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6" r:id="rId2"/>
    <p:sldId id="311" r:id="rId3"/>
    <p:sldId id="337" r:id="rId4"/>
    <p:sldId id="335" r:id="rId5"/>
    <p:sldId id="313" r:id="rId6"/>
    <p:sldId id="333" r:id="rId7"/>
    <p:sldId id="336" r:id="rId8"/>
    <p:sldId id="325" r:id="rId9"/>
    <p:sldId id="308" r:id="rId10"/>
    <p:sldId id="294" r:id="rId11"/>
    <p:sldId id="2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Louis Rubinyi" initials="SLR" lastIdx="1" clrIdx="0">
    <p:extLst>
      <p:ext uri="{19B8F6BF-5375-455C-9EA6-DF929625EA0E}">
        <p15:presenceInfo xmlns:p15="http://schemas.microsoft.com/office/powerpoint/2012/main" userId="S-1-5-21-88094858-919529-1617787245-4757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04B"/>
    <a:srgbClr val="107A3B"/>
    <a:srgbClr val="D67F78"/>
    <a:srgbClr val="ABA3A8"/>
    <a:srgbClr val="005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485" autoAdjust="0"/>
  </p:normalViewPr>
  <p:slideViewPr>
    <p:cSldViewPr>
      <p:cViewPr varScale="1">
        <p:scale>
          <a:sx n="75" d="100"/>
          <a:sy n="75" d="100"/>
        </p:scale>
        <p:origin x="26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FCD95-38E3-E84B-877D-C4A44A46314C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2962-9FA9-724B-84EA-354D237C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4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A4D9-E07E-C645-8968-95407F1A43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95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1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87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5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10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A4D9-E07E-C645-8968-95407F1A43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52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66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67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s-E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A88A3-208A-4A87-A7D5-ED3A04333435}" type="slidenum">
              <a:rPr lang="en-US" altLang="es-ES" smtClean="0"/>
              <a:pPr/>
              <a:t>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8074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43050" lvl="3" indent="-171450" algn="l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9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92962-9FA9-724B-84EA-354D237C22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6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40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71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00138"/>
            <a:ext cx="9144000" cy="1762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15888" indent="-115888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301626"/>
            <a:ext cx="8462029" cy="756707"/>
          </a:xfrm>
        </p:spPr>
        <p:txBody>
          <a:bodyPr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C326154-2760-420B-8040-EE33A4E00FBB}" type="slidenum">
              <a:rPr lang="en-US" altLang="es-ES"/>
              <a:pPr/>
              <a:t>‹#›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2201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1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19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0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8D0E-5549-42E2-AFC4-99279EDF169D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B3B48-4F57-48D0-A364-EF0F371FD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7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Light"/>
          <a:ea typeface="+mj-ea"/>
          <a:cs typeface="Calibri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 Light"/>
          <a:ea typeface="+mn-ea"/>
          <a:cs typeface="Calibri Light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 Light"/>
          <a:ea typeface="+mn-ea"/>
          <a:cs typeface="Calibri Light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microsoft.com/office/2007/relationships/hdphoto" Target="../media/hdphoto3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-21282" r="2390" b="38160"/>
          <a:stretch/>
        </p:blipFill>
        <p:spPr>
          <a:xfrm>
            <a:off x="0" y="3470679"/>
            <a:ext cx="9144000" cy="3387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5"/>
          <a:stretch/>
        </p:blipFill>
        <p:spPr bwMode="auto">
          <a:xfrm>
            <a:off x="17229" y="20115"/>
            <a:ext cx="2318267" cy="2092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17" y="5516437"/>
            <a:ext cx="1905165" cy="4648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467600" cy="1470025"/>
          </a:xfrm>
        </p:spPr>
        <p:txBody>
          <a:bodyPr>
            <a:noAutofit/>
          </a:bodyPr>
          <a:lstStyle/>
          <a:p>
            <a:r>
              <a:rPr lang="en-GB" sz="4000" dirty="0" smtClean="0"/>
              <a:t>World Bank and Habitat III</a:t>
            </a:r>
            <a:endParaRPr lang="en-GB" sz="4000" dirty="0">
              <a:solidFill>
                <a:srgbClr val="37609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546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0"/>
            <a:ext cx="8763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sz="2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Resilience Tool Box</a:t>
            </a:r>
            <a:endParaRPr lang="en-US" sz="2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990600"/>
            <a:ext cx="72104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940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  <a:endParaRPr lang="en-US" sz="4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ente de la Muj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1" y="539545"/>
            <a:ext cx="9227181" cy="69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83182" y="0"/>
            <a:ext cx="9227182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World Bank and Cities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8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-21282" r="2390" b="38160"/>
          <a:stretch/>
        </p:blipFill>
        <p:spPr>
          <a:xfrm>
            <a:off x="0" y="3470679"/>
            <a:ext cx="9144000" cy="3387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85"/>
          <a:stretch/>
        </p:blipFill>
        <p:spPr bwMode="auto">
          <a:xfrm>
            <a:off x="17229" y="20115"/>
            <a:ext cx="2318267" cy="2092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17" y="5516437"/>
            <a:ext cx="1905165" cy="4648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38200" y="2514600"/>
            <a:ext cx="7467600" cy="1752600"/>
          </a:xfrm>
        </p:spPr>
        <p:txBody>
          <a:bodyPr>
            <a:noAutofit/>
          </a:bodyPr>
          <a:lstStyle/>
          <a:p>
            <a:r>
              <a:rPr lang="en-GB" sz="4000" dirty="0" smtClean="0"/>
              <a:t>World Bank and Habitat III</a:t>
            </a: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endParaRPr lang="en-GB" sz="4000" dirty="0">
              <a:solidFill>
                <a:srgbClr val="376092"/>
              </a:solidFill>
              <a:latin typeface="Gill Sans"/>
              <a:cs typeface="Gill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425205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1) Municipal Finance</a:t>
            </a:r>
            <a:br>
              <a:rPr lang="en-GB" sz="3600" dirty="0"/>
            </a:br>
            <a:r>
              <a:rPr lang="en-GB" sz="3600" dirty="0"/>
              <a:t>2) Urban Resilience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64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o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2330"/>
            <a:ext cx="9144000" cy="553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266700" y="536713"/>
            <a:ext cx="8153400" cy="552946"/>
          </a:xfrm>
        </p:spPr>
        <p:txBody>
          <a:bodyPr anchor="t">
            <a:noAutofit/>
          </a:bodyPr>
          <a:lstStyle/>
          <a:p>
            <a:pPr algn="ctr"/>
            <a:r>
              <a:rPr lang="es-CO" sz="2800" b="1" dirty="0" err="1" smtClean="0">
                <a:solidFill>
                  <a:srgbClr val="002060"/>
                </a:solidFill>
              </a:rPr>
              <a:t>The</a:t>
            </a:r>
            <a:r>
              <a:rPr lang="es-CO" sz="2800" b="1" dirty="0" smtClean="0">
                <a:solidFill>
                  <a:srgbClr val="002060"/>
                </a:solidFill>
              </a:rPr>
              <a:t> Municipal </a:t>
            </a:r>
            <a:r>
              <a:rPr lang="es-CO" sz="2800" b="1" dirty="0" err="1" smtClean="0">
                <a:solidFill>
                  <a:srgbClr val="002060"/>
                </a:solidFill>
              </a:rPr>
              <a:t>Finance</a:t>
            </a:r>
            <a:r>
              <a:rPr lang="es-CO" sz="2800" b="1" dirty="0" smtClean="0">
                <a:solidFill>
                  <a:srgbClr val="002060"/>
                </a:solidFill>
              </a:rPr>
              <a:t> </a:t>
            </a:r>
            <a:r>
              <a:rPr lang="es-CO" sz="2800" b="1" dirty="0" err="1" smtClean="0">
                <a:solidFill>
                  <a:srgbClr val="002060"/>
                </a:solidFill>
              </a:rPr>
              <a:t>Policy</a:t>
            </a:r>
            <a:r>
              <a:rPr lang="es-CO" sz="2800" b="1" dirty="0" smtClean="0">
                <a:solidFill>
                  <a:srgbClr val="002060"/>
                </a:solidFill>
              </a:rPr>
              <a:t> </a:t>
            </a:r>
            <a:r>
              <a:rPr lang="es-CO" sz="2800" b="1" dirty="0" err="1" smtClean="0">
                <a:solidFill>
                  <a:srgbClr val="002060"/>
                </a:solidFill>
              </a:rPr>
              <a:t>Group</a:t>
            </a:r>
            <a:endParaRPr lang="es-CO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Resilience Challenges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Growing cities face growing disaster risk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9490" y="6474023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Earthquake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5478" y="647402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Flood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4" descr="http://s3.india.com/wp-content/uploads/2014/08/china-earthquak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r="49774"/>
          <a:stretch/>
        </p:blipFill>
        <p:spPr bwMode="auto">
          <a:xfrm>
            <a:off x="228600" y="2087463"/>
            <a:ext cx="2743200" cy="428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cdn.coastalcare.org/wp-content/uploads/2013/04/manila-flood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5" r="55919"/>
          <a:stretch/>
        </p:blipFill>
        <p:spPr bwMode="auto">
          <a:xfrm>
            <a:off x="3200400" y="2087464"/>
            <a:ext cx="2743200" cy="42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ttp://constative.com/wp-content/uploads/2014/12/outbreak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r="35211"/>
          <a:stretch/>
        </p:blipFill>
        <p:spPr bwMode="auto">
          <a:xfrm>
            <a:off x="6172200" y="2087462"/>
            <a:ext cx="2743200" cy="428495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7239870" y="647402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Fire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Resilience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76021"/>
            <a:ext cx="4343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Financing public investments to increase resilience to natural </a:t>
            </a:r>
            <a:r>
              <a:rPr lang="en-US" sz="16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disasters 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latin typeface="Helvetica" panose="020B0604020202020204" pitchFamily="34" charset="0"/>
                <a:cs typeface="Helvetica" panose="020B0604020202020204" pitchFamily="34" charset="0"/>
              </a:rPr>
              <a:t>Delivering private equity investments to develop areas with reduced vulnerability to natural disasters and increased access to insurance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As vulnerability to natural disasters is reduced through public investment, land values increase dramatically, enabling high returning investment opportunities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Land values also increase because insurance becomes available, which unlocks additional debt for equity investments to develop real </a:t>
            </a:r>
            <a:r>
              <a:rPr lang="en-U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estate</a:t>
            </a:r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AutoShape 2" descr="https://upload.wikimedia.org/wikipedia/commons/8/82/USS_America_(CV-66)_in_the_Suez_canal_198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2" descr="http://www.airphotona.com/stockimg/images/0525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7" r="12226"/>
          <a:stretch/>
        </p:blipFill>
        <p:spPr bwMode="auto">
          <a:xfrm>
            <a:off x="4893100" y="2272054"/>
            <a:ext cx="3717499" cy="397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Opportunity – a market waiting to be tapped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3861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4"/>
          <a:stretch/>
        </p:blipFill>
        <p:spPr>
          <a:xfrm>
            <a:off x="0" y="1262269"/>
            <a:ext cx="9144000" cy="5637377"/>
          </a:xfrm>
          <a:prstGeom prst="rect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175345" y="2651913"/>
            <a:ext cx="1828800" cy="2111187"/>
            <a:chOff x="886270" y="1436915"/>
            <a:chExt cx="2206388" cy="246038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6" name="Rectangle 28"/>
            <p:cNvSpPr/>
            <p:nvPr/>
          </p:nvSpPr>
          <p:spPr>
            <a:xfrm>
              <a:off x="886270" y="1854813"/>
              <a:ext cx="2206388" cy="2042482"/>
            </a:xfrm>
            <a:prstGeom prst="roundRect">
              <a:avLst/>
            </a:prstGeom>
            <a:solidFill>
              <a:schemeClr val="accent4">
                <a:lumMod val="90000"/>
                <a:lumOff val="10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>
                <a:lnSpc>
                  <a:spcPct val="80000"/>
                </a:lnSpc>
              </a:pPr>
              <a:r>
                <a:rPr lang="es-ES" sz="1600" b="1" dirty="0" smtClean="0">
                  <a:solidFill>
                    <a:schemeClr val="bg1"/>
                  </a:solidFill>
                </a:rPr>
                <a:t>To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finance</a:t>
              </a:r>
              <a:r>
                <a:rPr lang="es-ES" sz="1600" b="1" dirty="0" smtClean="0">
                  <a:solidFill>
                    <a:schemeClr val="bg1"/>
                  </a:solidFill>
                </a:rPr>
                <a:t> new </a:t>
              </a:r>
              <a:r>
                <a:rPr lang="es-ES" sz="1600" b="1" dirty="0" err="1" smtClean="0">
                  <a:solidFill>
                    <a:schemeClr val="bg1"/>
                  </a:solidFill>
                </a:rPr>
                <a:t>infrastructure</a:t>
              </a:r>
              <a:endParaRPr lang="es-ES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88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98098" y="1436915"/>
              <a:ext cx="2194560" cy="1606189"/>
            </a:xfrm>
            <a:prstGeom prst="roundRect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grpSp>
        <p:nvGrpSpPr>
          <p:cNvPr id="4" name="Group 3"/>
          <p:cNvGrpSpPr/>
          <p:nvPr/>
        </p:nvGrpSpPr>
        <p:grpSpPr>
          <a:xfrm>
            <a:off x="2682291" y="1331841"/>
            <a:ext cx="2103120" cy="5468223"/>
            <a:chOff x="2682291" y="737196"/>
            <a:chExt cx="2103120" cy="5760720"/>
          </a:xfrm>
        </p:grpSpPr>
        <p:sp>
          <p:nvSpPr>
            <p:cNvPr id="6" name="Rounded Rectangle 5"/>
            <p:cNvSpPr/>
            <p:nvPr/>
          </p:nvSpPr>
          <p:spPr>
            <a:xfrm>
              <a:off x="2682291" y="737196"/>
              <a:ext cx="2103120" cy="5760720"/>
            </a:xfrm>
            <a:prstGeom prst="roundRect">
              <a:avLst/>
            </a:prstGeom>
            <a:solidFill>
              <a:schemeClr val="accent4">
                <a:lumMod val="75000"/>
                <a:lumOff val="25000"/>
              </a:schemeClr>
            </a:solidFill>
            <a:ln w="3175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786612" y="4718087"/>
              <a:ext cx="1894479" cy="1645920"/>
              <a:chOff x="4700970" y="4688106"/>
              <a:chExt cx="2203705" cy="1201208"/>
            </a:xfrm>
          </p:grpSpPr>
          <p:sp>
            <p:nvSpPr>
              <p:cNvPr id="8" name="Rectangle 22"/>
              <p:cNvSpPr/>
              <p:nvPr/>
            </p:nvSpPr>
            <p:spPr>
              <a:xfrm>
                <a:off x="4700970" y="4688109"/>
                <a:ext cx="2203705" cy="1201205"/>
              </a:xfrm>
              <a:prstGeom prst="roundRect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lnSpc>
                    <a:spcPct val="80000"/>
                  </a:lnSpc>
                </a:pPr>
                <a:r>
                  <a:rPr lang="es-CO" sz="1400" b="1" dirty="0" err="1" smtClean="0">
                    <a:solidFill>
                      <a:schemeClr val="bg1"/>
                    </a:solidFill>
                  </a:rPr>
                  <a:t>Urban</a:t>
                </a:r>
                <a:r>
                  <a:rPr lang="es-CO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CO" sz="1400" b="1" dirty="0" err="1" smtClean="0">
                    <a:solidFill>
                      <a:schemeClr val="bg1"/>
                    </a:solidFill>
                  </a:rPr>
                  <a:t>Densification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08475" y="4688106"/>
                <a:ext cx="2189652" cy="833380"/>
              </a:xfrm>
              <a:prstGeom prst="round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2786612" y="2795361"/>
              <a:ext cx="1894479" cy="1645920"/>
              <a:chOff x="4618922" y="2686327"/>
              <a:chExt cx="2203704" cy="1735833"/>
            </a:xfrm>
          </p:grpSpPr>
          <p:sp>
            <p:nvSpPr>
              <p:cNvPr id="11" name="Rectangle 25"/>
              <p:cNvSpPr/>
              <p:nvPr/>
            </p:nvSpPr>
            <p:spPr>
              <a:xfrm>
                <a:off x="4618922" y="2690703"/>
                <a:ext cx="2203704" cy="1731457"/>
              </a:xfrm>
              <a:prstGeom prst="roundRect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lnSpc>
                    <a:spcPct val="80000"/>
                  </a:lnSpc>
                </a:pPr>
                <a:r>
                  <a:rPr lang="es-CO" sz="1400" b="1" dirty="0" err="1" smtClean="0">
                    <a:solidFill>
                      <a:schemeClr val="bg1"/>
                    </a:solidFill>
                  </a:rPr>
                  <a:t>Increased</a:t>
                </a:r>
                <a:r>
                  <a:rPr lang="es-CO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CO" sz="1400" b="1" dirty="0" err="1" smtClean="0">
                    <a:solidFill>
                      <a:schemeClr val="bg1"/>
                    </a:solidFill>
                  </a:rPr>
                  <a:t>property</a:t>
                </a:r>
                <a:r>
                  <a:rPr lang="es-CO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CO" sz="1400" b="1" dirty="0" err="1" smtClean="0">
                    <a:solidFill>
                      <a:schemeClr val="bg1"/>
                    </a:solidFill>
                  </a:rPr>
                  <a:t>values</a:t>
                </a:r>
                <a:endParaRPr lang="es-CO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626429" y="2686327"/>
                <a:ext cx="2189652" cy="1079792"/>
              </a:xfrm>
              <a:prstGeom prst="round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86612" y="872635"/>
              <a:ext cx="1894479" cy="1645920"/>
              <a:chOff x="4582603" y="698948"/>
              <a:chExt cx="2203704" cy="1780234"/>
            </a:xfrm>
          </p:grpSpPr>
          <p:sp>
            <p:nvSpPr>
              <p:cNvPr id="19" name="Rectangle 31"/>
              <p:cNvSpPr/>
              <p:nvPr/>
            </p:nvSpPr>
            <p:spPr>
              <a:xfrm>
                <a:off x="4582603" y="698948"/>
                <a:ext cx="2203704" cy="1780234"/>
              </a:xfrm>
              <a:prstGeom prst="roundRect">
                <a:avLst/>
              </a:prstGeom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lnSpc>
                    <a:spcPct val="80000"/>
                  </a:lnSpc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Improved connectivity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50000"/>
                        </a14:imgEffect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88451" y="702120"/>
                <a:ext cx="2192413" cy="1167119"/>
              </a:xfrm>
              <a:prstGeom prst="round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3923357" y="3341642"/>
              <a:ext cx="121828" cy="2462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 smtClean="0">
                  <a:ln w="10160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rgbClr val="FFFFFF"/>
                  </a:solidFill>
                </a:rPr>
                <a:t>ú</a:t>
              </a:r>
              <a:endParaRPr lang="en-US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-70683" y="508378"/>
            <a:ext cx="9151121" cy="68014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err="1" smtClean="0">
                <a:solidFill>
                  <a:srgbClr val="002060"/>
                </a:solidFill>
              </a:rPr>
              <a:t>Land</a:t>
            </a:r>
            <a:r>
              <a:rPr lang="es-ES" sz="2800" b="1" dirty="0" smtClean="0">
                <a:solidFill>
                  <a:srgbClr val="002060"/>
                </a:solidFill>
              </a:rPr>
              <a:t> </a:t>
            </a:r>
            <a:r>
              <a:rPr lang="es-ES" sz="2800" b="1" dirty="0" err="1" smtClean="0">
                <a:solidFill>
                  <a:srgbClr val="002060"/>
                </a:solidFill>
              </a:rPr>
              <a:t>Value</a:t>
            </a:r>
            <a:r>
              <a:rPr lang="es-ES" sz="2800" b="1" dirty="0" smtClean="0">
                <a:solidFill>
                  <a:srgbClr val="002060"/>
                </a:solidFill>
              </a:rPr>
              <a:t> Capture Instruments</a:t>
            </a:r>
            <a:endParaRPr lang="es-ES" sz="2800" b="1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1241" y="1331842"/>
            <a:ext cx="2103120" cy="5468223"/>
            <a:chOff x="6886830" y="737196"/>
            <a:chExt cx="2103120" cy="5760720"/>
          </a:xfrm>
        </p:grpSpPr>
        <p:sp>
          <p:nvSpPr>
            <p:cNvPr id="23" name="Rounded Rectangle 22"/>
            <p:cNvSpPr/>
            <p:nvPr/>
          </p:nvSpPr>
          <p:spPr>
            <a:xfrm>
              <a:off x="6886830" y="737196"/>
              <a:ext cx="2103120" cy="5760720"/>
            </a:xfrm>
            <a:prstGeom prst="roundRect">
              <a:avLst/>
            </a:prstGeom>
            <a:solidFill>
              <a:srgbClr val="002060"/>
            </a:solidFill>
            <a:ln w="3175" cap="flat" cmpd="sng" algn="ctr">
              <a:solidFill>
                <a:srgbClr val="00206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991986" y="874070"/>
              <a:ext cx="1892808" cy="1691926"/>
              <a:chOff x="9151303" y="3302141"/>
              <a:chExt cx="2199400" cy="1665678"/>
            </a:xfrm>
          </p:grpSpPr>
          <p:sp>
            <p:nvSpPr>
              <p:cNvPr id="25" name="Rectangle 34"/>
              <p:cNvSpPr/>
              <p:nvPr/>
            </p:nvSpPr>
            <p:spPr>
              <a:xfrm>
                <a:off x="9151303" y="3347433"/>
                <a:ext cx="2199400" cy="1620386"/>
              </a:xfrm>
              <a:prstGeom prst="round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lnSpc>
                    <a:spcPct val="80000"/>
                  </a:lnSpc>
                </a:pPr>
                <a:r>
                  <a:rPr lang="es-ES" sz="1400" b="1" dirty="0" err="1" smtClean="0">
                    <a:solidFill>
                      <a:schemeClr val="bg1"/>
                    </a:solidFill>
                  </a:rPr>
                  <a:t>Increased</a:t>
                </a:r>
                <a:r>
                  <a:rPr lang="es-E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400" b="1" dirty="0" err="1" smtClean="0">
                    <a:solidFill>
                      <a:schemeClr val="bg1"/>
                    </a:solidFill>
                  </a:rPr>
                  <a:t>Resilience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56745" y="3302141"/>
                <a:ext cx="2186169" cy="1099033"/>
              </a:xfrm>
              <a:prstGeom prst="round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6991986" y="2706074"/>
              <a:ext cx="1892808" cy="1645920"/>
              <a:chOff x="9144183" y="1377838"/>
              <a:chExt cx="2199400" cy="1620122"/>
            </a:xfrm>
          </p:grpSpPr>
          <p:sp>
            <p:nvSpPr>
              <p:cNvPr id="28" name="Rectangle 16"/>
              <p:cNvSpPr/>
              <p:nvPr/>
            </p:nvSpPr>
            <p:spPr>
              <a:xfrm>
                <a:off x="9144183" y="1379472"/>
                <a:ext cx="2199400" cy="1618488"/>
              </a:xfrm>
              <a:prstGeom prst="round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lnSpc>
                    <a:spcPct val="80000"/>
                  </a:lnSpc>
                </a:pPr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1400" dirty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1400" b="1" dirty="0" smtClean="0">
                  <a:solidFill>
                    <a:schemeClr val="bg1"/>
                  </a:solidFill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s-ES" sz="1400" b="1" dirty="0" smtClean="0">
                    <a:solidFill>
                      <a:schemeClr val="bg1"/>
                    </a:solidFill>
                  </a:rPr>
                  <a:t>Economic </a:t>
                </a:r>
                <a:r>
                  <a:rPr lang="es-ES" sz="1400" b="1" dirty="0" err="1" smtClean="0">
                    <a:solidFill>
                      <a:schemeClr val="bg1"/>
                    </a:solidFill>
                  </a:rPr>
                  <a:t>Prosperity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17"/>
              <p:cNvSpPr/>
              <p:nvPr/>
            </p:nvSpPr>
            <p:spPr>
              <a:xfrm>
                <a:off x="9144184" y="1377838"/>
                <a:ext cx="2199399" cy="1149269"/>
              </a:xfrm>
              <a:prstGeom prst="roundRect">
                <a:avLst/>
              </a:prstGeom>
              <a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tint val="50000"/>
                  <a:hueOff val="-7388970"/>
                  <a:satOff val="-12997"/>
                  <a:lumOff val="-1672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30" name="Group 29"/>
            <p:cNvGrpSpPr/>
            <p:nvPr/>
          </p:nvGrpSpPr>
          <p:grpSpPr>
            <a:xfrm>
              <a:off x="6991986" y="4535207"/>
              <a:ext cx="1892808" cy="1828800"/>
              <a:chOff x="-3262117" y="4264479"/>
              <a:chExt cx="2206385" cy="1471836"/>
            </a:xfrm>
          </p:grpSpPr>
          <p:sp>
            <p:nvSpPr>
              <p:cNvPr id="31" name="Rectangle 19"/>
              <p:cNvSpPr/>
              <p:nvPr/>
            </p:nvSpPr>
            <p:spPr>
              <a:xfrm>
                <a:off x="-3262117" y="4267773"/>
                <a:ext cx="2206385" cy="1468542"/>
              </a:xfrm>
              <a:prstGeom prst="roundRect">
                <a:avLst/>
              </a:prstGeom>
              <a:solidFill>
                <a:schemeClr val="accent4">
                  <a:lumMod val="75000"/>
                  <a:lumOff val="25000"/>
                </a:schemeClr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0" tIns="0" rIns="0" bIns="0" rtlCol="0" anchor="b"/>
              <a:lstStyle/>
              <a:p>
                <a:pPr algn="ctr">
                  <a:lnSpc>
                    <a:spcPct val="80000"/>
                  </a:lnSpc>
                </a:pPr>
                <a:r>
                  <a:rPr lang="es-ES" sz="1400" b="1" dirty="0" err="1" smtClean="0">
                    <a:solidFill>
                      <a:schemeClr val="bg1"/>
                    </a:solidFill>
                  </a:rPr>
                  <a:t>Improved</a:t>
                </a:r>
                <a:r>
                  <a:rPr lang="es-E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400" b="1" dirty="0" err="1" smtClean="0">
                    <a:solidFill>
                      <a:schemeClr val="bg1"/>
                    </a:solidFill>
                  </a:rPr>
                  <a:t>public</a:t>
                </a:r>
                <a:r>
                  <a:rPr lang="es-ES" sz="14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s-ES" sz="1400" b="1" dirty="0" err="1" smtClean="0">
                    <a:solidFill>
                      <a:schemeClr val="bg1"/>
                    </a:solidFill>
                  </a:rPr>
                  <a:t>services</a:t>
                </a:r>
                <a:endParaRPr lang="es-E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599"/>
              <a:stretch/>
            </p:blipFill>
            <p:spPr>
              <a:xfrm>
                <a:off x="-3252201" y="4264479"/>
                <a:ext cx="2189484" cy="912435"/>
              </a:xfrm>
              <a:prstGeom prst="roundRect">
                <a:avLst/>
              </a:prstGeom>
              <a:ln w="127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</p:grpSp>
      </p:grpSp>
      <p:sp>
        <p:nvSpPr>
          <p:cNvPr id="33" name="Right Arrow 32"/>
          <p:cNvSpPr/>
          <p:nvPr/>
        </p:nvSpPr>
        <p:spPr>
          <a:xfrm>
            <a:off x="2108432" y="3600121"/>
            <a:ext cx="518471" cy="28667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Callout 2 34"/>
          <p:cNvSpPr/>
          <p:nvPr/>
        </p:nvSpPr>
        <p:spPr>
          <a:xfrm>
            <a:off x="185149" y="4940896"/>
            <a:ext cx="2131952" cy="1859169"/>
          </a:xfrm>
          <a:prstGeom prst="borderCallout2">
            <a:avLst>
              <a:gd name="adj1" fmla="val 370"/>
              <a:gd name="adj2" fmla="val 48971"/>
              <a:gd name="adj3" fmla="val -31645"/>
              <a:gd name="adj4" fmla="val 98874"/>
              <a:gd name="adj5" fmla="val -63996"/>
              <a:gd name="adj6" fmla="val 9895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s-ES" sz="1400" kern="0" dirty="0" smtClean="0">
              <a:ln w="1905"/>
              <a:solidFill>
                <a:srgbClr val="002060"/>
              </a:solidFill>
              <a:effectLst/>
            </a:endParaRPr>
          </a:p>
          <a:p>
            <a:pPr lvl="0" algn="ctr"/>
            <a:r>
              <a:rPr lang="es-ES" sz="1400" kern="0" dirty="0" smtClean="0">
                <a:ln w="1905"/>
                <a:solidFill>
                  <a:srgbClr val="002060"/>
                </a:solidFill>
                <a:effectLst/>
              </a:rPr>
              <a:t>EX-ANTE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Development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rights</a:t>
            </a:r>
            <a:endParaRPr lang="es-ES" sz="1400" b="0" kern="0" dirty="0" smtClean="0">
              <a:ln w="1905"/>
              <a:solidFill>
                <a:srgbClr val="002060"/>
              </a:solidFill>
              <a:effectLst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Impact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taxes</a:t>
            </a:r>
            <a:endParaRPr lang="es-ES" sz="1400" b="0" kern="0" dirty="0" smtClean="0">
              <a:ln w="1905"/>
              <a:solidFill>
                <a:srgbClr val="002060"/>
              </a:solidFill>
              <a:effectLst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Tax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Increment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Financing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Land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value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capture</a:t>
            </a:r>
          </a:p>
          <a:p>
            <a:pPr algn="ctr"/>
            <a:endParaRPr lang="es-ES" dirty="0"/>
          </a:p>
        </p:txBody>
      </p:sp>
      <p:sp>
        <p:nvSpPr>
          <p:cNvPr id="36" name="Line Callout 2 35"/>
          <p:cNvSpPr/>
          <p:nvPr/>
        </p:nvSpPr>
        <p:spPr>
          <a:xfrm>
            <a:off x="5020449" y="1505435"/>
            <a:ext cx="1708786" cy="1120668"/>
          </a:xfrm>
          <a:prstGeom prst="borderCallout2">
            <a:avLst>
              <a:gd name="adj1" fmla="val 100344"/>
              <a:gd name="adj2" fmla="val 48669"/>
              <a:gd name="adj3" fmla="val 137594"/>
              <a:gd name="adj4" fmla="val 21140"/>
              <a:gd name="adj5" fmla="val 190547"/>
              <a:gd name="adj6" fmla="val 44070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kern="0" dirty="0" smtClean="0">
                <a:ln w="1905"/>
                <a:solidFill>
                  <a:srgbClr val="002060"/>
                </a:solidFill>
                <a:effectLst/>
              </a:rPr>
              <a:t>EX-POST </a:t>
            </a: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Cadaster</a:t>
            </a:r>
            <a:endParaRPr lang="es-ES" sz="1400" b="0" kern="0" dirty="0" smtClean="0">
              <a:ln w="1905"/>
              <a:solidFill>
                <a:srgbClr val="002060"/>
              </a:solidFill>
              <a:effectLst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Economic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Value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Assessment</a:t>
            </a:r>
            <a:endParaRPr lang="es-ES" sz="1400" b="0" kern="0" dirty="0">
              <a:ln w="1905"/>
              <a:solidFill>
                <a:srgbClr val="002060"/>
              </a:solidFill>
              <a:effectLst/>
            </a:endParaRPr>
          </a:p>
        </p:txBody>
      </p:sp>
      <p:sp>
        <p:nvSpPr>
          <p:cNvPr id="37" name="Line Callout 2 36"/>
          <p:cNvSpPr/>
          <p:nvPr/>
        </p:nvSpPr>
        <p:spPr>
          <a:xfrm>
            <a:off x="4893206" y="5110605"/>
            <a:ext cx="1920240" cy="1419653"/>
          </a:xfrm>
          <a:prstGeom prst="borderCallout2">
            <a:avLst>
              <a:gd name="adj1" fmla="val -853"/>
              <a:gd name="adj2" fmla="val 50156"/>
              <a:gd name="adj3" fmla="val -49160"/>
              <a:gd name="adj4" fmla="val 70289"/>
              <a:gd name="adj5" fmla="val -89833"/>
              <a:gd name="adj6" fmla="val 50642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kern="0" dirty="0" err="1" smtClean="0">
                <a:ln w="1905"/>
                <a:solidFill>
                  <a:srgbClr val="002060"/>
                </a:solidFill>
                <a:effectLst/>
              </a:rPr>
              <a:t>Urban</a:t>
            </a:r>
            <a:r>
              <a:rPr lang="es-ES" sz="140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kern="0" dirty="0" err="1" smtClean="0">
                <a:ln w="1905"/>
                <a:solidFill>
                  <a:srgbClr val="002060"/>
                </a:solidFill>
                <a:effectLst/>
              </a:rPr>
              <a:t>Transformation</a:t>
            </a:r>
            <a:endParaRPr lang="es-ES" sz="1400" kern="0" dirty="0" smtClean="0">
              <a:ln w="1905"/>
              <a:solidFill>
                <a:srgbClr val="002060"/>
              </a:solidFill>
              <a:effectLst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kern="0" dirty="0" smtClean="0">
                <a:ln w="1905"/>
                <a:solidFill>
                  <a:srgbClr val="002060"/>
                </a:solidFill>
              </a:rPr>
              <a:t>City </a:t>
            </a:r>
            <a:r>
              <a:rPr lang="es-ES" sz="1400" kern="0" dirty="0" err="1" smtClean="0">
                <a:ln w="1905"/>
                <a:solidFill>
                  <a:srgbClr val="002060"/>
                </a:solidFill>
              </a:rPr>
              <a:t>Operations</a:t>
            </a:r>
            <a:endParaRPr lang="es-ES" sz="1400" b="0" kern="0" dirty="0" smtClean="0">
              <a:ln w="1905"/>
              <a:solidFill>
                <a:srgbClr val="002060"/>
              </a:solidFill>
              <a:effectLst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Land</a:t>
            </a:r>
            <a:r>
              <a:rPr lang="es-ES" sz="1400" b="0" kern="0" dirty="0" smtClean="0">
                <a:ln w="1905"/>
                <a:solidFill>
                  <a:srgbClr val="002060"/>
                </a:solidFill>
                <a:effectLst/>
              </a:rPr>
              <a:t> </a:t>
            </a:r>
            <a:r>
              <a:rPr lang="es-ES" sz="1400" b="0" kern="0" dirty="0" err="1" smtClean="0">
                <a:ln w="1905"/>
                <a:solidFill>
                  <a:srgbClr val="002060"/>
                </a:solidFill>
                <a:effectLst/>
              </a:rPr>
              <a:t>adjustments</a:t>
            </a:r>
            <a:endParaRPr lang="es-ES" sz="1400" b="0" kern="0" dirty="0">
              <a:ln w="1905"/>
              <a:solidFill>
                <a:srgbClr val="002060"/>
              </a:solidFill>
              <a:effectLst/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5074236" y="3578128"/>
            <a:ext cx="1463040" cy="29557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Resilience Project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71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Dhaka Eastern Bypass, Bangladesh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2418953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Benefits streams: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Increase in value of well planned, flood protected land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Economic benefits of the transport investment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Enabling accelerated economic growth in Greater Dhaka East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Mitigation of flood losses from flood protection infrastructure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Mitigation of climate change induced losses from flood protection infrastructure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Mitigation of earthquake losses from decreased risk of liquefaction caused by cessation of land-filling</a:t>
            </a:r>
            <a:endParaRPr lang="en-US" sz="1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7402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Unlocking the economic potential of resilient urban development</a:t>
            </a:r>
            <a:endParaRPr lang="en-US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 descr="https://larawansalente.files.wordpress.com/2011/01/bdmyvn2010-088edit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0"/>
          <a:stretch/>
        </p:blipFill>
        <p:spPr bwMode="auto">
          <a:xfrm>
            <a:off x="4876800" y="2158474"/>
            <a:ext cx="3733800" cy="399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6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City Resilience Program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82439"/>
            <a:ext cx="9144000" cy="899361"/>
          </a:xfrm>
        </p:spPr>
        <p:txBody>
          <a:bodyPr>
            <a:noAutofit/>
          </a:bodyPr>
          <a:lstStyle/>
          <a:p>
            <a:r>
              <a:rPr lang="en-US" sz="2100" b="1" i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Connecting urban policy and decision makers to new ideas and sources </a:t>
            </a:r>
            <a:r>
              <a:rPr lang="en-US" sz="21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2100" b="1" i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financing </a:t>
            </a:r>
            <a:r>
              <a:rPr lang="en-US" sz="21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lang="en-US" sz="2100" b="1" i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 financial, social </a:t>
            </a:r>
            <a:r>
              <a:rPr lang="en-US" sz="2100" b="1" i="1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physical </a:t>
            </a:r>
            <a:r>
              <a:rPr lang="en-US" sz="2100" b="1" i="1" dirty="0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resilience </a:t>
            </a:r>
            <a:endParaRPr lang="en-US" sz="2100" i="1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 descr="00c - CR Network Final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" y="1317625"/>
            <a:ext cx="9025509" cy="442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275</Words>
  <Application>Microsoft Office PowerPoint</Application>
  <PresentationFormat>On-screen Show (4:3)</PresentationFormat>
  <Paragraphs>67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Gill Sans</vt:lpstr>
      <vt:lpstr>Helvetica</vt:lpstr>
      <vt:lpstr>Trebuchet MS</vt:lpstr>
      <vt:lpstr>Wingdings</vt:lpstr>
      <vt:lpstr>Office Theme</vt:lpstr>
      <vt:lpstr>World Bank and Habitat III</vt:lpstr>
      <vt:lpstr>The World Bank and Cities</vt:lpstr>
      <vt:lpstr>World Bank and Habitat III  </vt:lpstr>
      <vt:lpstr>The Municipal Finance Policy Group</vt:lpstr>
      <vt:lpstr>City Resilience Challenges</vt:lpstr>
      <vt:lpstr>City Resilience</vt:lpstr>
      <vt:lpstr>PowerPoint Presentation</vt:lpstr>
      <vt:lpstr>City Resilience Project</vt:lpstr>
      <vt:lpstr>City Resilience Program</vt:lpstr>
      <vt:lpstr>PowerPoint Presentation</vt:lpstr>
      <vt:lpstr>Thank you</vt:lpstr>
    </vt:vector>
  </TitlesOfParts>
  <Company>The World Bank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Resilience Network</dc:title>
  <dc:creator>Marc S. Forni</dc:creator>
  <cp:lastModifiedBy>Gabriela Itzel Nunez Marcial</cp:lastModifiedBy>
  <cp:revision>127</cp:revision>
  <cp:lastPrinted>2016-04-28T14:06:34Z</cp:lastPrinted>
  <dcterms:created xsi:type="dcterms:W3CDTF">2015-07-13T18:39:45Z</dcterms:created>
  <dcterms:modified xsi:type="dcterms:W3CDTF">2016-04-28T14:15:09Z</dcterms:modified>
</cp:coreProperties>
</file>