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6" r:id="rId2"/>
    <p:sldId id="257" r:id="rId3"/>
    <p:sldId id="258" r:id="rId4"/>
    <p:sldId id="260" r:id="rId5"/>
    <p:sldId id="303" r:id="rId6"/>
    <p:sldId id="271" r:id="rId7"/>
    <p:sldId id="272" r:id="rId8"/>
    <p:sldId id="315" r:id="rId9"/>
    <p:sldId id="273" r:id="rId10"/>
    <p:sldId id="304" r:id="rId11"/>
    <p:sldId id="314" r:id="rId12"/>
    <p:sldId id="262" r:id="rId13"/>
    <p:sldId id="316" r:id="rId14"/>
    <p:sldId id="341" r:id="rId15"/>
    <p:sldId id="342" r:id="rId16"/>
    <p:sldId id="343" r:id="rId17"/>
    <p:sldId id="345" r:id="rId18"/>
    <p:sldId id="346" r:id="rId19"/>
    <p:sldId id="344" r:id="rId20"/>
    <p:sldId id="348" r:id="rId21"/>
    <p:sldId id="359" r:id="rId22"/>
    <p:sldId id="360" r:id="rId23"/>
    <p:sldId id="350" r:id="rId24"/>
    <p:sldId id="351" r:id="rId25"/>
    <p:sldId id="352" r:id="rId26"/>
    <p:sldId id="353" r:id="rId27"/>
    <p:sldId id="354" r:id="rId28"/>
    <p:sldId id="357" r:id="rId29"/>
    <p:sldId id="358" r:id="rId30"/>
    <p:sldId id="318" r:id="rId31"/>
    <p:sldId id="319" r:id="rId32"/>
    <p:sldId id="320" r:id="rId33"/>
    <p:sldId id="321" r:id="rId34"/>
    <p:sldId id="322" r:id="rId35"/>
    <p:sldId id="323" r:id="rId36"/>
    <p:sldId id="339" r:id="rId37"/>
    <p:sldId id="365" r:id="rId38"/>
    <p:sldId id="366" r:id="rId39"/>
    <p:sldId id="368" r:id="rId40"/>
    <p:sldId id="367" r:id="rId41"/>
    <p:sldId id="340" r:id="rId42"/>
  </p:sldIdLst>
  <p:sldSz cx="9144000" cy="6858000" type="screen4x3"/>
  <p:notesSz cx="6710363" cy="98425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User" initials="U" lastIdx="18" clrIdx="0"/>
  <p:cmAuthor id="1" name="Sone Poplava" initials="SP" lastIdx="37" clrIdx="1"/>
  <p:cmAuthor id="2" name="Nemanja Belja" initials="NB" lastIdx="15" clrIdx="2"/>
  <p:cmAuthor id="3" name="Milica Radovanovic" initials="MR" lastIdx="38" clrIdx="3"/>
  <p:cmAuthor id="4" name="Ivana" initials="I" lastIdx="1" clrIdx="4"/>
  <p:cmAuthor id="5" name="Marija Bijelic" initials="MB" lastIdx="24" clrIdx="5">
    <p:extLst/>
  </p:cmAuthor>
  <p:cmAuthor id="6" name="Neda Maletic" initials="NM" lastIdx="4" clrIdx="6">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EB53C"/>
    <a:srgbClr val="FF9900"/>
    <a:srgbClr val="A8CF45"/>
    <a:srgbClr val="145CBA"/>
    <a:srgbClr val="33CC33"/>
    <a:srgbClr val="336600"/>
    <a:srgbClr val="623B02"/>
    <a:srgbClr val="663300"/>
    <a:srgbClr val="003300"/>
    <a:srgbClr val="1354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126" autoAdjust="0"/>
    <p:restoredTop sz="94660"/>
  </p:normalViewPr>
  <p:slideViewPr>
    <p:cSldViewPr>
      <p:cViewPr varScale="1">
        <p:scale>
          <a:sx n="84" d="100"/>
          <a:sy n="84" d="100"/>
        </p:scale>
        <p:origin x="1770"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image" Target="../media/image13.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image" Target="../media/image13.png"/><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E4B0C8-60AD-422A-9EEF-DB5C3B11F553}" type="doc">
      <dgm:prSet loTypeId="urn:microsoft.com/office/officeart/2005/8/layout/pList1#1" loCatId="list" qsTypeId="urn:microsoft.com/office/officeart/2005/8/quickstyle/simple4" qsCatId="simple" csTypeId="urn:microsoft.com/office/officeart/2005/8/colors/accent3_4" csCatId="accent3" phldr="1"/>
      <dgm:spPr/>
      <dgm:t>
        <a:bodyPr/>
        <a:lstStyle/>
        <a:p>
          <a:endParaRPr lang="en-US"/>
        </a:p>
      </dgm:t>
    </dgm:pt>
    <dgm:pt modelId="{10242C87-1C8C-4D18-998B-AB1CD7C91D64}">
      <dgm:prSet phldrT="[Text]"/>
      <dgm:spPr/>
      <dgm:t>
        <a:bodyPr/>
        <a:lstStyle/>
        <a:p>
          <a:r>
            <a:rPr lang="en-US" b="1" dirty="0" smtClean="0">
              <a:solidFill>
                <a:schemeClr val="tx1">
                  <a:lumMod val="65000"/>
                  <a:lumOff val="35000"/>
                </a:schemeClr>
              </a:solidFill>
            </a:rPr>
            <a:t>DESTROYED AND DAMAGED HOUSES</a:t>
          </a:r>
          <a:endParaRPr lang="en-US" b="1" dirty="0">
            <a:solidFill>
              <a:schemeClr val="tx1">
                <a:lumMod val="65000"/>
                <a:lumOff val="35000"/>
              </a:schemeClr>
            </a:solidFill>
          </a:endParaRPr>
        </a:p>
      </dgm:t>
    </dgm:pt>
    <dgm:pt modelId="{BB7FE9FB-1F67-44F9-969D-D2E3C1BAB161}" type="parTrans" cxnId="{3BAA359B-6B55-4913-934F-C9243D9265FB}">
      <dgm:prSet/>
      <dgm:spPr/>
      <dgm:t>
        <a:bodyPr/>
        <a:lstStyle/>
        <a:p>
          <a:endParaRPr lang="en-US"/>
        </a:p>
      </dgm:t>
    </dgm:pt>
    <dgm:pt modelId="{539BA598-C927-4F47-BDA4-21B9C6FA7D36}" type="sibTrans" cxnId="{3BAA359B-6B55-4913-934F-C9243D9265FB}">
      <dgm:prSet/>
      <dgm:spPr/>
      <dgm:t>
        <a:bodyPr/>
        <a:lstStyle/>
        <a:p>
          <a:endParaRPr lang="en-US"/>
        </a:p>
      </dgm:t>
    </dgm:pt>
    <dgm:pt modelId="{4FE1B846-CE90-4D94-9B0D-AB83D52C4C4D}">
      <dgm:prSet phldrT="[Text]"/>
      <dgm:spPr/>
      <dgm:t>
        <a:bodyPr/>
        <a:lstStyle/>
        <a:p>
          <a:r>
            <a:rPr lang="en-US" b="1" dirty="0" smtClean="0">
              <a:solidFill>
                <a:schemeClr val="tx1">
                  <a:lumMod val="65000"/>
                  <a:lumOff val="35000"/>
                </a:schemeClr>
              </a:solidFill>
            </a:rPr>
            <a:t>FLOOD PROTECTION INFRASTRUCTURE</a:t>
          </a:r>
          <a:endParaRPr lang="en-US" b="1" dirty="0">
            <a:solidFill>
              <a:schemeClr val="tx1">
                <a:lumMod val="65000"/>
                <a:lumOff val="35000"/>
              </a:schemeClr>
            </a:solidFill>
          </a:endParaRPr>
        </a:p>
      </dgm:t>
    </dgm:pt>
    <dgm:pt modelId="{C5BC274B-0D61-44E9-A023-6A94F81F534C}" type="parTrans" cxnId="{9FE0A478-7095-42BA-A669-246B7C0DA6D5}">
      <dgm:prSet/>
      <dgm:spPr/>
      <dgm:t>
        <a:bodyPr/>
        <a:lstStyle/>
        <a:p>
          <a:endParaRPr lang="en-US"/>
        </a:p>
      </dgm:t>
    </dgm:pt>
    <dgm:pt modelId="{7302442C-DEDF-45FD-8456-4C37D19E2582}" type="sibTrans" cxnId="{9FE0A478-7095-42BA-A669-246B7C0DA6D5}">
      <dgm:prSet/>
      <dgm:spPr/>
      <dgm:t>
        <a:bodyPr/>
        <a:lstStyle/>
        <a:p>
          <a:endParaRPr lang="en-US"/>
        </a:p>
      </dgm:t>
    </dgm:pt>
    <dgm:pt modelId="{9F4C01EF-AA96-4E10-9E9E-B59F26FC0201}">
      <dgm:prSet/>
      <dgm:spPr/>
      <dgm:t>
        <a:bodyPr/>
        <a:lstStyle/>
        <a:p>
          <a:r>
            <a:rPr lang="en-US" b="1" dirty="0" smtClean="0">
              <a:solidFill>
                <a:schemeClr val="tx1">
                  <a:lumMod val="65000"/>
                  <a:lumOff val="35000"/>
                </a:schemeClr>
              </a:solidFill>
            </a:rPr>
            <a:t>TRANSPORT INFRASTRUCTURE </a:t>
          </a:r>
        </a:p>
      </dgm:t>
    </dgm:pt>
    <dgm:pt modelId="{2006CEA3-2B0E-452C-A92A-99AB7B943D17}" type="parTrans" cxnId="{3CB976CD-4502-4B2F-B420-0B3B68E8C2B6}">
      <dgm:prSet/>
      <dgm:spPr/>
      <dgm:t>
        <a:bodyPr/>
        <a:lstStyle/>
        <a:p>
          <a:endParaRPr lang="en-US"/>
        </a:p>
      </dgm:t>
    </dgm:pt>
    <dgm:pt modelId="{10554C33-72CD-42E4-AA48-EA97221BA14D}" type="sibTrans" cxnId="{3CB976CD-4502-4B2F-B420-0B3B68E8C2B6}">
      <dgm:prSet/>
      <dgm:spPr/>
      <dgm:t>
        <a:bodyPr/>
        <a:lstStyle/>
        <a:p>
          <a:endParaRPr lang="en-US"/>
        </a:p>
      </dgm:t>
    </dgm:pt>
    <dgm:pt modelId="{29B76501-6AFB-4AC9-BCC0-C7ADBB5335E9}">
      <dgm:prSet/>
      <dgm:spPr/>
      <dgm:t>
        <a:bodyPr/>
        <a:lstStyle/>
        <a:p>
          <a:r>
            <a:rPr lang="en-US" b="1" dirty="0" smtClean="0">
              <a:solidFill>
                <a:schemeClr val="tx1">
                  <a:lumMod val="65000"/>
                  <a:lumOff val="35000"/>
                </a:schemeClr>
              </a:solidFill>
            </a:rPr>
            <a:t>PUBLIC BUILDINGS </a:t>
          </a:r>
        </a:p>
      </dgm:t>
    </dgm:pt>
    <dgm:pt modelId="{CB29C80A-79CF-4CF2-AEBF-36E4AF7EC5CF}" type="parTrans" cxnId="{0F5E0BA2-1159-465A-98B5-E123F2FE509F}">
      <dgm:prSet/>
      <dgm:spPr/>
      <dgm:t>
        <a:bodyPr/>
        <a:lstStyle/>
        <a:p>
          <a:endParaRPr lang="en-US"/>
        </a:p>
      </dgm:t>
    </dgm:pt>
    <dgm:pt modelId="{CC71CEAB-CB1F-4935-A80F-D3551AF14D25}" type="sibTrans" cxnId="{0F5E0BA2-1159-465A-98B5-E123F2FE509F}">
      <dgm:prSet/>
      <dgm:spPr/>
      <dgm:t>
        <a:bodyPr/>
        <a:lstStyle/>
        <a:p>
          <a:endParaRPr lang="en-US"/>
        </a:p>
      </dgm:t>
    </dgm:pt>
    <dgm:pt modelId="{CFC50CED-A4B4-4921-8603-670C0EFA03C6}">
      <dgm:prSet/>
      <dgm:spPr/>
      <dgm:t>
        <a:bodyPr/>
        <a:lstStyle/>
        <a:p>
          <a:r>
            <a:rPr lang="en-US" b="1" dirty="0" smtClean="0">
              <a:solidFill>
                <a:schemeClr val="tx1">
                  <a:lumMod val="65000"/>
                  <a:lumOff val="35000"/>
                </a:schemeClr>
              </a:solidFill>
            </a:rPr>
            <a:t>POWER PRODUCTION AND DISTRIBUTION FACILITIES</a:t>
          </a:r>
        </a:p>
      </dgm:t>
    </dgm:pt>
    <dgm:pt modelId="{628F1AE0-6F5E-4914-89D2-68EA5B8ABA69}" type="parTrans" cxnId="{787639E3-A954-41CE-8206-B962377C7527}">
      <dgm:prSet/>
      <dgm:spPr/>
      <dgm:t>
        <a:bodyPr/>
        <a:lstStyle/>
        <a:p>
          <a:endParaRPr lang="en-US"/>
        </a:p>
      </dgm:t>
    </dgm:pt>
    <dgm:pt modelId="{C3B4F898-73C4-43F3-8F5A-FDEB94616571}" type="sibTrans" cxnId="{787639E3-A954-41CE-8206-B962377C7527}">
      <dgm:prSet/>
      <dgm:spPr/>
      <dgm:t>
        <a:bodyPr/>
        <a:lstStyle/>
        <a:p>
          <a:endParaRPr lang="en-US"/>
        </a:p>
      </dgm:t>
    </dgm:pt>
    <dgm:pt modelId="{B4A4C1CE-23F8-44F1-AC03-1809EAF39094}">
      <dgm:prSet/>
      <dgm:spPr/>
      <dgm:t>
        <a:bodyPr/>
        <a:lstStyle/>
        <a:p>
          <a:r>
            <a:rPr lang="en-US" b="1" dirty="0" smtClean="0">
              <a:solidFill>
                <a:schemeClr val="tx1">
                  <a:lumMod val="65000"/>
                  <a:lumOff val="35000"/>
                </a:schemeClr>
              </a:solidFill>
            </a:rPr>
            <a:t>AGRICULTURE</a:t>
          </a:r>
        </a:p>
      </dgm:t>
    </dgm:pt>
    <dgm:pt modelId="{E019C24A-9C7B-4BB9-9E5E-A6E1DFF460ED}" type="parTrans" cxnId="{24D9898B-4AB1-4BBE-B019-6C746562D980}">
      <dgm:prSet/>
      <dgm:spPr/>
      <dgm:t>
        <a:bodyPr/>
        <a:lstStyle/>
        <a:p>
          <a:endParaRPr lang="en-US"/>
        </a:p>
      </dgm:t>
    </dgm:pt>
    <dgm:pt modelId="{B94313C8-02EC-4FEA-AF9F-C98E692D82E7}" type="sibTrans" cxnId="{24D9898B-4AB1-4BBE-B019-6C746562D980}">
      <dgm:prSet/>
      <dgm:spPr/>
      <dgm:t>
        <a:bodyPr/>
        <a:lstStyle/>
        <a:p>
          <a:endParaRPr lang="en-US"/>
        </a:p>
      </dgm:t>
    </dgm:pt>
    <dgm:pt modelId="{5B82FBAE-0D69-4CD0-843A-E271CA7D7873}">
      <dgm:prSet/>
      <dgm:spPr/>
      <dgm:t>
        <a:bodyPr/>
        <a:lstStyle/>
        <a:p>
          <a:r>
            <a:rPr lang="en-US" b="1" dirty="0" smtClean="0">
              <a:solidFill>
                <a:schemeClr val="tx1">
                  <a:lumMod val="65000"/>
                  <a:lumOff val="35000"/>
                </a:schemeClr>
              </a:solidFill>
            </a:rPr>
            <a:t>SMEs</a:t>
          </a:r>
        </a:p>
      </dgm:t>
    </dgm:pt>
    <dgm:pt modelId="{AA4C6E67-1997-4592-A33A-80E0820979E1}" type="parTrans" cxnId="{298041CF-03B1-4839-8CDD-5AF6B3F5CB4E}">
      <dgm:prSet/>
      <dgm:spPr/>
      <dgm:t>
        <a:bodyPr/>
        <a:lstStyle/>
        <a:p>
          <a:endParaRPr lang="en-US"/>
        </a:p>
      </dgm:t>
    </dgm:pt>
    <dgm:pt modelId="{D5188063-355C-4F92-8016-3732CE238686}" type="sibTrans" cxnId="{298041CF-03B1-4839-8CDD-5AF6B3F5CB4E}">
      <dgm:prSet/>
      <dgm:spPr/>
      <dgm:t>
        <a:bodyPr/>
        <a:lstStyle/>
        <a:p>
          <a:endParaRPr lang="en-US"/>
        </a:p>
      </dgm:t>
    </dgm:pt>
    <dgm:pt modelId="{90A38939-84A7-4E01-AA19-9892FED990D0}">
      <dgm:prSet/>
      <dgm:spPr/>
      <dgm:t>
        <a:bodyPr/>
        <a:lstStyle/>
        <a:p>
          <a:r>
            <a:rPr lang="en-US" b="1" dirty="0" smtClean="0">
              <a:solidFill>
                <a:schemeClr val="tx1">
                  <a:lumMod val="65000"/>
                  <a:lumOff val="35000"/>
                </a:schemeClr>
              </a:solidFill>
            </a:rPr>
            <a:t>CRITICAL LOCAL INFRASTRUCTURE</a:t>
          </a:r>
        </a:p>
      </dgm:t>
    </dgm:pt>
    <dgm:pt modelId="{06A70172-2725-40B0-B274-DB7F2B65745F}" type="parTrans" cxnId="{CCC24B21-91AB-4BB2-A267-61EC6302DB57}">
      <dgm:prSet/>
      <dgm:spPr/>
      <dgm:t>
        <a:bodyPr/>
        <a:lstStyle/>
        <a:p>
          <a:endParaRPr lang="en-US"/>
        </a:p>
      </dgm:t>
    </dgm:pt>
    <dgm:pt modelId="{5AC07AAB-3741-49DF-9877-B945AAB5612C}" type="sibTrans" cxnId="{CCC24B21-91AB-4BB2-A267-61EC6302DB57}">
      <dgm:prSet/>
      <dgm:spPr/>
      <dgm:t>
        <a:bodyPr/>
        <a:lstStyle/>
        <a:p>
          <a:endParaRPr lang="en-US"/>
        </a:p>
      </dgm:t>
    </dgm:pt>
    <dgm:pt modelId="{B235A62E-0021-4BC8-94F5-1A81A3EBE93E}" type="pres">
      <dgm:prSet presAssocID="{CFE4B0C8-60AD-422A-9EEF-DB5C3B11F553}" presName="Name0" presStyleCnt="0">
        <dgm:presLayoutVars>
          <dgm:dir/>
          <dgm:resizeHandles val="exact"/>
        </dgm:presLayoutVars>
      </dgm:prSet>
      <dgm:spPr/>
      <dgm:t>
        <a:bodyPr/>
        <a:lstStyle/>
        <a:p>
          <a:endParaRPr lang="en-US"/>
        </a:p>
      </dgm:t>
    </dgm:pt>
    <dgm:pt modelId="{D7B9BFD8-4F1D-4F2C-A915-9E7A6CF33D1B}" type="pres">
      <dgm:prSet presAssocID="{10242C87-1C8C-4D18-998B-AB1CD7C91D64}" presName="compNode" presStyleCnt="0"/>
      <dgm:spPr/>
      <dgm:t>
        <a:bodyPr/>
        <a:lstStyle/>
        <a:p>
          <a:endParaRPr lang="en-US"/>
        </a:p>
      </dgm:t>
    </dgm:pt>
    <dgm:pt modelId="{23928E53-34F7-406E-8A5D-45ED7DD365F9}" type="pres">
      <dgm:prSet presAssocID="{10242C87-1C8C-4D18-998B-AB1CD7C91D64}" presName="pictRect" presStyleLbl="node1" presStyleIdx="0" presStyleCnt="8" custScaleX="55730" custScaleY="76336"/>
      <dgm:spPr>
        <a:blipFill rotWithShape="0">
          <a:blip xmlns:r="http://schemas.openxmlformats.org/officeDocument/2006/relationships" r:embed="rId1"/>
          <a:stretch>
            <a:fillRect/>
          </a:stretch>
        </a:blipFill>
      </dgm:spPr>
      <dgm:t>
        <a:bodyPr/>
        <a:lstStyle/>
        <a:p>
          <a:endParaRPr lang="en-US"/>
        </a:p>
      </dgm:t>
    </dgm:pt>
    <dgm:pt modelId="{6A1FA670-633D-4904-9464-0D3EFCE7709E}" type="pres">
      <dgm:prSet presAssocID="{10242C87-1C8C-4D18-998B-AB1CD7C91D64}" presName="textRect" presStyleLbl="revTx" presStyleIdx="0" presStyleCnt="8">
        <dgm:presLayoutVars>
          <dgm:bulletEnabled val="1"/>
        </dgm:presLayoutVars>
      </dgm:prSet>
      <dgm:spPr/>
      <dgm:t>
        <a:bodyPr/>
        <a:lstStyle/>
        <a:p>
          <a:endParaRPr lang="en-US"/>
        </a:p>
      </dgm:t>
    </dgm:pt>
    <dgm:pt modelId="{A1DCF64E-DD9E-408D-986E-087CCDF917D8}" type="pres">
      <dgm:prSet presAssocID="{539BA598-C927-4F47-BDA4-21B9C6FA7D36}" presName="sibTrans" presStyleLbl="sibTrans2D1" presStyleIdx="0" presStyleCnt="0"/>
      <dgm:spPr/>
      <dgm:t>
        <a:bodyPr/>
        <a:lstStyle/>
        <a:p>
          <a:endParaRPr lang="en-US"/>
        </a:p>
      </dgm:t>
    </dgm:pt>
    <dgm:pt modelId="{F81AB87F-D424-4DC1-8FEB-E80BB1A6B99C}" type="pres">
      <dgm:prSet presAssocID="{4FE1B846-CE90-4D94-9B0D-AB83D52C4C4D}" presName="compNode" presStyleCnt="0"/>
      <dgm:spPr/>
      <dgm:t>
        <a:bodyPr/>
        <a:lstStyle/>
        <a:p>
          <a:endParaRPr lang="en-US"/>
        </a:p>
      </dgm:t>
    </dgm:pt>
    <dgm:pt modelId="{1B4549E2-A105-444B-8BC0-F4D148A74069}" type="pres">
      <dgm:prSet presAssocID="{4FE1B846-CE90-4D94-9B0D-AB83D52C4C4D}" presName="pictRect" presStyleLbl="node1" presStyleIdx="1" presStyleCnt="8" custScaleX="54812" custScaleY="76336"/>
      <dgm:spPr>
        <a:blipFill rotWithShape="0">
          <a:blip xmlns:r="http://schemas.openxmlformats.org/officeDocument/2006/relationships" r:embed="rId2"/>
          <a:stretch>
            <a:fillRect/>
          </a:stretch>
        </a:blipFill>
      </dgm:spPr>
      <dgm:t>
        <a:bodyPr/>
        <a:lstStyle/>
        <a:p>
          <a:endParaRPr lang="en-US"/>
        </a:p>
      </dgm:t>
    </dgm:pt>
    <dgm:pt modelId="{7CB48B8B-7330-4278-8B7A-93B1D0FFF879}" type="pres">
      <dgm:prSet presAssocID="{4FE1B846-CE90-4D94-9B0D-AB83D52C4C4D}" presName="textRect" presStyleLbl="revTx" presStyleIdx="1" presStyleCnt="8">
        <dgm:presLayoutVars>
          <dgm:bulletEnabled val="1"/>
        </dgm:presLayoutVars>
      </dgm:prSet>
      <dgm:spPr/>
      <dgm:t>
        <a:bodyPr/>
        <a:lstStyle/>
        <a:p>
          <a:endParaRPr lang="en-US"/>
        </a:p>
      </dgm:t>
    </dgm:pt>
    <dgm:pt modelId="{19B025FF-1076-4FA5-9D1A-CE11FEDB9765}" type="pres">
      <dgm:prSet presAssocID="{7302442C-DEDF-45FD-8456-4C37D19E2582}" presName="sibTrans" presStyleLbl="sibTrans2D1" presStyleIdx="0" presStyleCnt="0"/>
      <dgm:spPr/>
      <dgm:t>
        <a:bodyPr/>
        <a:lstStyle/>
        <a:p>
          <a:endParaRPr lang="en-US"/>
        </a:p>
      </dgm:t>
    </dgm:pt>
    <dgm:pt modelId="{0D9B0DE7-81E6-4A9E-9E61-78466BCCBA83}" type="pres">
      <dgm:prSet presAssocID="{9F4C01EF-AA96-4E10-9E9E-B59F26FC0201}" presName="compNode" presStyleCnt="0"/>
      <dgm:spPr/>
      <dgm:t>
        <a:bodyPr/>
        <a:lstStyle/>
        <a:p>
          <a:endParaRPr lang="en-US"/>
        </a:p>
      </dgm:t>
    </dgm:pt>
    <dgm:pt modelId="{AA58EC33-2A0E-4CD0-A8D5-2D98CC4DD3E1}" type="pres">
      <dgm:prSet presAssocID="{9F4C01EF-AA96-4E10-9E9E-B59F26FC0201}" presName="pictRect" presStyleLbl="node1" presStyleIdx="2" presStyleCnt="8" custScaleX="54806" custScaleY="76336"/>
      <dgm:spPr>
        <a:blipFill rotWithShape="0">
          <a:blip xmlns:r="http://schemas.openxmlformats.org/officeDocument/2006/relationships" r:embed="rId3"/>
          <a:stretch>
            <a:fillRect/>
          </a:stretch>
        </a:blipFill>
      </dgm:spPr>
      <dgm:t>
        <a:bodyPr/>
        <a:lstStyle/>
        <a:p>
          <a:endParaRPr lang="en-US"/>
        </a:p>
      </dgm:t>
    </dgm:pt>
    <dgm:pt modelId="{A7BD7F8C-2891-422C-B263-55B69D0C0897}" type="pres">
      <dgm:prSet presAssocID="{9F4C01EF-AA96-4E10-9E9E-B59F26FC0201}" presName="textRect" presStyleLbl="revTx" presStyleIdx="2" presStyleCnt="8">
        <dgm:presLayoutVars>
          <dgm:bulletEnabled val="1"/>
        </dgm:presLayoutVars>
      </dgm:prSet>
      <dgm:spPr/>
      <dgm:t>
        <a:bodyPr/>
        <a:lstStyle/>
        <a:p>
          <a:endParaRPr lang="en-US"/>
        </a:p>
      </dgm:t>
    </dgm:pt>
    <dgm:pt modelId="{FC0BE975-B7AA-4686-9BD6-CFA55A4E6721}" type="pres">
      <dgm:prSet presAssocID="{10554C33-72CD-42E4-AA48-EA97221BA14D}" presName="sibTrans" presStyleLbl="sibTrans2D1" presStyleIdx="0" presStyleCnt="0"/>
      <dgm:spPr/>
      <dgm:t>
        <a:bodyPr/>
        <a:lstStyle/>
        <a:p>
          <a:endParaRPr lang="en-US"/>
        </a:p>
      </dgm:t>
    </dgm:pt>
    <dgm:pt modelId="{832C7199-D2CB-4A88-A17E-B3CBAD0E7E5F}" type="pres">
      <dgm:prSet presAssocID="{29B76501-6AFB-4AC9-BCC0-C7ADBB5335E9}" presName="compNode" presStyleCnt="0"/>
      <dgm:spPr/>
      <dgm:t>
        <a:bodyPr/>
        <a:lstStyle/>
        <a:p>
          <a:endParaRPr lang="en-US"/>
        </a:p>
      </dgm:t>
    </dgm:pt>
    <dgm:pt modelId="{47A13CE3-23E4-4E26-A60F-57627FC06C29}" type="pres">
      <dgm:prSet presAssocID="{29B76501-6AFB-4AC9-BCC0-C7ADBB5335E9}" presName="pictRect" presStyleLbl="node1" presStyleIdx="3" presStyleCnt="8" custScaleX="54798" custScaleY="76336"/>
      <dgm:spPr>
        <a:blipFill rotWithShape="0">
          <a:blip xmlns:r="http://schemas.openxmlformats.org/officeDocument/2006/relationships" r:embed="rId4"/>
          <a:stretch>
            <a:fillRect/>
          </a:stretch>
        </a:blipFill>
      </dgm:spPr>
      <dgm:t>
        <a:bodyPr/>
        <a:lstStyle/>
        <a:p>
          <a:endParaRPr lang="en-US"/>
        </a:p>
      </dgm:t>
    </dgm:pt>
    <dgm:pt modelId="{AB416DD0-85DC-4B85-9387-B175E3A1C5E9}" type="pres">
      <dgm:prSet presAssocID="{29B76501-6AFB-4AC9-BCC0-C7ADBB5335E9}" presName="textRect" presStyleLbl="revTx" presStyleIdx="3" presStyleCnt="8">
        <dgm:presLayoutVars>
          <dgm:bulletEnabled val="1"/>
        </dgm:presLayoutVars>
      </dgm:prSet>
      <dgm:spPr/>
      <dgm:t>
        <a:bodyPr/>
        <a:lstStyle/>
        <a:p>
          <a:endParaRPr lang="en-US"/>
        </a:p>
      </dgm:t>
    </dgm:pt>
    <dgm:pt modelId="{3D24475C-24E3-47CC-BFC2-2E528F262E95}" type="pres">
      <dgm:prSet presAssocID="{CC71CEAB-CB1F-4935-A80F-D3551AF14D25}" presName="sibTrans" presStyleLbl="sibTrans2D1" presStyleIdx="0" presStyleCnt="0"/>
      <dgm:spPr/>
      <dgm:t>
        <a:bodyPr/>
        <a:lstStyle/>
        <a:p>
          <a:endParaRPr lang="en-US"/>
        </a:p>
      </dgm:t>
    </dgm:pt>
    <dgm:pt modelId="{C36D05E0-DC60-4768-9DFE-6291CB350425}" type="pres">
      <dgm:prSet presAssocID="{CFC50CED-A4B4-4921-8603-670C0EFA03C6}" presName="compNode" presStyleCnt="0"/>
      <dgm:spPr/>
      <dgm:t>
        <a:bodyPr/>
        <a:lstStyle/>
        <a:p>
          <a:endParaRPr lang="en-US"/>
        </a:p>
      </dgm:t>
    </dgm:pt>
    <dgm:pt modelId="{9E5A5B5D-CA1E-4D15-B518-5FD190D8748F}" type="pres">
      <dgm:prSet presAssocID="{CFC50CED-A4B4-4921-8603-670C0EFA03C6}" presName="pictRect" presStyleLbl="node1" presStyleIdx="4" presStyleCnt="8" custScaleX="56137" custScaleY="76336" custLinFactNeighborY="-14606"/>
      <dgm:spPr>
        <a:blipFill rotWithShape="0">
          <a:blip xmlns:r="http://schemas.openxmlformats.org/officeDocument/2006/relationships" r:embed="rId5"/>
          <a:stretch>
            <a:fillRect/>
          </a:stretch>
        </a:blipFill>
      </dgm:spPr>
      <dgm:t>
        <a:bodyPr/>
        <a:lstStyle/>
        <a:p>
          <a:endParaRPr lang="en-US"/>
        </a:p>
      </dgm:t>
    </dgm:pt>
    <dgm:pt modelId="{5C811ED6-CFF3-43D4-9F09-FAC130171A2E}" type="pres">
      <dgm:prSet presAssocID="{CFC50CED-A4B4-4921-8603-670C0EFA03C6}" presName="textRect" presStyleLbl="revTx" presStyleIdx="4" presStyleCnt="8" custLinFactNeighborY="-27126">
        <dgm:presLayoutVars>
          <dgm:bulletEnabled val="1"/>
        </dgm:presLayoutVars>
      </dgm:prSet>
      <dgm:spPr/>
      <dgm:t>
        <a:bodyPr/>
        <a:lstStyle/>
        <a:p>
          <a:endParaRPr lang="en-US"/>
        </a:p>
      </dgm:t>
    </dgm:pt>
    <dgm:pt modelId="{62F92BCC-5DAB-473E-A321-DD5A739E5023}" type="pres">
      <dgm:prSet presAssocID="{C3B4F898-73C4-43F3-8F5A-FDEB94616571}" presName="sibTrans" presStyleLbl="sibTrans2D1" presStyleIdx="0" presStyleCnt="0"/>
      <dgm:spPr/>
      <dgm:t>
        <a:bodyPr/>
        <a:lstStyle/>
        <a:p>
          <a:endParaRPr lang="en-US"/>
        </a:p>
      </dgm:t>
    </dgm:pt>
    <dgm:pt modelId="{91F307E3-06B1-48FE-AAFF-93F3493A3CDC}" type="pres">
      <dgm:prSet presAssocID="{90A38939-84A7-4E01-AA19-9892FED990D0}" presName="compNode" presStyleCnt="0"/>
      <dgm:spPr/>
    </dgm:pt>
    <dgm:pt modelId="{BA074B95-01D9-4171-8ED4-5F35AE8C81E2}" type="pres">
      <dgm:prSet presAssocID="{90A38939-84A7-4E01-AA19-9892FED990D0}" presName="pictRect" presStyleLbl="node1" presStyleIdx="5" presStyleCnt="8" custScaleX="56137" custScaleY="76336" custLinFactNeighborY="-14606"/>
      <dgm:spPr>
        <a:blipFill rotWithShape="0">
          <a:blip xmlns:r="http://schemas.openxmlformats.org/officeDocument/2006/relationships" r:embed="rId6"/>
          <a:stretch>
            <a:fillRect/>
          </a:stretch>
        </a:blipFill>
      </dgm:spPr>
      <dgm:t>
        <a:bodyPr/>
        <a:lstStyle/>
        <a:p>
          <a:endParaRPr lang="en-US"/>
        </a:p>
      </dgm:t>
    </dgm:pt>
    <dgm:pt modelId="{B35C179E-696C-48EA-A60B-1C50674A20B2}" type="pres">
      <dgm:prSet presAssocID="{90A38939-84A7-4E01-AA19-9892FED990D0}" presName="textRect" presStyleLbl="revTx" presStyleIdx="5" presStyleCnt="8" custLinFactNeighborY="-27126">
        <dgm:presLayoutVars>
          <dgm:bulletEnabled val="1"/>
        </dgm:presLayoutVars>
      </dgm:prSet>
      <dgm:spPr/>
      <dgm:t>
        <a:bodyPr/>
        <a:lstStyle/>
        <a:p>
          <a:endParaRPr lang="en-US"/>
        </a:p>
      </dgm:t>
    </dgm:pt>
    <dgm:pt modelId="{8C98E5C8-FB8E-4F49-B3C0-EDAFD0BC872A}" type="pres">
      <dgm:prSet presAssocID="{5AC07AAB-3741-49DF-9877-B945AAB5612C}" presName="sibTrans" presStyleLbl="sibTrans2D1" presStyleIdx="0" presStyleCnt="0"/>
      <dgm:spPr/>
      <dgm:t>
        <a:bodyPr/>
        <a:lstStyle/>
        <a:p>
          <a:endParaRPr lang="en-US"/>
        </a:p>
      </dgm:t>
    </dgm:pt>
    <dgm:pt modelId="{E265A31B-14B8-45CD-A9AF-0798074248A3}" type="pres">
      <dgm:prSet presAssocID="{B4A4C1CE-23F8-44F1-AC03-1809EAF39094}" presName="compNode" presStyleCnt="0"/>
      <dgm:spPr/>
      <dgm:t>
        <a:bodyPr/>
        <a:lstStyle/>
        <a:p>
          <a:endParaRPr lang="en-US"/>
        </a:p>
      </dgm:t>
    </dgm:pt>
    <dgm:pt modelId="{91A7ED1F-C7CF-4FBE-BCF2-AA016B1FC88B}" type="pres">
      <dgm:prSet presAssocID="{B4A4C1CE-23F8-44F1-AC03-1809EAF39094}" presName="pictRect" presStyleLbl="node1" presStyleIdx="6" presStyleCnt="8" custScaleX="55975" custScaleY="76336" custLinFactNeighborY="-14606"/>
      <dgm:spPr>
        <a:blipFill rotWithShape="0">
          <a:blip xmlns:r="http://schemas.openxmlformats.org/officeDocument/2006/relationships" r:embed="rId7"/>
          <a:stretch>
            <a:fillRect/>
          </a:stretch>
        </a:blipFill>
      </dgm:spPr>
      <dgm:t>
        <a:bodyPr/>
        <a:lstStyle/>
        <a:p>
          <a:endParaRPr lang="en-US"/>
        </a:p>
      </dgm:t>
    </dgm:pt>
    <dgm:pt modelId="{DAB690E7-EFF6-4924-96F0-B733EB425D45}" type="pres">
      <dgm:prSet presAssocID="{B4A4C1CE-23F8-44F1-AC03-1809EAF39094}" presName="textRect" presStyleLbl="revTx" presStyleIdx="6" presStyleCnt="8" custLinFactNeighborY="-27126">
        <dgm:presLayoutVars>
          <dgm:bulletEnabled val="1"/>
        </dgm:presLayoutVars>
      </dgm:prSet>
      <dgm:spPr/>
      <dgm:t>
        <a:bodyPr/>
        <a:lstStyle/>
        <a:p>
          <a:endParaRPr lang="en-US"/>
        </a:p>
      </dgm:t>
    </dgm:pt>
    <dgm:pt modelId="{3163BE67-6B15-49D6-AF40-08BB9EE59F9F}" type="pres">
      <dgm:prSet presAssocID="{B94313C8-02EC-4FEA-AF9F-C98E692D82E7}" presName="sibTrans" presStyleLbl="sibTrans2D1" presStyleIdx="0" presStyleCnt="0"/>
      <dgm:spPr/>
      <dgm:t>
        <a:bodyPr/>
        <a:lstStyle/>
        <a:p>
          <a:endParaRPr lang="en-US"/>
        </a:p>
      </dgm:t>
    </dgm:pt>
    <dgm:pt modelId="{031FD424-AFA5-44A0-9638-280C95427FA1}" type="pres">
      <dgm:prSet presAssocID="{5B82FBAE-0D69-4CD0-843A-E271CA7D7873}" presName="compNode" presStyleCnt="0"/>
      <dgm:spPr/>
      <dgm:t>
        <a:bodyPr/>
        <a:lstStyle/>
        <a:p>
          <a:endParaRPr lang="en-US"/>
        </a:p>
      </dgm:t>
    </dgm:pt>
    <dgm:pt modelId="{043DEA8D-2E3F-4BC8-9BEF-EF8AE326DF82}" type="pres">
      <dgm:prSet presAssocID="{5B82FBAE-0D69-4CD0-843A-E271CA7D7873}" presName="pictRect" presStyleLbl="node1" presStyleIdx="7" presStyleCnt="8" custScaleX="58455" custScaleY="76336" custLinFactNeighborY="-14606"/>
      <dgm:spPr>
        <a:blipFill rotWithShape="0">
          <a:blip xmlns:r="http://schemas.openxmlformats.org/officeDocument/2006/relationships" r:embed="rId8"/>
          <a:stretch>
            <a:fillRect/>
          </a:stretch>
        </a:blipFill>
      </dgm:spPr>
      <dgm:t>
        <a:bodyPr/>
        <a:lstStyle/>
        <a:p>
          <a:endParaRPr lang="en-US"/>
        </a:p>
      </dgm:t>
    </dgm:pt>
    <dgm:pt modelId="{B92CEABF-7191-440D-9F99-498C681B3FEA}" type="pres">
      <dgm:prSet presAssocID="{5B82FBAE-0D69-4CD0-843A-E271CA7D7873}" presName="textRect" presStyleLbl="revTx" presStyleIdx="7" presStyleCnt="8" custLinFactNeighborY="-27126">
        <dgm:presLayoutVars>
          <dgm:bulletEnabled val="1"/>
        </dgm:presLayoutVars>
      </dgm:prSet>
      <dgm:spPr/>
      <dgm:t>
        <a:bodyPr/>
        <a:lstStyle/>
        <a:p>
          <a:endParaRPr lang="en-US"/>
        </a:p>
      </dgm:t>
    </dgm:pt>
  </dgm:ptLst>
  <dgm:cxnLst>
    <dgm:cxn modelId="{613642B8-8F2D-41D6-8036-611ED316E577}" type="presOf" srcId="{C3B4F898-73C4-43F3-8F5A-FDEB94616571}" destId="{62F92BCC-5DAB-473E-A321-DD5A739E5023}" srcOrd="0" destOrd="0" presId="urn:microsoft.com/office/officeart/2005/8/layout/pList1#1"/>
    <dgm:cxn modelId="{85D97520-719E-4F26-9F83-3D12C895BB30}" type="presOf" srcId="{29B76501-6AFB-4AC9-BCC0-C7ADBB5335E9}" destId="{AB416DD0-85DC-4B85-9387-B175E3A1C5E9}" srcOrd="0" destOrd="0" presId="urn:microsoft.com/office/officeart/2005/8/layout/pList1#1"/>
    <dgm:cxn modelId="{5BB7E70C-8223-4125-B267-0C559D846B75}" type="presOf" srcId="{B94313C8-02EC-4FEA-AF9F-C98E692D82E7}" destId="{3163BE67-6B15-49D6-AF40-08BB9EE59F9F}" srcOrd="0" destOrd="0" presId="urn:microsoft.com/office/officeart/2005/8/layout/pList1#1"/>
    <dgm:cxn modelId="{4201FDD2-A730-4E6B-8694-5BD272BD162F}" type="presOf" srcId="{9F4C01EF-AA96-4E10-9E9E-B59F26FC0201}" destId="{A7BD7F8C-2891-422C-B263-55B69D0C0897}" srcOrd="0" destOrd="0" presId="urn:microsoft.com/office/officeart/2005/8/layout/pList1#1"/>
    <dgm:cxn modelId="{0F5E0BA2-1159-465A-98B5-E123F2FE509F}" srcId="{CFE4B0C8-60AD-422A-9EEF-DB5C3B11F553}" destId="{29B76501-6AFB-4AC9-BCC0-C7ADBB5335E9}" srcOrd="3" destOrd="0" parTransId="{CB29C80A-79CF-4CF2-AEBF-36E4AF7EC5CF}" sibTransId="{CC71CEAB-CB1F-4935-A80F-D3551AF14D25}"/>
    <dgm:cxn modelId="{298041CF-03B1-4839-8CDD-5AF6B3F5CB4E}" srcId="{CFE4B0C8-60AD-422A-9EEF-DB5C3B11F553}" destId="{5B82FBAE-0D69-4CD0-843A-E271CA7D7873}" srcOrd="7" destOrd="0" parTransId="{AA4C6E67-1997-4592-A33A-80E0820979E1}" sibTransId="{D5188063-355C-4F92-8016-3732CE238686}"/>
    <dgm:cxn modelId="{3CB976CD-4502-4B2F-B420-0B3B68E8C2B6}" srcId="{CFE4B0C8-60AD-422A-9EEF-DB5C3B11F553}" destId="{9F4C01EF-AA96-4E10-9E9E-B59F26FC0201}" srcOrd="2" destOrd="0" parTransId="{2006CEA3-2B0E-452C-A92A-99AB7B943D17}" sibTransId="{10554C33-72CD-42E4-AA48-EA97221BA14D}"/>
    <dgm:cxn modelId="{7EE0F5B8-1129-4E50-A8E0-2CE767AA0E8D}" type="presOf" srcId="{CC71CEAB-CB1F-4935-A80F-D3551AF14D25}" destId="{3D24475C-24E3-47CC-BFC2-2E528F262E95}" srcOrd="0" destOrd="0" presId="urn:microsoft.com/office/officeart/2005/8/layout/pList1#1"/>
    <dgm:cxn modelId="{9FE0A478-7095-42BA-A669-246B7C0DA6D5}" srcId="{CFE4B0C8-60AD-422A-9EEF-DB5C3B11F553}" destId="{4FE1B846-CE90-4D94-9B0D-AB83D52C4C4D}" srcOrd="1" destOrd="0" parTransId="{C5BC274B-0D61-44E9-A023-6A94F81F534C}" sibTransId="{7302442C-DEDF-45FD-8456-4C37D19E2582}"/>
    <dgm:cxn modelId="{66DA80A6-BD8A-4A76-ADDD-E6AAF4D6C257}" type="presOf" srcId="{90A38939-84A7-4E01-AA19-9892FED990D0}" destId="{B35C179E-696C-48EA-A60B-1C50674A20B2}" srcOrd="0" destOrd="0" presId="urn:microsoft.com/office/officeart/2005/8/layout/pList1#1"/>
    <dgm:cxn modelId="{BD1801F4-AEC8-431E-B4E1-7BA41350D81A}" type="presOf" srcId="{4FE1B846-CE90-4D94-9B0D-AB83D52C4C4D}" destId="{7CB48B8B-7330-4278-8B7A-93B1D0FFF879}" srcOrd="0" destOrd="0" presId="urn:microsoft.com/office/officeart/2005/8/layout/pList1#1"/>
    <dgm:cxn modelId="{9B2498E7-7F7E-4739-B0F7-DB836B32996A}" type="presOf" srcId="{B4A4C1CE-23F8-44F1-AC03-1809EAF39094}" destId="{DAB690E7-EFF6-4924-96F0-B733EB425D45}" srcOrd="0" destOrd="0" presId="urn:microsoft.com/office/officeart/2005/8/layout/pList1#1"/>
    <dgm:cxn modelId="{24D9898B-4AB1-4BBE-B019-6C746562D980}" srcId="{CFE4B0C8-60AD-422A-9EEF-DB5C3B11F553}" destId="{B4A4C1CE-23F8-44F1-AC03-1809EAF39094}" srcOrd="6" destOrd="0" parTransId="{E019C24A-9C7B-4BB9-9E5E-A6E1DFF460ED}" sibTransId="{B94313C8-02EC-4FEA-AF9F-C98E692D82E7}"/>
    <dgm:cxn modelId="{08471C02-384C-40F2-85DF-4741493B2E18}" type="presOf" srcId="{5B82FBAE-0D69-4CD0-843A-E271CA7D7873}" destId="{B92CEABF-7191-440D-9F99-498C681B3FEA}" srcOrd="0" destOrd="0" presId="urn:microsoft.com/office/officeart/2005/8/layout/pList1#1"/>
    <dgm:cxn modelId="{2F511EB6-0463-4B4D-BF34-8C1D8F07E3C7}" type="presOf" srcId="{CFE4B0C8-60AD-422A-9EEF-DB5C3B11F553}" destId="{B235A62E-0021-4BC8-94F5-1A81A3EBE93E}" srcOrd="0" destOrd="0" presId="urn:microsoft.com/office/officeart/2005/8/layout/pList1#1"/>
    <dgm:cxn modelId="{E0342619-77E5-4E6C-A260-8F6F6D15ABBB}" type="presOf" srcId="{539BA598-C927-4F47-BDA4-21B9C6FA7D36}" destId="{A1DCF64E-DD9E-408D-986E-087CCDF917D8}" srcOrd="0" destOrd="0" presId="urn:microsoft.com/office/officeart/2005/8/layout/pList1#1"/>
    <dgm:cxn modelId="{C705B6BC-E5FE-4C50-B9EA-C600D7D3B252}" type="presOf" srcId="{5AC07AAB-3741-49DF-9877-B945AAB5612C}" destId="{8C98E5C8-FB8E-4F49-B3C0-EDAFD0BC872A}" srcOrd="0" destOrd="0" presId="urn:microsoft.com/office/officeart/2005/8/layout/pList1#1"/>
    <dgm:cxn modelId="{3BAA359B-6B55-4913-934F-C9243D9265FB}" srcId="{CFE4B0C8-60AD-422A-9EEF-DB5C3B11F553}" destId="{10242C87-1C8C-4D18-998B-AB1CD7C91D64}" srcOrd="0" destOrd="0" parTransId="{BB7FE9FB-1F67-44F9-969D-D2E3C1BAB161}" sibTransId="{539BA598-C927-4F47-BDA4-21B9C6FA7D36}"/>
    <dgm:cxn modelId="{6A875235-7BC1-4956-A31D-ACD268A6F787}" type="presOf" srcId="{CFC50CED-A4B4-4921-8603-670C0EFA03C6}" destId="{5C811ED6-CFF3-43D4-9F09-FAC130171A2E}" srcOrd="0" destOrd="0" presId="urn:microsoft.com/office/officeart/2005/8/layout/pList1#1"/>
    <dgm:cxn modelId="{787639E3-A954-41CE-8206-B962377C7527}" srcId="{CFE4B0C8-60AD-422A-9EEF-DB5C3B11F553}" destId="{CFC50CED-A4B4-4921-8603-670C0EFA03C6}" srcOrd="4" destOrd="0" parTransId="{628F1AE0-6F5E-4914-89D2-68EA5B8ABA69}" sibTransId="{C3B4F898-73C4-43F3-8F5A-FDEB94616571}"/>
    <dgm:cxn modelId="{CCC24B21-91AB-4BB2-A267-61EC6302DB57}" srcId="{CFE4B0C8-60AD-422A-9EEF-DB5C3B11F553}" destId="{90A38939-84A7-4E01-AA19-9892FED990D0}" srcOrd="5" destOrd="0" parTransId="{06A70172-2725-40B0-B274-DB7F2B65745F}" sibTransId="{5AC07AAB-3741-49DF-9877-B945AAB5612C}"/>
    <dgm:cxn modelId="{7ACC90A1-46D7-4505-8888-6DA794178C41}" type="presOf" srcId="{10242C87-1C8C-4D18-998B-AB1CD7C91D64}" destId="{6A1FA670-633D-4904-9464-0D3EFCE7709E}" srcOrd="0" destOrd="0" presId="urn:microsoft.com/office/officeart/2005/8/layout/pList1#1"/>
    <dgm:cxn modelId="{07DF8ADA-716E-45C1-9CD3-5995E0BE7F33}" type="presOf" srcId="{7302442C-DEDF-45FD-8456-4C37D19E2582}" destId="{19B025FF-1076-4FA5-9D1A-CE11FEDB9765}" srcOrd="0" destOrd="0" presId="urn:microsoft.com/office/officeart/2005/8/layout/pList1#1"/>
    <dgm:cxn modelId="{0AFADCD0-AE37-4A8B-87A9-18954B38DC38}" type="presOf" srcId="{10554C33-72CD-42E4-AA48-EA97221BA14D}" destId="{FC0BE975-B7AA-4686-9BD6-CFA55A4E6721}" srcOrd="0" destOrd="0" presId="urn:microsoft.com/office/officeart/2005/8/layout/pList1#1"/>
    <dgm:cxn modelId="{86AF13EC-3B98-4819-B6BA-572DE8CEAFC6}" type="presParOf" srcId="{B235A62E-0021-4BC8-94F5-1A81A3EBE93E}" destId="{D7B9BFD8-4F1D-4F2C-A915-9E7A6CF33D1B}" srcOrd="0" destOrd="0" presId="urn:microsoft.com/office/officeart/2005/8/layout/pList1#1"/>
    <dgm:cxn modelId="{A47BC365-3FF4-461D-BD56-74F32E1EE604}" type="presParOf" srcId="{D7B9BFD8-4F1D-4F2C-A915-9E7A6CF33D1B}" destId="{23928E53-34F7-406E-8A5D-45ED7DD365F9}" srcOrd="0" destOrd="0" presId="urn:microsoft.com/office/officeart/2005/8/layout/pList1#1"/>
    <dgm:cxn modelId="{95D31C57-2E77-4A92-92B7-E33E9E753F4A}" type="presParOf" srcId="{D7B9BFD8-4F1D-4F2C-A915-9E7A6CF33D1B}" destId="{6A1FA670-633D-4904-9464-0D3EFCE7709E}" srcOrd="1" destOrd="0" presId="urn:microsoft.com/office/officeart/2005/8/layout/pList1#1"/>
    <dgm:cxn modelId="{A46C4B66-FAA3-4F29-B3A3-FF6C5042402D}" type="presParOf" srcId="{B235A62E-0021-4BC8-94F5-1A81A3EBE93E}" destId="{A1DCF64E-DD9E-408D-986E-087CCDF917D8}" srcOrd="1" destOrd="0" presId="urn:microsoft.com/office/officeart/2005/8/layout/pList1#1"/>
    <dgm:cxn modelId="{7BFABED5-A858-4AF5-8211-457652096720}" type="presParOf" srcId="{B235A62E-0021-4BC8-94F5-1A81A3EBE93E}" destId="{F81AB87F-D424-4DC1-8FEB-E80BB1A6B99C}" srcOrd="2" destOrd="0" presId="urn:microsoft.com/office/officeart/2005/8/layout/pList1#1"/>
    <dgm:cxn modelId="{782D82C1-DB55-41E0-B314-6D12124D6C51}" type="presParOf" srcId="{F81AB87F-D424-4DC1-8FEB-E80BB1A6B99C}" destId="{1B4549E2-A105-444B-8BC0-F4D148A74069}" srcOrd="0" destOrd="0" presId="urn:microsoft.com/office/officeart/2005/8/layout/pList1#1"/>
    <dgm:cxn modelId="{317A48A0-937D-4A88-858A-46998D1994A2}" type="presParOf" srcId="{F81AB87F-D424-4DC1-8FEB-E80BB1A6B99C}" destId="{7CB48B8B-7330-4278-8B7A-93B1D0FFF879}" srcOrd="1" destOrd="0" presId="urn:microsoft.com/office/officeart/2005/8/layout/pList1#1"/>
    <dgm:cxn modelId="{D1B80C90-4B59-48D7-80A2-8B04870CC242}" type="presParOf" srcId="{B235A62E-0021-4BC8-94F5-1A81A3EBE93E}" destId="{19B025FF-1076-4FA5-9D1A-CE11FEDB9765}" srcOrd="3" destOrd="0" presId="urn:microsoft.com/office/officeart/2005/8/layout/pList1#1"/>
    <dgm:cxn modelId="{50DD76DB-B05C-498B-A8C5-4070461276F1}" type="presParOf" srcId="{B235A62E-0021-4BC8-94F5-1A81A3EBE93E}" destId="{0D9B0DE7-81E6-4A9E-9E61-78466BCCBA83}" srcOrd="4" destOrd="0" presId="urn:microsoft.com/office/officeart/2005/8/layout/pList1#1"/>
    <dgm:cxn modelId="{42E13C2D-98FA-48D6-B2A2-6893AEE8C183}" type="presParOf" srcId="{0D9B0DE7-81E6-4A9E-9E61-78466BCCBA83}" destId="{AA58EC33-2A0E-4CD0-A8D5-2D98CC4DD3E1}" srcOrd="0" destOrd="0" presId="urn:microsoft.com/office/officeart/2005/8/layout/pList1#1"/>
    <dgm:cxn modelId="{BBC1B603-C10C-419D-B9BE-215AA7762567}" type="presParOf" srcId="{0D9B0DE7-81E6-4A9E-9E61-78466BCCBA83}" destId="{A7BD7F8C-2891-422C-B263-55B69D0C0897}" srcOrd="1" destOrd="0" presId="urn:microsoft.com/office/officeart/2005/8/layout/pList1#1"/>
    <dgm:cxn modelId="{ABC19FFD-4DB9-4D8A-B894-615146055A02}" type="presParOf" srcId="{B235A62E-0021-4BC8-94F5-1A81A3EBE93E}" destId="{FC0BE975-B7AA-4686-9BD6-CFA55A4E6721}" srcOrd="5" destOrd="0" presId="urn:microsoft.com/office/officeart/2005/8/layout/pList1#1"/>
    <dgm:cxn modelId="{861E6871-1470-40ED-B263-B8386F6D4B46}" type="presParOf" srcId="{B235A62E-0021-4BC8-94F5-1A81A3EBE93E}" destId="{832C7199-D2CB-4A88-A17E-B3CBAD0E7E5F}" srcOrd="6" destOrd="0" presId="urn:microsoft.com/office/officeart/2005/8/layout/pList1#1"/>
    <dgm:cxn modelId="{CA15970E-9004-4C1F-88D2-07412918857A}" type="presParOf" srcId="{832C7199-D2CB-4A88-A17E-B3CBAD0E7E5F}" destId="{47A13CE3-23E4-4E26-A60F-57627FC06C29}" srcOrd="0" destOrd="0" presId="urn:microsoft.com/office/officeart/2005/8/layout/pList1#1"/>
    <dgm:cxn modelId="{19DA6D0A-DBEE-4105-8A94-ECD68EADCB27}" type="presParOf" srcId="{832C7199-D2CB-4A88-A17E-B3CBAD0E7E5F}" destId="{AB416DD0-85DC-4B85-9387-B175E3A1C5E9}" srcOrd="1" destOrd="0" presId="urn:microsoft.com/office/officeart/2005/8/layout/pList1#1"/>
    <dgm:cxn modelId="{19CFE530-3BCF-4339-AE5A-BED48A39A41A}" type="presParOf" srcId="{B235A62E-0021-4BC8-94F5-1A81A3EBE93E}" destId="{3D24475C-24E3-47CC-BFC2-2E528F262E95}" srcOrd="7" destOrd="0" presId="urn:microsoft.com/office/officeart/2005/8/layout/pList1#1"/>
    <dgm:cxn modelId="{1A9B8ED2-1F15-48FC-9F65-7D54F2513887}" type="presParOf" srcId="{B235A62E-0021-4BC8-94F5-1A81A3EBE93E}" destId="{C36D05E0-DC60-4768-9DFE-6291CB350425}" srcOrd="8" destOrd="0" presId="urn:microsoft.com/office/officeart/2005/8/layout/pList1#1"/>
    <dgm:cxn modelId="{AA51AE09-85FB-4871-8494-92F832715D3C}" type="presParOf" srcId="{C36D05E0-DC60-4768-9DFE-6291CB350425}" destId="{9E5A5B5D-CA1E-4D15-B518-5FD190D8748F}" srcOrd="0" destOrd="0" presId="urn:microsoft.com/office/officeart/2005/8/layout/pList1#1"/>
    <dgm:cxn modelId="{2665A370-9EEA-4D60-AB87-CED5E9058F71}" type="presParOf" srcId="{C36D05E0-DC60-4768-9DFE-6291CB350425}" destId="{5C811ED6-CFF3-43D4-9F09-FAC130171A2E}" srcOrd="1" destOrd="0" presId="urn:microsoft.com/office/officeart/2005/8/layout/pList1#1"/>
    <dgm:cxn modelId="{C162ED28-C96B-441F-8332-76387FA7EAEB}" type="presParOf" srcId="{B235A62E-0021-4BC8-94F5-1A81A3EBE93E}" destId="{62F92BCC-5DAB-473E-A321-DD5A739E5023}" srcOrd="9" destOrd="0" presId="urn:microsoft.com/office/officeart/2005/8/layout/pList1#1"/>
    <dgm:cxn modelId="{3B174ABC-35AA-487C-86D4-E65A2AD3B6C3}" type="presParOf" srcId="{B235A62E-0021-4BC8-94F5-1A81A3EBE93E}" destId="{91F307E3-06B1-48FE-AAFF-93F3493A3CDC}" srcOrd="10" destOrd="0" presId="urn:microsoft.com/office/officeart/2005/8/layout/pList1#1"/>
    <dgm:cxn modelId="{F94ADBED-1A83-48E0-B602-367D0EDB77E4}" type="presParOf" srcId="{91F307E3-06B1-48FE-AAFF-93F3493A3CDC}" destId="{BA074B95-01D9-4171-8ED4-5F35AE8C81E2}" srcOrd="0" destOrd="0" presId="urn:microsoft.com/office/officeart/2005/8/layout/pList1#1"/>
    <dgm:cxn modelId="{5C9F05D8-C565-4D7F-AA65-A8B4F859B555}" type="presParOf" srcId="{91F307E3-06B1-48FE-AAFF-93F3493A3CDC}" destId="{B35C179E-696C-48EA-A60B-1C50674A20B2}" srcOrd="1" destOrd="0" presId="urn:microsoft.com/office/officeart/2005/8/layout/pList1#1"/>
    <dgm:cxn modelId="{2803D5B5-0C04-4D02-BB0B-F615E8A5D155}" type="presParOf" srcId="{B235A62E-0021-4BC8-94F5-1A81A3EBE93E}" destId="{8C98E5C8-FB8E-4F49-B3C0-EDAFD0BC872A}" srcOrd="11" destOrd="0" presId="urn:microsoft.com/office/officeart/2005/8/layout/pList1#1"/>
    <dgm:cxn modelId="{6ADD63A6-4651-4E1E-9CC7-4B9192365B78}" type="presParOf" srcId="{B235A62E-0021-4BC8-94F5-1A81A3EBE93E}" destId="{E265A31B-14B8-45CD-A9AF-0798074248A3}" srcOrd="12" destOrd="0" presId="urn:microsoft.com/office/officeart/2005/8/layout/pList1#1"/>
    <dgm:cxn modelId="{F5C814C5-AC29-4795-94D7-AF92A73673A6}" type="presParOf" srcId="{E265A31B-14B8-45CD-A9AF-0798074248A3}" destId="{91A7ED1F-C7CF-4FBE-BCF2-AA016B1FC88B}" srcOrd="0" destOrd="0" presId="urn:microsoft.com/office/officeart/2005/8/layout/pList1#1"/>
    <dgm:cxn modelId="{A7A84AAA-2D16-4142-ADE4-5C4D8E8E5166}" type="presParOf" srcId="{E265A31B-14B8-45CD-A9AF-0798074248A3}" destId="{DAB690E7-EFF6-4924-96F0-B733EB425D45}" srcOrd="1" destOrd="0" presId="urn:microsoft.com/office/officeart/2005/8/layout/pList1#1"/>
    <dgm:cxn modelId="{3B3347BE-A4F8-482E-9A57-42E62F69902E}" type="presParOf" srcId="{B235A62E-0021-4BC8-94F5-1A81A3EBE93E}" destId="{3163BE67-6B15-49D6-AF40-08BB9EE59F9F}" srcOrd="13" destOrd="0" presId="urn:microsoft.com/office/officeart/2005/8/layout/pList1#1"/>
    <dgm:cxn modelId="{8F27DFBD-8458-4119-9103-DE38C298131D}" type="presParOf" srcId="{B235A62E-0021-4BC8-94F5-1A81A3EBE93E}" destId="{031FD424-AFA5-44A0-9638-280C95427FA1}" srcOrd="14" destOrd="0" presId="urn:microsoft.com/office/officeart/2005/8/layout/pList1#1"/>
    <dgm:cxn modelId="{9535DC5F-9AC9-45F6-85C8-D3FB9EC50936}" type="presParOf" srcId="{031FD424-AFA5-44A0-9638-280C95427FA1}" destId="{043DEA8D-2E3F-4BC8-9BEF-EF8AE326DF82}" srcOrd="0" destOrd="0" presId="urn:microsoft.com/office/officeart/2005/8/layout/pList1#1"/>
    <dgm:cxn modelId="{2173BAED-5DD3-4AF9-99C5-623604316E52}" type="presParOf" srcId="{031FD424-AFA5-44A0-9638-280C95427FA1}" destId="{B92CEABF-7191-440D-9F99-498C681B3FEA}" srcOrd="1" destOrd="0" presId="urn:microsoft.com/office/officeart/2005/8/layout/pList1#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A92E09B-453D-4136-83E1-BDF707F8B2A7}" type="doc">
      <dgm:prSet loTypeId="urn:microsoft.com/office/officeart/2005/8/layout/chevron1" loCatId="process" qsTypeId="urn:microsoft.com/office/officeart/2005/8/quickstyle/simple5" qsCatId="simple" csTypeId="urn:microsoft.com/office/officeart/2005/8/colors/colorful2" csCatId="colorful" phldr="1"/>
      <dgm:spPr/>
    </dgm:pt>
    <dgm:pt modelId="{67659058-3E8A-4394-B520-6B25D299B5E0}" type="pres">
      <dgm:prSet presAssocID="{AA92E09B-453D-4136-83E1-BDF707F8B2A7}" presName="Name0" presStyleCnt="0">
        <dgm:presLayoutVars>
          <dgm:dir/>
          <dgm:animLvl val="lvl"/>
          <dgm:resizeHandles val="exact"/>
        </dgm:presLayoutVars>
      </dgm:prSet>
      <dgm:spPr/>
    </dgm:pt>
  </dgm:ptLst>
  <dgm:cxnLst>
    <dgm:cxn modelId="{BA8DA6EF-BD47-4479-B0F1-0DE12AAA6D3A}" type="presOf" srcId="{AA92E09B-453D-4136-83E1-BDF707F8B2A7}" destId="{67659058-3E8A-4394-B520-6B25D299B5E0}" srcOrd="0"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A92E09B-453D-4136-83E1-BDF707F8B2A7}" type="doc">
      <dgm:prSet loTypeId="urn:microsoft.com/office/officeart/2005/8/layout/chevron1" loCatId="process" qsTypeId="urn:microsoft.com/office/officeart/2005/8/quickstyle/simple5" qsCatId="simple" csTypeId="urn:microsoft.com/office/officeart/2005/8/colors/colorful2" csCatId="colorful" phldr="1"/>
      <dgm:spPr/>
    </dgm:pt>
    <dgm:pt modelId="{4053A621-BD6E-478D-AD6E-B935ED3D833B}">
      <dgm:prSet phldrT="[Text]" custT="1"/>
      <dgm:spPr/>
      <dgm:t>
        <a:bodyPr/>
        <a:lstStyle/>
        <a:p>
          <a:r>
            <a:rPr lang="en-US" sz="2000" b="0" dirty="0" smtClean="0"/>
            <a:t>NDRPM</a:t>
          </a:r>
          <a:endParaRPr lang="en-US" sz="2000" b="0" dirty="0"/>
        </a:p>
      </dgm:t>
    </dgm:pt>
    <dgm:pt modelId="{C49B2C3E-9877-4073-BB59-D923BF7E79B0}" type="parTrans" cxnId="{560A2097-2889-4F19-9EDD-2348189B0D94}">
      <dgm:prSet/>
      <dgm:spPr/>
      <dgm:t>
        <a:bodyPr/>
        <a:lstStyle/>
        <a:p>
          <a:endParaRPr lang="en-US"/>
        </a:p>
      </dgm:t>
    </dgm:pt>
    <dgm:pt modelId="{5E9D535C-E8DD-4815-BC64-72DA340DF0A2}" type="sibTrans" cxnId="{560A2097-2889-4F19-9EDD-2348189B0D94}">
      <dgm:prSet/>
      <dgm:spPr/>
      <dgm:t>
        <a:bodyPr/>
        <a:lstStyle/>
        <a:p>
          <a:endParaRPr lang="en-US"/>
        </a:p>
      </dgm:t>
    </dgm:pt>
    <dgm:pt modelId="{34A2D3D4-83AC-4F40-B1A4-DA98335966FF}">
      <dgm:prSet phldrT="[Text]" custT="1"/>
      <dgm:spPr/>
      <dgm:t>
        <a:bodyPr/>
        <a:lstStyle/>
        <a:p>
          <a:r>
            <a:rPr lang="en-US" sz="2000" b="0" smtClean="0"/>
            <a:t>   Action Plan*</a:t>
          </a:r>
          <a:endParaRPr lang="en-US" sz="2000" b="0" dirty="0"/>
        </a:p>
      </dgm:t>
    </dgm:pt>
    <dgm:pt modelId="{FAA663B7-86CA-4AF7-A796-F290766292CA}" type="parTrans" cxnId="{B5CC2EBF-7518-40D7-BA63-37F6D3EFD893}">
      <dgm:prSet/>
      <dgm:spPr/>
      <dgm:t>
        <a:bodyPr/>
        <a:lstStyle/>
        <a:p>
          <a:endParaRPr lang="en-US"/>
        </a:p>
      </dgm:t>
    </dgm:pt>
    <dgm:pt modelId="{D29C0BED-8FB5-4013-B288-2924C8ADECAE}" type="sibTrans" cxnId="{B5CC2EBF-7518-40D7-BA63-37F6D3EFD893}">
      <dgm:prSet/>
      <dgm:spPr/>
      <dgm:t>
        <a:bodyPr/>
        <a:lstStyle/>
        <a:p>
          <a:endParaRPr lang="en-US"/>
        </a:p>
      </dgm:t>
    </dgm:pt>
    <dgm:pt modelId="{67659058-3E8A-4394-B520-6B25D299B5E0}" type="pres">
      <dgm:prSet presAssocID="{AA92E09B-453D-4136-83E1-BDF707F8B2A7}" presName="Name0" presStyleCnt="0">
        <dgm:presLayoutVars>
          <dgm:dir/>
          <dgm:animLvl val="lvl"/>
          <dgm:resizeHandles val="exact"/>
        </dgm:presLayoutVars>
      </dgm:prSet>
      <dgm:spPr/>
    </dgm:pt>
    <dgm:pt modelId="{F983AE33-B89D-4B8A-8ED9-F89297CBDDD3}" type="pres">
      <dgm:prSet presAssocID="{4053A621-BD6E-478D-AD6E-B935ED3D833B}" presName="parTxOnly" presStyleLbl="node1" presStyleIdx="0" presStyleCnt="2" custLinFactNeighborY="9091">
        <dgm:presLayoutVars>
          <dgm:chMax val="0"/>
          <dgm:chPref val="0"/>
          <dgm:bulletEnabled val="1"/>
        </dgm:presLayoutVars>
      </dgm:prSet>
      <dgm:spPr/>
      <dgm:t>
        <a:bodyPr/>
        <a:lstStyle/>
        <a:p>
          <a:endParaRPr lang="en-US"/>
        </a:p>
      </dgm:t>
    </dgm:pt>
    <dgm:pt modelId="{9DA25D19-A939-4450-9960-C442C8C4975A}" type="pres">
      <dgm:prSet presAssocID="{5E9D535C-E8DD-4815-BC64-72DA340DF0A2}" presName="parTxOnlySpace" presStyleCnt="0"/>
      <dgm:spPr/>
    </dgm:pt>
    <dgm:pt modelId="{C46179E0-8EA8-49B9-BB9B-4AE95D6CE304}" type="pres">
      <dgm:prSet presAssocID="{34A2D3D4-83AC-4F40-B1A4-DA98335966FF}" presName="parTxOnly" presStyleLbl="node1" presStyleIdx="1" presStyleCnt="2" custLinFactNeighborY="-9091">
        <dgm:presLayoutVars>
          <dgm:chMax val="0"/>
          <dgm:chPref val="0"/>
          <dgm:bulletEnabled val="1"/>
        </dgm:presLayoutVars>
      </dgm:prSet>
      <dgm:spPr/>
      <dgm:t>
        <a:bodyPr/>
        <a:lstStyle/>
        <a:p>
          <a:endParaRPr lang="en-US"/>
        </a:p>
      </dgm:t>
    </dgm:pt>
  </dgm:ptLst>
  <dgm:cxnLst>
    <dgm:cxn modelId="{560A2097-2889-4F19-9EDD-2348189B0D94}" srcId="{AA92E09B-453D-4136-83E1-BDF707F8B2A7}" destId="{4053A621-BD6E-478D-AD6E-B935ED3D833B}" srcOrd="0" destOrd="0" parTransId="{C49B2C3E-9877-4073-BB59-D923BF7E79B0}" sibTransId="{5E9D535C-E8DD-4815-BC64-72DA340DF0A2}"/>
    <dgm:cxn modelId="{5BA2453A-C05E-45C9-B334-D4B29283C358}" type="presOf" srcId="{34A2D3D4-83AC-4F40-B1A4-DA98335966FF}" destId="{C46179E0-8EA8-49B9-BB9B-4AE95D6CE304}" srcOrd="0" destOrd="0" presId="urn:microsoft.com/office/officeart/2005/8/layout/chevron1"/>
    <dgm:cxn modelId="{B02680DB-CFA5-434A-8446-7B1B0D0AA654}" type="presOf" srcId="{4053A621-BD6E-478D-AD6E-B935ED3D833B}" destId="{F983AE33-B89D-4B8A-8ED9-F89297CBDDD3}" srcOrd="0" destOrd="0" presId="urn:microsoft.com/office/officeart/2005/8/layout/chevron1"/>
    <dgm:cxn modelId="{B5CC2EBF-7518-40D7-BA63-37F6D3EFD893}" srcId="{AA92E09B-453D-4136-83E1-BDF707F8B2A7}" destId="{34A2D3D4-83AC-4F40-B1A4-DA98335966FF}" srcOrd="1" destOrd="0" parTransId="{FAA663B7-86CA-4AF7-A796-F290766292CA}" sibTransId="{D29C0BED-8FB5-4013-B288-2924C8ADECAE}"/>
    <dgm:cxn modelId="{47131812-1EF6-4B81-B767-AD65F7494F45}" type="presOf" srcId="{AA92E09B-453D-4136-83E1-BDF707F8B2A7}" destId="{67659058-3E8A-4394-B520-6B25D299B5E0}" srcOrd="0" destOrd="0" presId="urn:microsoft.com/office/officeart/2005/8/layout/chevron1"/>
    <dgm:cxn modelId="{31DEB47B-4F43-4AAC-AD5E-D3699B895367}" type="presParOf" srcId="{67659058-3E8A-4394-B520-6B25D299B5E0}" destId="{F983AE33-B89D-4B8A-8ED9-F89297CBDDD3}" srcOrd="0" destOrd="0" presId="urn:microsoft.com/office/officeart/2005/8/layout/chevron1"/>
    <dgm:cxn modelId="{7F68A9AB-2DEC-479F-86A4-E9CEDB46AB44}" type="presParOf" srcId="{67659058-3E8A-4394-B520-6B25D299B5E0}" destId="{9DA25D19-A939-4450-9960-C442C8C4975A}" srcOrd="1" destOrd="0" presId="urn:microsoft.com/office/officeart/2005/8/layout/chevron1"/>
    <dgm:cxn modelId="{8074167F-8B9D-48DF-B60F-3DD00007FDB0}" type="presParOf" srcId="{67659058-3E8A-4394-B520-6B25D299B5E0}" destId="{C46179E0-8EA8-49B9-BB9B-4AE95D6CE304}" srcOrd="2" destOrd="0" presId="urn:microsoft.com/office/officeart/2005/8/layout/chevro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1F0564-AC55-4101-B9D4-3C8755C3C92D}" type="doc">
      <dgm:prSet loTypeId="urn:microsoft.com/office/officeart/2005/8/layout/chevron1" loCatId="process" qsTypeId="urn:microsoft.com/office/officeart/2005/8/quickstyle/3d1" qsCatId="3D" csTypeId="urn:microsoft.com/office/officeart/2005/8/colors/colorful1#1" csCatId="colorful" phldr="1"/>
      <dgm:spPr/>
    </dgm:pt>
    <dgm:pt modelId="{5DB06FE1-DEB7-4787-B044-91F64474FD8B}">
      <dgm:prSet phldrT="[Text]"/>
      <dgm:spPr/>
      <dgm:t>
        <a:bodyPr/>
        <a:lstStyle/>
        <a:p>
          <a:r>
            <a:rPr lang="en-US" dirty="0" smtClean="0"/>
            <a:t>RECOVERY</a:t>
          </a:r>
          <a:endParaRPr lang="en-US" dirty="0"/>
        </a:p>
      </dgm:t>
    </dgm:pt>
    <dgm:pt modelId="{A2A73AAA-FED1-4017-A817-E7FBB23CB1B9}" type="parTrans" cxnId="{4868762D-4A50-4900-8FBE-D08E22BE0B5E}">
      <dgm:prSet/>
      <dgm:spPr/>
      <dgm:t>
        <a:bodyPr/>
        <a:lstStyle/>
        <a:p>
          <a:endParaRPr lang="en-US"/>
        </a:p>
      </dgm:t>
    </dgm:pt>
    <dgm:pt modelId="{2359F037-5291-46BF-902C-1ACC43378666}" type="sibTrans" cxnId="{4868762D-4A50-4900-8FBE-D08E22BE0B5E}">
      <dgm:prSet/>
      <dgm:spPr/>
      <dgm:t>
        <a:bodyPr/>
        <a:lstStyle/>
        <a:p>
          <a:endParaRPr lang="en-US"/>
        </a:p>
      </dgm:t>
    </dgm:pt>
    <dgm:pt modelId="{51E4623E-2AF4-4CF2-A917-29142ED6B591}">
      <dgm:prSet phldrT="[Text]"/>
      <dgm:spPr/>
      <dgm:t>
        <a:bodyPr/>
        <a:lstStyle/>
        <a:p>
          <a:r>
            <a:rPr lang="en-US" dirty="0" smtClean="0"/>
            <a:t>PREVENTION</a:t>
          </a:r>
          <a:endParaRPr lang="en-US" dirty="0"/>
        </a:p>
      </dgm:t>
    </dgm:pt>
    <dgm:pt modelId="{135F09A2-9E55-47AD-851D-1C16767331E2}" type="sibTrans" cxnId="{9B1A5550-0432-4E17-8133-BC851E642C5A}">
      <dgm:prSet/>
      <dgm:spPr/>
      <dgm:t>
        <a:bodyPr/>
        <a:lstStyle/>
        <a:p>
          <a:endParaRPr lang="en-US"/>
        </a:p>
      </dgm:t>
    </dgm:pt>
    <dgm:pt modelId="{07745C7B-FB4C-4E4B-8D62-C57F5F2349A0}" type="parTrans" cxnId="{9B1A5550-0432-4E17-8133-BC851E642C5A}">
      <dgm:prSet/>
      <dgm:spPr/>
      <dgm:t>
        <a:bodyPr/>
        <a:lstStyle/>
        <a:p>
          <a:endParaRPr lang="en-US"/>
        </a:p>
      </dgm:t>
    </dgm:pt>
    <dgm:pt modelId="{25F34FF2-96EA-4EB8-AEA6-0B6857B9400C}" type="pres">
      <dgm:prSet presAssocID="{EC1F0564-AC55-4101-B9D4-3C8755C3C92D}" presName="Name0" presStyleCnt="0">
        <dgm:presLayoutVars>
          <dgm:dir/>
          <dgm:animLvl val="lvl"/>
          <dgm:resizeHandles val="exact"/>
        </dgm:presLayoutVars>
      </dgm:prSet>
      <dgm:spPr/>
    </dgm:pt>
    <dgm:pt modelId="{95C00F37-73D0-4A40-B7FB-34757E9174B0}" type="pres">
      <dgm:prSet presAssocID="{5DB06FE1-DEB7-4787-B044-91F64474FD8B}" presName="parTxOnly" presStyleLbl="node1" presStyleIdx="0" presStyleCnt="2">
        <dgm:presLayoutVars>
          <dgm:chMax val="0"/>
          <dgm:chPref val="0"/>
          <dgm:bulletEnabled val="1"/>
        </dgm:presLayoutVars>
      </dgm:prSet>
      <dgm:spPr/>
      <dgm:t>
        <a:bodyPr/>
        <a:lstStyle/>
        <a:p>
          <a:endParaRPr lang="en-US"/>
        </a:p>
      </dgm:t>
    </dgm:pt>
    <dgm:pt modelId="{F1AF54E4-EBB1-4ECC-9656-9DCC2085D886}" type="pres">
      <dgm:prSet presAssocID="{2359F037-5291-46BF-902C-1ACC43378666}" presName="parTxOnlySpace" presStyleCnt="0"/>
      <dgm:spPr/>
    </dgm:pt>
    <dgm:pt modelId="{D94F79A7-524F-4DA4-8FDB-057CA1DCC651}" type="pres">
      <dgm:prSet presAssocID="{51E4623E-2AF4-4CF2-A917-29142ED6B591}" presName="parTxOnly" presStyleLbl="node1" presStyleIdx="1" presStyleCnt="2" custLinFactNeighborX="25766">
        <dgm:presLayoutVars>
          <dgm:chMax val="0"/>
          <dgm:chPref val="0"/>
          <dgm:bulletEnabled val="1"/>
        </dgm:presLayoutVars>
      </dgm:prSet>
      <dgm:spPr/>
      <dgm:t>
        <a:bodyPr/>
        <a:lstStyle/>
        <a:p>
          <a:endParaRPr lang="en-US"/>
        </a:p>
      </dgm:t>
    </dgm:pt>
  </dgm:ptLst>
  <dgm:cxnLst>
    <dgm:cxn modelId="{18A1DEA8-48AB-475A-B71F-ABCFB4F3A445}" type="presOf" srcId="{EC1F0564-AC55-4101-B9D4-3C8755C3C92D}" destId="{25F34FF2-96EA-4EB8-AEA6-0B6857B9400C}" srcOrd="0" destOrd="0" presId="urn:microsoft.com/office/officeart/2005/8/layout/chevron1"/>
    <dgm:cxn modelId="{DFA55123-F54B-4889-B7A7-BC6D8B89FFB0}" type="presOf" srcId="{51E4623E-2AF4-4CF2-A917-29142ED6B591}" destId="{D94F79A7-524F-4DA4-8FDB-057CA1DCC651}" srcOrd="0" destOrd="0" presId="urn:microsoft.com/office/officeart/2005/8/layout/chevron1"/>
    <dgm:cxn modelId="{9B1A5550-0432-4E17-8133-BC851E642C5A}" srcId="{EC1F0564-AC55-4101-B9D4-3C8755C3C92D}" destId="{51E4623E-2AF4-4CF2-A917-29142ED6B591}" srcOrd="1" destOrd="0" parTransId="{07745C7B-FB4C-4E4B-8D62-C57F5F2349A0}" sibTransId="{135F09A2-9E55-47AD-851D-1C16767331E2}"/>
    <dgm:cxn modelId="{7E0BC9DE-6953-43B7-A697-C970EE41E4AC}" type="presOf" srcId="{5DB06FE1-DEB7-4787-B044-91F64474FD8B}" destId="{95C00F37-73D0-4A40-B7FB-34757E9174B0}" srcOrd="0" destOrd="0" presId="urn:microsoft.com/office/officeart/2005/8/layout/chevron1"/>
    <dgm:cxn modelId="{4868762D-4A50-4900-8FBE-D08E22BE0B5E}" srcId="{EC1F0564-AC55-4101-B9D4-3C8755C3C92D}" destId="{5DB06FE1-DEB7-4787-B044-91F64474FD8B}" srcOrd="0" destOrd="0" parTransId="{A2A73AAA-FED1-4017-A817-E7FBB23CB1B9}" sibTransId="{2359F037-5291-46BF-902C-1ACC43378666}"/>
    <dgm:cxn modelId="{20EE710F-41D2-4CF9-9944-8A497915775D}" type="presParOf" srcId="{25F34FF2-96EA-4EB8-AEA6-0B6857B9400C}" destId="{95C00F37-73D0-4A40-B7FB-34757E9174B0}" srcOrd="0" destOrd="0" presId="urn:microsoft.com/office/officeart/2005/8/layout/chevron1"/>
    <dgm:cxn modelId="{8F1BD27A-F9E1-4A05-BC8A-56B565762C78}" type="presParOf" srcId="{25F34FF2-96EA-4EB8-AEA6-0B6857B9400C}" destId="{F1AF54E4-EBB1-4ECC-9656-9DCC2085D886}" srcOrd="1" destOrd="0" presId="urn:microsoft.com/office/officeart/2005/8/layout/chevron1"/>
    <dgm:cxn modelId="{61E3734A-8293-4072-9707-ED2F03181428}" type="presParOf" srcId="{25F34FF2-96EA-4EB8-AEA6-0B6857B9400C}" destId="{D94F79A7-524F-4DA4-8FDB-057CA1DCC651}" srcOrd="2" destOrd="0" presId="urn:microsoft.com/office/officeart/2005/8/layout/chevr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92E09B-453D-4136-83E1-BDF707F8B2A7}" type="doc">
      <dgm:prSet loTypeId="urn:microsoft.com/office/officeart/2005/8/layout/chevron1" loCatId="process" qsTypeId="urn:microsoft.com/office/officeart/2005/8/quickstyle/simple5" qsCatId="simple" csTypeId="urn:microsoft.com/office/officeart/2005/8/colors/colorful2" csCatId="colorful" phldr="1"/>
      <dgm:spPr/>
    </dgm:pt>
    <dgm:pt modelId="{4053A621-BD6E-478D-AD6E-B935ED3D833B}">
      <dgm:prSet phldrT="[Text]" custT="1"/>
      <dgm:spPr/>
      <dgm:t>
        <a:bodyPr/>
        <a:lstStyle/>
        <a:p>
          <a:r>
            <a:rPr lang="en-US" sz="2000" b="0" dirty="0" smtClean="0"/>
            <a:t>NDRPM</a:t>
          </a:r>
          <a:endParaRPr lang="en-US" sz="2000" b="0" dirty="0"/>
        </a:p>
      </dgm:t>
    </dgm:pt>
    <dgm:pt modelId="{C49B2C3E-9877-4073-BB59-D923BF7E79B0}" type="parTrans" cxnId="{560A2097-2889-4F19-9EDD-2348189B0D94}">
      <dgm:prSet/>
      <dgm:spPr/>
      <dgm:t>
        <a:bodyPr/>
        <a:lstStyle/>
        <a:p>
          <a:endParaRPr lang="en-US"/>
        </a:p>
      </dgm:t>
    </dgm:pt>
    <dgm:pt modelId="{5E9D535C-E8DD-4815-BC64-72DA340DF0A2}" type="sibTrans" cxnId="{560A2097-2889-4F19-9EDD-2348189B0D94}">
      <dgm:prSet/>
      <dgm:spPr/>
      <dgm:t>
        <a:bodyPr/>
        <a:lstStyle/>
        <a:p>
          <a:endParaRPr lang="en-US"/>
        </a:p>
      </dgm:t>
    </dgm:pt>
    <dgm:pt modelId="{B792CF2B-31BD-4355-A464-CA6C72691FEA}">
      <dgm:prSet phldrT="[Text]" custT="1"/>
      <dgm:spPr/>
      <dgm:t>
        <a:bodyPr/>
        <a:lstStyle/>
        <a:p>
          <a:r>
            <a:rPr lang="en-US" sz="2000" b="0" dirty="0" smtClean="0"/>
            <a:t>Disaster Risk and Crisis Management Law*</a:t>
          </a:r>
          <a:endParaRPr lang="en-US" sz="2000" b="0" dirty="0"/>
        </a:p>
      </dgm:t>
    </dgm:pt>
    <dgm:pt modelId="{415AD12C-9862-49C8-A995-BC9AA402C4E2}" type="parTrans" cxnId="{0C95123A-A572-46A6-9D95-FAF2C7C0221C}">
      <dgm:prSet/>
      <dgm:spPr/>
      <dgm:t>
        <a:bodyPr/>
        <a:lstStyle/>
        <a:p>
          <a:endParaRPr lang="en-US"/>
        </a:p>
      </dgm:t>
    </dgm:pt>
    <dgm:pt modelId="{24FFBA95-888F-449F-8088-B32B88FC5ECA}" type="sibTrans" cxnId="{0C95123A-A572-46A6-9D95-FAF2C7C0221C}">
      <dgm:prSet/>
      <dgm:spPr/>
      <dgm:t>
        <a:bodyPr/>
        <a:lstStyle/>
        <a:p>
          <a:endParaRPr lang="en-US"/>
        </a:p>
      </dgm:t>
    </dgm:pt>
    <dgm:pt modelId="{34A2D3D4-83AC-4F40-B1A4-DA98335966FF}">
      <dgm:prSet phldrT="[Text]" custT="1"/>
      <dgm:spPr/>
      <dgm:t>
        <a:bodyPr/>
        <a:lstStyle/>
        <a:p>
          <a:r>
            <a:rPr lang="en-US" sz="2000" b="0" smtClean="0"/>
            <a:t>   Action Plan*</a:t>
          </a:r>
          <a:endParaRPr lang="en-US" sz="2000" b="0" dirty="0"/>
        </a:p>
      </dgm:t>
    </dgm:pt>
    <dgm:pt modelId="{FAA663B7-86CA-4AF7-A796-F290766292CA}" type="parTrans" cxnId="{B5CC2EBF-7518-40D7-BA63-37F6D3EFD893}">
      <dgm:prSet/>
      <dgm:spPr/>
      <dgm:t>
        <a:bodyPr/>
        <a:lstStyle/>
        <a:p>
          <a:endParaRPr lang="en-US"/>
        </a:p>
      </dgm:t>
    </dgm:pt>
    <dgm:pt modelId="{D29C0BED-8FB5-4013-B288-2924C8ADECAE}" type="sibTrans" cxnId="{B5CC2EBF-7518-40D7-BA63-37F6D3EFD893}">
      <dgm:prSet/>
      <dgm:spPr/>
      <dgm:t>
        <a:bodyPr/>
        <a:lstStyle/>
        <a:p>
          <a:endParaRPr lang="en-US"/>
        </a:p>
      </dgm:t>
    </dgm:pt>
    <dgm:pt modelId="{67659058-3E8A-4394-B520-6B25D299B5E0}" type="pres">
      <dgm:prSet presAssocID="{AA92E09B-453D-4136-83E1-BDF707F8B2A7}" presName="Name0" presStyleCnt="0">
        <dgm:presLayoutVars>
          <dgm:dir/>
          <dgm:animLvl val="lvl"/>
          <dgm:resizeHandles val="exact"/>
        </dgm:presLayoutVars>
      </dgm:prSet>
      <dgm:spPr/>
    </dgm:pt>
    <dgm:pt modelId="{F983AE33-B89D-4B8A-8ED9-F89297CBDDD3}" type="pres">
      <dgm:prSet presAssocID="{4053A621-BD6E-478D-AD6E-B935ED3D833B}" presName="parTxOnly" presStyleLbl="node1" presStyleIdx="0" presStyleCnt="3" custLinFactNeighborY="9091">
        <dgm:presLayoutVars>
          <dgm:chMax val="0"/>
          <dgm:chPref val="0"/>
          <dgm:bulletEnabled val="1"/>
        </dgm:presLayoutVars>
      </dgm:prSet>
      <dgm:spPr/>
      <dgm:t>
        <a:bodyPr/>
        <a:lstStyle/>
        <a:p>
          <a:endParaRPr lang="en-US"/>
        </a:p>
      </dgm:t>
    </dgm:pt>
    <dgm:pt modelId="{9DA25D19-A939-4450-9960-C442C8C4975A}" type="pres">
      <dgm:prSet presAssocID="{5E9D535C-E8DD-4815-BC64-72DA340DF0A2}" presName="parTxOnlySpace" presStyleCnt="0"/>
      <dgm:spPr/>
    </dgm:pt>
    <dgm:pt modelId="{EF9EA151-3E04-4BFA-85DE-F5DE9B6074D2}" type="pres">
      <dgm:prSet presAssocID="{B792CF2B-31BD-4355-A464-CA6C72691FEA}" presName="parTxOnly" presStyleLbl="node1" presStyleIdx="1" presStyleCnt="3" custScaleX="173520">
        <dgm:presLayoutVars>
          <dgm:chMax val="0"/>
          <dgm:chPref val="0"/>
          <dgm:bulletEnabled val="1"/>
        </dgm:presLayoutVars>
      </dgm:prSet>
      <dgm:spPr/>
      <dgm:t>
        <a:bodyPr/>
        <a:lstStyle/>
        <a:p>
          <a:endParaRPr lang="en-US"/>
        </a:p>
      </dgm:t>
    </dgm:pt>
    <dgm:pt modelId="{50AE521A-1923-48D5-852F-6E4C2128BABC}" type="pres">
      <dgm:prSet presAssocID="{24FFBA95-888F-449F-8088-B32B88FC5ECA}" presName="parTxOnlySpace" presStyleCnt="0"/>
      <dgm:spPr/>
    </dgm:pt>
    <dgm:pt modelId="{C46179E0-8EA8-49B9-BB9B-4AE95D6CE304}" type="pres">
      <dgm:prSet presAssocID="{34A2D3D4-83AC-4F40-B1A4-DA98335966FF}" presName="parTxOnly" presStyleLbl="node1" presStyleIdx="2" presStyleCnt="3" custLinFactNeighborY="-9091">
        <dgm:presLayoutVars>
          <dgm:chMax val="0"/>
          <dgm:chPref val="0"/>
          <dgm:bulletEnabled val="1"/>
        </dgm:presLayoutVars>
      </dgm:prSet>
      <dgm:spPr/>
      <dgm:t>
        <a:bodyPr/>
        <a:lstStyle/>
        <a:p>
          <a:endParaRPr lang="en-US"/>
        </a:p>
      </dgm:t>
    </dgm:pt>
  </dgm:ptLst>
  <dgm:cxnLst>
    <dgm:cxn modelId="{135E527A-EE7C-48BC-850F-EC531FE45A31}" type="presOf" srcId="{4053A621-BD6E-478D-AD6E-B935ED3D833B}" destId="{F983AE33-B89D-4B8A-8ED9-F89297CBDDD3}" srcOrd="0" destOrd="0" presId="urn:microsoft.com/office/officeart/2005/8/layout/chevron1"/>
    <dgm:cxn modelId="{5B271AB9-1B77-42A6-8C8F-45626437127B}" type="presOf" srcId="{AA92E09B-453D-4136-83E1-BDF707F8B2A7}" destId="{67659058-3E8A-4394-B520-6B25D299B5E0}" srcOrd="0" destOrd="0" presId="urn:microsoft.com/office/officeart/2005/8/layout/chevron1"/>
    <dgm:cxn modelId="{7400B924-F8FE-4C4F-8951-001E27B85912}" type="presOf" srcId="{B792CF2B-31BD-4355-A464-CA6C72691FEA}" destId="{EF9EA151-3E04-4BFA-85DE-F5DE9B6074D2}" srcOrd="0" destOrd="0" presId="urn:microsoft.com/office/officeart/2005/8/layout/chevron1"/>
    <dgm:cxn modelId="{B5CC2EBF-7518-40D7-BA63-37F6D3EFD893}" srcId="{AA92E09B-453D-4136-83E1-BDF707F8B2A7}" destId="{34A2D3D4-83AC-4F40-B1A4-DA98335966FF}" srcOrd="2" destOrd="0" parTransId="{FAA663B7-86CA-4AF7-A796-F290766292CA}" sibTransId="{D29C0BED-8FB5-4013-B288-2924C8ADECAE}"/>
    <dgm:cxn modelId="{9DFC4F10-C307-45E4-876A-103907FABC52}" type="presOf" srcId="{34A2D3D4-83AC-4F40-B1A4-DA98335966FF}" destId="{C46179E0-8EA8-49B9-BB9B-4AE95D6CE304}" srcOrd="0" destOrd="0" presId="urn:microsoft.com/office/officeart/2005/8/layout/chevron1"/>
    <dgm:cxn modelId="{560A2097-2889-4F19-9EDD-2348189B0D94}" srcId="{AA92E09B-453D-4136-83E1-BDF707F8B2A7}" destId="{4053A621-BD6E-478D-AD6E-B935ED3D833B}" srcOrd="0" destOrd="0" parTransId="{C49B2C3E-9877-4073-BB59-D923BF7E79B0}" sibTransId="{5E9D535C-E8DD-4815-BC64-72DA340DF0A2}"/>
    <dgm:cxn modelId="{0C95123A-A572-46A6-9D95-FAF2C7C0221C}" srcId="{AA92E09B-453D-4136-83E1-BDF707F8B2A7}" destId="{B792CF2B-31BD-4355-A464-CA6C72691FEA}" srcOrd="1" destOrd="0" parTransId="{415AD12C-9862-49C8-A995-BC9AA402C4E2}" sibTransId="{24FFBA95-888F-449F-8088-B32B88FC5ECA}"/>
    <dgm:cxn modelId="{582569E1-2C0C-434F-BAF4-3B3ADE86F2B3}" type="presParOf" srcId="{67659058-3E8A-4394-B520-6B25D299B5E0}" destId="{F983AE33-B89D-4B8A-8ED9-F89297CBDDD3}" srcOrd="0" destOrd="0" presId="urn:microsoft.com/office/officeart/2005/8/layout/chevron1"/>
    <dgm:cxn modelId="{DB7A207B-4FC7-49FA-9A12-80F9CB4D99E2}" type="presParOf" srcId="{67659058-3E8A-4394-B520-6B25D299B5E0}" destId="{9DA25D19-A939-4450-9960-C442C8C4975A}" srcOrd="1" destOrd="0" presId="urn:microsoft.com/office/officeart/2005/8/layout/chevron1"/>
    <dgm:cxn modelId="{C0E14BCB-B976-4F0A-A137-AD594CACDC24}" type="presParOf" srcId="{67659058-3E8A-4394-B520-6B25D299B5E0}" destId="{EF9EA151-3E04-4BFA-85DE-F5DE9B6074D2}" srcOrd="2" destOrd="0" presId="urn:microsoft.com/office/officeart/2005/8/layout/chevron1"/>
    <dgm:cxn modelId="{D297F18C-4130-4049-9EA1-698D6C18418C}" type="presParOf" srcId="{67659058-3E8A-4394-B520-6B25D299B5E0}" destId="{50AE521A-1923-48D5-852F-6E4C2128BABC}" srcOrd="3" destOrd="0" presId="urn:microsoft.com/office/officeart/2005/8/layout/chevron1"/>
    <dgm:cxn modelId="{A7C2604E-6805-4BD8-BD27-9904BAE2B80F}" type="presParOf" srcId="{67659058-3E8A-4394-B520-6B25D299B5E0}" destId="{C46179E0-8EA8-49B9-BB9B-4AE95D6CE304}"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A92E09B-453D-4136-83E1-BDF707F8B2A7}" type="doc">
      <dgm:prSet loTypeId="urn:microsoft.com/office/officeart/2005/8/layout/chevron1" loCatId="process" qsTypeId="urn:microsoft.com/office/officeart/2005/8/quickstyle/simple5" qsCatId="simple" csTypeId="urn:microsoft.com/office/officeart/2005/8/colors/colorful2" csCatId="colorful" phldr="1"/>
      <dgm:spPr/>
    </dgm:pt>
    <dgm:pt modelId="{B792CF2B-31BD-4355-A464-CA6C72691FEA}">
      <dgm:prSet phldrT="[Text]" custT="1"/>
      <dgm:spPr/>
      <dgm:t>
        <a:bodyPr/>
        <a:lstStyle/>
        <a:p>
          <a:r>
            <a:rPr lang="en-US" sz="2000" b="0" dirty="0" smtClean="0"/>
            <a:t>NDRMP</a:t>
          </a:r>
          <a:endParaRPr lang="en-US" sz="2000" b="0" dirty="0"/>
        </a:p>
      </dgm:t>
    </dgm:pt>
    <dgm:pt modelId="{415AD12C-9862-49C8-A995-BC9AA402C4E2}" type="parTrans" cxnId="{0C95123A-A572-46A6-9D95-FAF2C7C0221C}">
      <dgm:prSet/>
      <dgm:spPr/>
      <dgm:t>
        <a:bodyPr/>
        <a:lstStyle/>
        <a:p>
          <a:endParaRPr lang="en-US"/>
        </a:p>
      </dgm:t>
    </dgm:pt>
    <dgm:pt modelId="{24FFBA95-888F-449F-8088-B32B88FC5ECA}" type="sibTrans" cxnId="{0C95123A-A572-46A6-9D95-FAF2C7C0221C}">
      <dgm:prSet/>
      <dgm:spPr/>
      <dgm:t>
        <a:bodyPr/>
        <a:lstStyle/>
        <a:p>
          <a:endParaRPr lang="en-US"/>
        </a:p>
      </dgm:t>
    </dgm:pt>
    <dgm:pt modelId="{650FD8B2-419A-4D75-81C7-9EE7965D765E}">
      <dgm:prSet phldrT="[Text]" custT="1"/>
      <dgm:spPr/>
      <dgm:t>
        <a:bodyPr/>
        <a:lstStyle/>
        <a:p>
          <a:r>
            <a:rPr lang="en-US" sz="2000" b="0" dirty="0" smtClean="0"/>
            <a:t>Law on Reconstruction*</a:t>
          </a:r>
          <a:endParaRPr lang="en-US" sz="2000" b="0" dirty="0"/>
        </a:p>
      </dgm:t>
    </dgm:pt>
    <dgm:pt modelId="{0116C9CB-7005-4E57-95C0-97B74CE14424}" type="sibTrans" cxnId="{CEE32B52-CB71-421A-A28E-7605B542E546}">
      <dgm:prSet/>
      <dgm:spPr/>
      <dgm:t>
        <a:bodyPr/>
        <a:lstStyle/>
        <a:p>
          <a:endParaRPr lang="en-US"/>
        </a:p>
      </dgm:t>
    </dgm:pt>
    <dgm:pt modelId="{9C0D4243-5379-4BCB-A170-72EC9CA093FE}" type="parTrans" cxnId="{CEE32B52-CB71-421A-A28E-7605B542E546}">
      <dgm:prSet/>
      <dgm:spPr/>
      <dgm:t>
        <a:bodyPr/>
        <a:lstStyle/>
        <a:p>
          <a:endParaRPr lang="en-US"/>
        </a:p>
      </dgm:t>
    </dgm:pt>
    <dgm:pt modelId="{4053A621-BD6E-478D-AD6E-B935ED3D833B}">
      <dgm:prSet phldrT="[Text]" custT="1"/>
      <dgm:spPr/>
      <dgm:t>
        <a:bodyPr/>
        <a:lstStyle/>
        <a:p>
          <a:r>
            <a:rPr lang="en-US" sz="2000" b="0" dirty="0" smtClean="0"/>
            <a:t>Law on Post-flood Recovery</a:t>
          </a:r>
          <a:endParaRPr lang="en-US" sz="2000" b="0" dirty="0"/>
        </a:p>
      </dgm:t>
    </dgm:pt>
    <dgm:pt modelId="{5E9D535C-E8DD-4815-BC64-72DA340DF0A2}" type="sibTrans" cxnId="{560A2097-2889-4F19-9EDD-2348189B0D94}">
      <dgm:prSet/>
      <dgm:spPr/>
      <dgm:t>
        <a:bodyPr/>
        <a:lstStyle/>
        <a:p>
          <a:endParaRPr lang="en-US"/>
        </a:p>
      </dgm:t>
    </dgm:pt>
    <dgm:pt modelId="{C49B2C3E-9877-4073-BB59-D923BF7E79B0}" type="parTrans" cxnId="{560A2097-2889-4F19-9EDD-2348189B0D94}">
      <dgm:prSet/>
      <dgm:spPr/>
      <dgm:t>
        <a:bodyPr/>
        <a:lstStyle/>
        <a:p>
          <a:endParaRPr lang="en-US"/>
        </a:p>
      </dgm:t>
    </dgm:pt>
    <dgm:pt modelId="{67659058-3E8A-4394-B520-6B25D299B5E0}" type="pres">
      <dgm:prSet presAssocID="{AA92E09B-453D-4136-83E1-BDF707F8B2A7}" presName="Name0" presStyleCnt="0">
        <dgm:presLayoutVars>
          <dgm:dir/>
          <dgm:animLvl val="lvl"/>
          <dgm:resizeHandles val="exact"/>
        </dgm:presLayoutVars>
      </dgm:prSet>
      <dgm:spPr/>
    </dgm:pt>
    <dgm:pt modelId="{F983AE33-B89D-4B8A-8ED9-F89297CBDDD3}" type="pres">
      <dgm:prSet presAssocID="{4053A621-BD6E-478D-AD6E-B935ED3D833B}" presName="parTxOnly" presStyleLbl="node1" presStyleIdx="0" presStyleCnt="3" custLinFactNeighborY="9091">
        <dgm:presLayoutVars>
          <dgm:chMax val="0"/>
          <dgm:chPref val="0"/>
          <dgm:bulletEnabled val="1"/>
        </dgm:presLayoutVars>
      </dgm:prSet>
      <dgm:spPr/>
      <dgm:t>
        <a:bodyPr/>
        <a:lstStyle/>
        <a:p>
          <a:endParaRPr lang="en-US"/>
        </a:p>
      </dgm:t>
    </dgm:pt>
    <dgm:pt modelId="{9DA25D19-A939-4450-9960-C442C8C4975A}" type="pres">
      <dgm:prSet presAssocID="{5E9D535C-E8DD-4815-BC64-72DA340DF0A2}" presName="parTxOnlySpace" presStyleCnt="0"/>
      <dgm:spPr/>
    </dgm:pt>
    <dgm:pt modelId="{EF9EA151-3E04-4BFA-85DE-F5DE9B6074D2}" type="pres">
      <dgm:prSet presAssocID="{B792CF2B-31BD-4355-A464-CA6C72691FEA}" presName="parTxOnly" presStyleLbl="node1" presStyleIdx="1" presStyleCnt="3" custScaleX="84627">
        <dgm:presLayoutVars>
          <dgm:chMax val="0"/>
          <dgm:chPref val="0"/>
          <dgm:bulletEnabled val="1"/>
        </dgm:presLayoutVars>
      </dgm:prSet>
      <dgm:spPr/>
      <dgm:t>
        <a:bodyPr/>
        <a:lstStyle/>
        <a:p>
          <a:endParaRPr lang="en-US"/>
        </a:p>
      </dgm:t>
    </dgm:pt>
    <dgm:pt modelId="{50AE521A-1923-48D5-852F-6E4C2128BABC}" type="pres">
      <dgm:prSet presAssocID="{24FFBA95-888F-449F-8088-B32B88FC5ECA}" presName="parTxOnlySpace" presStyleCnt="0"/>
      <dgm:spPr/>
    </dgm:pt>
    <dgm:pt modelId="{8AE87DBF-E5C9-42CA-9F27-48E980F41B36}" type="pres">
      <dgm:prSet presAssocID="{650FD8B2-419A-4D75-81C7-9EE7965D765E}" presName="parTxOnly" presStyleLbl="node1" presStyleIdx="2" presStyleCnt="3" custScaleX="109316">
        <dgm:presLayoutVars>
          <dgm:chMax val="0"/>
          <dgm:chPref val="0"/>
          <dgm:bulletEnabled val="1"/>
        </dgm:presLayoutVars>
      </dgm:prSet>
      <dgm:spPr/>
      <dgm:t>
        <a:bodyPr/>
        <a:lstStyle/>
        <a:p>
          <a:endParaRPr lang="en-US"/>
        </a:p>
      </dgm:t>
    </dgm:pt>
  </dgm:ptLst>
  <dgm:cxnLst>
    <dgm:cxn modelId="{4149333D-7102-4C3E-9574-984674FFBE5D}" type="presOf" srcId="{4053A621-BD6E-478D-AD6E-B935ED3D833B}" destId="{F983AE33-B89D-4B8A-8ED9-F89297CBDDD3}" srcOrd="0" destOrd="0" presId="urn:microsoft.com/office/officeart/2005/8/layout/chevron1"/>
    <dgm:cxn modelId="{CEE32B52-CB71-421A-A28E-7605B542E546}" srcId="{AA92E09B-453D-4136-83E1-BDF707F8B2A7}" destId="{650FD8B2-419A-4D75-81C7-9EE7965D765E}" srcOrd="2" destOrd="0" parTransId="{9C0D4243-5379-4BCB-A170-72EC9CA093FE}" sibTransId="{0116C9CB-7005-4E57-95C0-97B74CE14424}"/>
    <dgm:cxn modelId="{145C51E9-3D59-4CA4-8E94-B3524AB7590F}" type="presOf" srcId="{B792CF2B-31BD-4355-A464-CA6C72691FEA}" destId="{EF9EA151-3E04-4BFA-85DE-F5DE9B6074D2}" srcOrd="0" destOrd="0" presId="urn:microsoft.com/office/officeart/2005/8/layout/chevron1"/>
    <dgm:cxn modelId="{560A2097-2889-4F19-9EDD-2348189B0D94}" srcId="{AA92E09B-453D-4136-83E1-BDF707F8B2A7}" destId="{4053A621-BD6E-478D-AD6E-B935ED3D833B}" srcOrd="0" destOrd="0" parTransId="{C49B2C3E-9877-4073-BB59-D923BF7E79B0}" sibTransId="{5E9D535C-E8DD-4815-BC64-72DA340DF0A2}"/>
    <dgm:cxn modelId="{0C95123A-A572-46A6-9D95-FAF2C7C0221C}" srcId="{AA92E09B-453D-4136-83E1-BDF707F8B2A7}" destId="{B792CF2B-31BD-4355-A464-CA6C72691FEA}" srcOrd="1" destOrd="0" parTransId="{415AD12C-9862-49C8-A995-BC9AA402C4E2}" sibTransId="{24FFBA95-888F-449F-8088-B32B88FC5ECA}"/>
    <dgm:cxn modelId="{DBBED37C-3556-4F86-A6BC-C4DA5C9EF4DE}" type="presOf" srcId="{AA92E09B-453D-4136-83E1-BDF707F8B2A7}" destId="{67659058-3E8A-4394-B520-6B25D299B5E0}" srcOrd="0" destOrd="0" presId="urn:microsoft.com/office/officeart/2005/8/layout/chevron1"/>
    <dgm:cxn modelId="{09A9D822-4637-405B-B5FE-FE14ED3909A8}" type="presOf" srcId="{650FD8B2-419A-4D75-81C7-9EE7965D765E}" destId="{8AE87DBF-E5C9-42CA-9F27-48E980F41B36}" srcOrd="0" destOrd="0" presId="urn:microsoft.com/office/officeart/2005/8/layout/chevron1"/>
    <dgm:cxn modelId="{5A59739D-CD55-42E5-B9D4-448945220FC7}" type="presParOf" srcId="{67659058-3E8A-4394-B520-6B25D299B5E0}" destId="{F983AE33-B89D-4B8A-8ED9-F89297CBDDD3}" srcOrd="0" destOrd="0" presId="urn:microsoft.com/office/officeart/2005/8/layout/chevron1"/>
    <dgm:cxn modelId="{52D468AE-708D-40E4-A802-F00BF5ED3717}" type="presParOf" srcId="{67659058-3E8A-4394-B520-6B25D299B5E0}" destId="{9DA25D19-A939-4450-9960-C442C8C4975A}" srcOrd="1" destOrd="0" presId="urn:microsoft.com/office/officeart/2005/8/layout/chevron1"/>
    <dgm:cxn modelId="{F618C36D-F347-4326-893C-D76EDB089F34}" type="presParOf" srcId="{67659058-3E8A-4394-B520-6B25D299B5E0}" destId="{EF9EA151-3E04-4BFA-85DE-F5DE9B6074D2}" srcOrd="2" destOrd="0" presId="urn:microsoft.com/office/officeart/2005/8/layout/chevron1"/>
    <dgm:cxn modelId="{DAA51B5B-1CB0-4D43-B865-EFDF74E63127}" type="presParOf" srcId="{67659058-3E8A-4394-B520-6B25D299B5E0}" destId="{50AE521A-1923-48D5-852F-6E4C2128BABC}" srcOrd="3" destOrd="0" presId="urn:microsoft.com/office/officeart/2005/8/layout/chevron1"/>
    <dgm:cxn modelId="{65BB6C89-DB75-4DB9-B5E9-D8587073D8CC}" type="presParOf" srcId="{67659058-3E8A-4394-B520-6B25D299B5E0}" destId="{8AE87DBF-E5C9-42CA-9F27-48E980F41B36}" srcOrd="4"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A92E09B-453D-4136-83E1-BDF707F8B2A7}" type="doc">
      <dgm:prSet loTypeId="urn:microsoft.com/office/officeart/2005/8/layout/chevron1" loCatId="process" qsTypeId="urn:microsoft.com/office/officeart/2005/8/quickstyle/simple5" qsCatId="simple" csTypeId="urn:microsoft.com/office/officeart/2005/8/colors/colorful2" csCatId="colorful" phldr="1"/>
      <dgm:spPr/>
    </dgm:pt>
    <dgm:pt modelId="{4053A621-BD6E-478D-AD6E-B935ED3D833B}">
      <dgm:prSet phldrT="[Text]" custT="1"/>
      <dgm:spPr/>
      <dgm:t>
        <a:bodyPr/>
        <a:lstStyle/>
        <a:p>
          <a:r>
            <a:rPr lang="en-US" sz="2000" b="0" dirty="0" smtClean="0"/>
            <a:t>NDRPM</a:t>
          </a:r>
          <a:endParaRPr lang="en-US" sz="2000" b="0" dirty="0"/>
        </a:p>
      </dgm:t>
    </dgm:pt>
    <dgm:pt modelId="{C49B2C3E-9877-4073-BB59-D923BF7E79B0}" type="parTrans" cxnId="{560A2097-2889-4F19-9EDD-2348189B0D94}">
      <dgm:prSet/>
      <dgm:spPr/>
      <dgm:t>
        <a:bodyPr/>
        <a:lstStyle/>
        <a:p>
          <a:endParaRPr lang="en-US"/>
        </a:p>
      </dgm:t>
    </dgm:pt>
    <dgm:pt modelId="{5E9D535C-E8DD-4815-BC64-72DA340DF0A2}" type="sibTrans" cxnId="{560A2097-2889-4F19-9EDD-2348189B0D94}">
      <dgm:prSet/>
      <dgm:spPr/>
      <dgm:t>
        <a:bodyPr/>
        <a:lstStyle/>
        <a:p>
          <a:endParaRPr lang="en-US"/>
        </a:p>
      </dgm:t>
    </dgm:pt>
    <dgm:pt modelId="{34A2D3D4-83AC-4F40-B1A4-DA98335966FF}">
      <dgm:prSet phldrT="[Text]" custT="1"/>
      <dgm:spPr/>
      <dgm:t>
        <a:bodyPr/>
        <a:lstStyle/>
        <a:p>
          <a:r>
            <a:rPr lang="en-US" sz="2000" b="0" smtClean="0"/>
            <a:t>   Action Plan*</a:t>
          </a:r>
          <a:endParaRPr lang="en-US" sz="2000" b="0" dirty="0"/>
        </a:p>
      </dgm:t>
    </dgm:pt>
    <dgm:pt modelId="{FAA663B7-86CA-4AF7-A796-F290766292CA}" type="parTrans" cxnId="{B5CC2EBF-7518-40D7-BA63-37F6D3EFD893}">
      <dgm:prSet/>
      <dgm:spPr/>
      <dgm:t>
        <a:bodyPr/>
        <a:lstStyle/>
        <a:p>
          <a:endParaRPr lang="en-US"/>
        </a:p>
      </dgm:t>
    </dgm:pt>
    <dgm:pt modelId="{D29C0BED-8FB5-4013-B288-2924C8ADECAE}" type="sibTrans" cxnId="{B5CC2EBF-7518-40D7-BA63-37F6D3EFD893}">
      <dgm:prSet/>
      <dgm:spPr/>
      <dgm:t>
        <a:bodyPr/>
        <a:lstStyle/>
        <a:p>
          <a:endParaRPr lang="en-US"/>
        </a:p>
      </dgm:t>
    </dgm:pt>
    <dgm:pt modelId="{67659058-3E8A-4394-B520-6B25D299B5E0}" type="pres">
      <dgm:prSet presAssocID="{AA92E09B-453D-4136-83E1-BDF707F8B2A7}" presName="Name0" presStyleCnt="0">
        <dgm:presLayoutVars>
          <dgm:dir/>
          <dgm:animLvl val="lvl"/>
          <dgm:resizeHandles val="exact"/>
        </dgm:presLayoutVars>
      </dgm:prSet>
      <dgm:spPr/>
    </dgm:pt>
    <dgm:pt modelId="{F983AE33-B89D-4B8A-8ED9-F89297CBDDD3}" type="pres">
      <dgm:prSet presAssocID="{4053A621-BD6E-478D-AD6E-B935ED3D833B}" presName="parTxOnly" presStyleLbl="node1" presStyleIdx="0" presStyleCnt="2" custLinFactNeighborY="9091">
        <dgm:presLayoutVars>
          <dgm:chMax val="0"/>
          <dgm:chPref val="0"/>
          <dgm:bulletEnabled val="1"/>
        </dgm:presLayoutVars>
      </dgm:prSet>
      <dgm:spPr/>
      <dgm:t>
        <a:bodyPr/>
        <a:lstStyle/>
        <a:p>
          <a:endParaRPr lang="en-US"/>
        </a:p>
      </dgm:t>
    </dgm:pt>
    <dgm:pt modelId="{9DA25D19-A939-4450-9960-C442C8C4975A}" type="pres">
      <dgm:prSet presAssocID="{5E9D535C-E8DD-4815-BC64-72DA340DF0A2}" presName="parTxOnlySpace" presStyleCnt="0"/>
      <dgm:spPr/>
    </dgm:pt>
    <dgm:pt modelId="{C46179E0-8EA8-49B9-BB9B-4AE95D6CE304}" type="pres">
      <dgm:prSet presAssocID="{34A2D3D4-83AC-4F40-B1A4-DA98335966FF}" presName="parTxOnly" presStyleLbl="node1" presStyleIdx="1" presStyleCnt="2" custLinFactNeighborY="-9091">
        <dgm:presLayoutVars>
          <dgm:chMax val="0"/>
          <dgm:chPref val="0"/>
          <dgm:bulletEnabled val="1"/>
        </dgm:presLayoutVars>
      </dgm:prSet>
      <dgm:spPr/>
      <dgm:t>
        <a:bodyPr/>
        <a:lstStyle/>
        <a:p>
          <a:endParaRPr lang="en-US"/>
        </a:p>
      </dgm:t>
    </dgm:pt>
  </dgm:ptLst>
  <dgm:cxnLst>
    <dgm:cxn modelId="{560A2097-2889-4F19-9EDD-2348189B0D94}" srcId="{AA92E09B-453D-4136-83E1-BDF707F8B2A7}" destId="{4053A621-BD6E-478D-AD6E-B935ED3D833B}" srcOrd="0" destOrd="0" parTransId="{C49B2C3E-9877-4073-BB59-D923BF7E79B0}" sibTransId="{5E9D535C-E8DD-4815-BC64-72DA340DF0A2}"/>
    <dgm:cxn modelId="{319140A1-9ABC-45C0-901B-184F663CFC5A}" type="presOf" srcId="{AA92E09B-453D-4136-83E1-BDF707F8B2A7}" destId="{67659058-3E8A-4394-B520-6B25D299B5E0}" srcOrd="0" destOrd="0" presId="urn:microsoft.com/office/officeart/2005/8/layout/chevron1"/>
    <dgm:cxn modelId="{122C5911-FFCF-430F-A834-34742BFEB928}" type="presOf" srcId="{34A2D3D4-83AC-4F40-B1A4-DA98335966FF}" destId="{C46179E0-8EA8-49B9-BB9B-4AE95D6CE304}" srcOrd="0" destOrd="0" presId="urn:microsoft.com/office/officeart/2005/8/layout/chevron1"/>
    <dgm:cxn modelId="{B5CC2EBF-7518-40D7-BA63-37F6D3EFD893}" srcId="{AA92E09B-453D-4136-83E1-BDF707F8B2A7}" destId="{34A2D3D4-83AC-4F40-B1A4-DA98335966FF}" srcOrd="1" destOrd="0" parTransId="{FAA663B7-86CA-4AF7-A796-F290766292CA}" sibTransId="{D29C0BED-8FB5-4013-B288-2924C8ADECAE}"/>
    <dgm:cxn modelId="{C0CAABD8-98F3-49F9-BE23-5A4D3852629F}" type="presOf" srcId="{4053A621-BD6E-478D-AD6E-B935ED3D833B}" destId="{F983AE33-B89D-4B8A-8ED9-F89297CBDDD3}" srcOrd="0" destOrd="0" presId="urn:microsoft.com/office/officeart/2005/8/layout/chevron1"/>
    <dgm:cxn modelId="{5A753F52-60BD-4408-AAD8-EC68FAF47A9B}" type="presParOf" srcId="{67659058-3E8A-4394-B520-6B25D299B5E0}" destId="{F983AE33-B89D-4B8A-8ED9-F89297CBDDD3}" srcOrd="0" destOrd="0" presId="urn:microsoft.com/office/officeart/2005/8/layout/chevron1"/>
    <dgm:cxn modelId="{12F14B65-7872-43CA-AD03-B1C45C88FEFE}" type="presParOf" srcId="{67659058-3E8A-4394-B520-6B25D299B5E0}" destId="{9DA25D19-A939-4450-9960-C442C8C4975A}" srcOrd="1" destOrd="0" presId="urn:microsoft.com/office/officeart/2005/8/layout/chevron1"/>
    <dgm:cxn modelId="{D16DBBE6-ECCB-40F7-AC05-B7F7BD57622B}" type="presParOf" srcId="{67659058-3E8A-4394-B520-6B25D299B5E0}" destId="{C46179E0-8EA8-49B9-BB9B-4AE95D6CE304}" srcOrd="2"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A92E09B-453D-4136-83E1-BDF707F8B2A7}" type="doc">
      <dgm:prSet loTypeId="urn:microsoft.com/office/officeart/2005/8/layout/chevron1" loCatId="process" qsTypeId="urn:microsoft.com/office/officeart/2005/8/quickstyle/simple5" qsCatId="simple" csTypeId="urn:microsoft.com/office/officeart/2005/8/colors/colorful2" csCatId="colorful" phldr="1"/>
      <dgm:spPr/>
    </dgm:pt>
    <dgm:pt modelId="{67659058-3E8A-4394-B520-6B25D299B5E0}" type="pres">
      <dgm:prSet presAssocID="{AA92E09B-453D-4136-83E1-BDF707F8B2A7}" presName="Name0" presStyleCnt="0">
        <dgm:presLayoutVars>
          <dgm:dir/>
          <dgm:animLvl val="lvl"/>
          <dgm:resizeHandles val="exact"/>
        </dgm:presLayoutVars>
      </dgm:prSet>
      <dgm:spPr/>
    </dgm:pt>
  </dgm:ptLst>
  <dgm:cxnLst>
    <dgm:cxn modelId="{048997C2-B507-490E-A7C1-D6899EA51A8A}" type="presOf" srcId="{AA92E09B-453D-4136-83E1-BDF707F8B2A7}" destId="{67659058-3E8A-4394-B520-6B25D299B5E0}" srcOrd="0"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A92E09B-453D-4136-83E1-BDF707F8B2A7}" type="doc">
      <dgm:prSet loTypeId="urn:microsoft.com/office/officeart/2005/8/layout/chevron1" loCatId="process" qsTypeId="urn:microsoft.com/office/officeart/2005/8/quickstyle/simple5" qsCatId="simple" csTypeId="urn:microsoft.com/office/officeart/2005/8/colors/colorful2" csCatId="colorful" phldr="1"/>
      <dgm:spPr/>
    </dgm:pt>
    <dgm:pt modelId="{4053A621-BD6E-478D-AD6E-B935ED3D833B}">
      <dgm:prSet phldrT="[Text]" custT="1"/>
      <dgm:spPr/>
      <dgm:t>
        <a:bodyPr/>
        <a:lstStyle/>
        <a:p>
          <a:r>
            <a:rPr lang="en-US" sz="2000" b="0" dirty="0" smtClean="0"/>
            <a:t>NDRPM</a:t>
          </a:r>
          <a:endParaRPr lang="en-US" sz="2000" b="0" dirty="0"/>
        </a:p>
      </dgm:t>
    </dgm:pt>
    <dgm:pt modelId="{C49B2C3E-9877-4073-BB59-D923BF7E79B0}" type="parTrans" cxnId="{560A2097-2889-4F19-9EDD-2348189B0D94}">
      <dgm:prSet/>
      <dgm:spPr/>
      <dgm:t>
        <a:bodyPr/>
        <a:lstStyle/>
        <a:p>
          <a:endParaRPr lang="en-US"/>
        </a:p>
      </dgm:t>
    </dgm:pt>
    <dgm:pt modelId="{5E9D535C-E8DD-4815-BC64-72DA340DF0A2}" type="sibTrans" cxnId="{560A2097-2889-4F19-9EDD-2348189B0D94}">
      <dgm:prSet/>
      <dgm:spPr/>
      <dgm:t>
        <a:bodyPr/>
        <a:lstStyle/>
        <a:p>
          <a:endParaRPr lang="en-US"/>
        </a:p>
      </dgm:t>
    </dgm:pt>
    <dgm:pt modelId="{34A2D3D4-83AC-4F40-B1A4-DA98335966FF}">
      <dgm:prSet phldrT="[Text]" custT="1"/>
      <dgm:spPr/>
      <dgm:t>
        <a:bodyPr/>
        <a:lstStyle/>
        <a:p>
          <a:r>
            <a:rPr lang="en-US" sz="2000" b="0" smtClean="0"/>
            <a:t>   Action Plan*</a:t>
          </a:r>
          <a:endParaRPr lang="en-US" sz="2000" b="0" dirty="0"/>
        </a:p>
      </dgm:t>
    </dgm:pt>
    <dgm:pt modelId="{FAA663B7-86CA-4AF7-A796-F290766292CA}" type="parTrans" cxnId="{B5CC2EBF-7518-40D7-BA63-37F6D3EFD893}">
      <dgm:prSet/>
      <dgm:spPr/>
      <dgm:t>
        <a:bodyPr/>
        <a:lstStyle/>
        <a:p>
          <a:endParaRPr lang="en-US"/>
        </a:p>
      </dgm:t>
    </dgm:pt>
    <dgm:pt modelId="{D29C0BED-8FB5-4013-B288-2924C8ADECAE}" type="sibTrans" cxnId="{B5CC2EBF-7518-40D7-BA63-37F6D3EFD893}">
      <dgm:prSet/>
      <dgm:spPr/>
      <dgm:t>
        <a:bodyPr/>
        <a:lstStyle/>
        <a:p>
          <a:endParaRPr lang="en-US"/>
        </a:p>
      </dgm:t>
    </dgm:pt>
    <dgm:pt modelId="{67659058-3E8A-4394-B520-6B25D299B5E0}" type="pres">
      <dgm:prSet presAssocID="{AA92E09B-453D-4136-83E1-BDF707F8B2A7}" presName="Name0" presStyleCnt="0">
        <dgm:presLayoutVars>
          <dgm:dir/>
          <dgm:animLvl val="lvl"/>
          <dgm:resizeHandles val="exact"/>
        </dgm:presLayoutVars>
      </dgm:prSet>
      <dgm:spPr/>
    </dgm:pt>
    <dgm:pt modelId="{F983AE33-B89D-4B8A-8ED9-F89297CBDDD3}" type="pres">
      <dgm:prSet presAssocID="{4053A621-BD6E-478D-AD6E-B935ED3D833B}" presName="parTxOnly" presStyleLbl="node1" presStyleIdx="0" presStyleCnt="2" custLinFactNeighborY="9091">
        <dgm:presLayoutVars>
          <dgm:chMax val="0"/>
          <dgm:chPref val="0"/>
          <dgm:bulletEnabled val="1"/>
        </dgm:presLayoutVars>
      </dgm:prSet>
      <dgm:spPr/>
      <dgm:t>
        <a:bodyPr/>
        <a:lstStyle/>
        <a:p>
          <a:endParaRPr lang="en-US"/>
        </a:p>
      </dgm:t>
    </dgm:pt>
    <dgm:pt modelId="{9DA25D19-A939-4450-9960-C442C8C4975A}" type="pres">
      <dgm:prSet presAssocID="{5E9D535C-E8DD-4815-BC64-72DA340DF0A2}" presName="parTxOnlySpace" presStyleCnt="0"/>
      <dgm:spPr/>
    </dgm:pt>
    <dgm:pt modelId="{C46179E0-8EA8-49B9-BB9B-4AE95D6CE304}" type="pres">
      <dgm:prSet presAssocID="{34A2D3D4-83AC-4F40-B1A4-DA98335966FF}" presName="parTxOnly" presStyleLbl="node1" presStyleIdx="1" presStyleCnt="2" custLinFactNeighborY="-9091">
        <dgm:presLayoutVars>
          <dgm:chMax val="0"/>
          <dgm:chPref val="0"/>
          <dgm:bulletEnabled val="1"/>
        </dgm:presLayoutVars>
      </dgm:prSet>
      <dgm:spPr/>
      <dgm:t>
        <a:bodyPr/>
        <a:lstStyle/>
        <a:p>
          <a:endParaRPr lang="en-US"/>
        </a:p>
      </dgm:t>
    </dgm:pt>
  </dgm:ptLst>
  <dgm:cxnLst>
    <dgm:cxn modelId="{560A2097-2889-4F19-9EDD-2348189B0D94}" srcId="{AA92E09B-453D-4136-83E1-BDF707F8B2A7}" destId="{4053A621-BD6E-478D-AD6E-B935ED3D833B}" srcOrd="0" destOrd="0" parTransId="{C49B2C3E-9877-4073-BB59-D923BF7E79B0}" sibTransId="{5E9D535C-E8DD-4815-BC64-72DA340DF0A2}"/>
    <dgm:cxn modelId="{785B2219-33D1-41D7-A61D-353DD66A9E6C}" type="presOf" srcId="{4053A621-BD6E-478D-AD6E-B935ED3D833B}" destId="{F983AE33-B89D-4B8A-8ED9-F89297CBDDD3}" srcOrd="0" destOrd="0" presId="urn:microsoft.com/office/officeart/2005/8/layout/chevron1"/>
    <dgm:cxn modelId="{CA36DA5D-BA0A-4793-AB6B-02E69C31FF54}" type="presOf" srcId="{AA92E09B-453D-4136-83E1-BDF707F8B2A7}" destId="{67659058-3E8A-4394-B520-6B25D299B5E0}" srcOrd="0" destOrd="0" presId="urn:microsoft.com/office/officeart/2005/8/layout/chevron1"/>
    <dgm:cxn modelId="{AB4212B3-8C2B-4D5D-9EAA-BC7714A449FC}" type="presOf" srcId="{34A2D3D4-83AC-4F40-B1A4-DA98335966FF}" destId="{C46179E0-8EA8-49B9-BB9B-4AE95D6CE304}" srcOrd="0" destOrd="0" presId="urn:microsoft.com/office/officeart/2005/8/layout/chevron1"/>
    <dgm:cxn modelId="{B5CC2EBF-7518-40D7-BA63-37F6D3EFD893}" srcId="{AA92E09B-453D-4136-83E1-BDF707F8B2A7}" destId="{34A2D3D4-83AC-4F40-B1A4-DA98335966FF}" srcOrd="1" destOrd="0" parTransId="{FAA663B7-86CA-4AF7-A796-F290766292CA}" sibTransId="{D29C0BED-8FB5-4013-B288-2924C8ADECAE}"/>
    <dgm:cxn modelId="{99716CB7-2504-4BE0-A744-03CA3A4BC2AB}" type="presParOf" srcId="{67659058-3E8A-4394-B520-6B25D299B5E0}" destId="{F983AE33-B89D-4B8A-8ED9-F89297CBDDD3}" srcOrd="0" destOrd="0" presId="urn:microsoft.com/office/officeart/2005/8/layout/chevron1"/>
    <dgm:cxn modelId="{4CCB1D09-5FFA-477E-A995-035DBBAA40FE}" type="presParOf" srcId="{67659058-3E8A-4394-B520-6B25D299B5E0}" destId="{9DA25D19-A939-4450-9960-C442C8C4975A}" srcOrd="1" destOrd="0" presId="urn:microsoft.com/office/officeart/2005/8/layout/chevron1"/>
    <dgm:cxn modelId="{BBB64766-EDD6-43A2-B33E-E3D8F10A9F40}" type="presParOf" srcId="{67659058-3E8A-4394-B520-6B25D299B5E0}" destId="{C46179E0-8EA8-49B9-BB9B-4AE95D6CE304}" srcOrd="2" destOrd="0" presId="urn:microsoft.com/office/officeart/2005/8/layout/chevro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A92E09B-453D-4136-83E1-BDF707F8B2A7}" type="doc">
      <dgm:prSet loTypeId="urn:microsoft.com/office/officeart/2005/8/layout/chevron1" loCatId="process" qsTypeId="urn:microsoft.com/office/officeart/2005/8/quickstyle/simple5" qsCatId="simple" csTypeId="urn:microsoft.com/office/officeart/2005/8/colors/colorful2" csCatId="colorful" phldr="1"/>
      <dgm:spPr/>
    </dgm:pt>
    <dgm:pt modelId="{67659058-3E8A-4394-B520-6B25D299B5E0}" type="pres">
      <dgm:prSet presAssocID="{AA92E09B-453D-4136-83E1-BDF707F8B2A7}" presName="Name0" presStyleCnt="0">
        <dgm:presLayoutVars>
          <dgm:dir/>
          <dgm:animLvl val="lvl"/>
          <dgm:resizeHandles val="exact"/>
        </dgm:presLayoutVars>
      </dgm:prSet>
      <dgm:spPr/>
    </dgm:pt>
  </dgm:ptLst>
  <dgm:cxnLst>
    <dgm:cxn modelId="{F37DEC0F-BDD1-4C35-9167-EE48A0BA1148}" type="presOf" srcId="{AA92E09B-453D-4136-83E1-BDF707F8B2A7}" destId="{67659058-3E8A-4394-B520-6B25D299B5E0}" srcOrd="0" destOrd="0" presId="urn:microsoft.com/office/officeart/2005/8/layout/chevro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AA92E09B-453D-4136-83E1-BDF707F8B2A7}" type="doc">
      <dgm:prSet loTypeId="urn:microsoft.com/office/officeart/2005/8/layout/chevron1" loCatId="process" qsTypeId="urn:microsoft.com/office/officeart/2005/8/quickstyle/simple5" qsCatId="simple" csTypeId="urn:microsoft.com/office/officeart/2005/8/colors/colorful2" csCatId="colorful" phldr="1"/>
      <dgm:spPr/>
    </dgm:pt>
    <dgm:pt modelId="{4053A621-BD6E-478D-AD6E-B935ED3D833B}">
      <dgm:prSet phldrT="[Text]" custT="1"/>
      <dgm:spPr/>
      <dgm:t>
        <a:bodyPr/>
        <a:lstStyle/>
        <a:p>
          <a:r>
            <a:rPr lang="en-US" sz="2000" b="0" dirty="0" smtClean="0"/>
            <a:t>NDRPM</a:t>
          </a:r>
          <a:endParaRPr lang="en-US" sz="2000" b="0" dirty="0"/>
        </a:p>
      </dgm:t>
    </dgm:pt>
    <dgm:pt modelId="{C49B2C3E-9877-4073-BB59-D923BF7E79B0}" type="parTrans" cxnId="{560A2097-2889-4F19-9EDD-2348189B0D94}">
      <dgm:prSet/>
      <dgm:spPr/>
      <dgm:t>
        <a:bodyPr/>
        <a:lstStyle/>
        <a:p>
          <a:endParaRPr lang="en-US"/>
        </a:p>
      </dgm:t>
    </dgm:pt>
    <dgm:pt modelId="{5E9D535C-E8DD-4815-BC64-72DA340DF0A2}" type="sibTrans" cxnId="{560A2097-2889-4F19-9EDD-2348189B0D94}">
      <dgm:prSet/>
      <dgm:spPr/>
      <dgm:t>
        <a:bodyPr/>
        <a:lstStyle/>
        <a:p>
          <a:endParaRPr lang="en-US"/>
        </a:p>
      </dgm:t>
    </dgm:pt>
    <dgm:pt modelId="{34A2D3D4-83AC-4F40-B1A4-DA98335966FF}">
      <dgm:prSet phldrT="[Text]" custT="1"/>
      <dgm:spPr/>
      <dgm:t>
        <a:bodyPr/>
        <a:lstStyle/>
        <a:p>
          <a:r>
            <a:rPr lang="en-US" sz="2000" b="0" smtClean="0"/>
            <a:t>   Action Plan*</a:t>
          </a:r>
          <a:endParaRPr lang="en-US" sz="2000" b="0" dirty="0"/>
        </a:p>
      </dgm:t>
    </dgm:pt>
    <dgm:pt modelId="{FAA663B7-86CA-4AF7-A796-F290766292CA}" type="parTrans" cxnId="{B5CC2EBF-7518-40D7-BA63-37F6D3EFD893}">
      <dgm:prSet/>
      <dgm:spPr/>
      <dgm:t>
        <a:bodyPr/>
        <a:lstStyle/>
        <a:p>
          <a:endParaRPr lang="en-US"/>
        </a:p>
      </dgm:t>
    </dgm:pt>
    <dgm:pt modelId="{D29C0BED-8FB5-4013-B288-2924C8ADECAE}" type="sibTrans" cxnId="{B5CC2EBF-7518-40D7-BA63-37F6D3EFD893}">
      <dgm:prSet/>
      <dgm:spPr/>
      <dgm:t>
        <a:bodyPr/>
        <a:lstStyle/>
        <a:p>
          <a:endParaRPr lang="en-US"/>
        </a:p>
      </dgm:t>
    </dgm:pt>
    <dgm:pt modelId="{67659058-3E8A-4394-B520-6B25D299B5E0}" type="pres">
      <dgm:prSet presAssocID="{AA92E09B-453D-4136-83E1-BDF707F8B2A7}" presName="Name0" presStyleCnt="0">
        <dgm:presLayoutVars>
          <dgm:dir/>
          <dgm:animLvl val="lvl"/>
          <dgm:resizeHandles val="exact"/>
        </dgm:presLayoutVars>
      </dgm:prSet>
      <dgm:spPr/>
    </dgm:pt>
    <dgm:pt modelId="{F983AE33-B89D-4B8A-8ED9-F89297CBDDD3}" type="pres">
      <dgm:prSet presAssocID="{4053A621-BD6E-478D-AD6E-B935ED3D833B}" presName="parTxOnly" presStyleLbl="node1" presStyleIdx="0" presStyleCnt="2" custLinFactNeighborY="9091">
        <dgm:presLayoutVars>
          <dgm:chMax val="0"/>
          <dgm:chPref val="0"/>
          <dgm:bulletEnabled val="1"/>
        </dgm:presLayoutVars>
      </dgm:prSet>
      <dgm:spPr/>
      <dgm:t>
        <a:bodyPr/>
        <a:lstStyle/>
        <a:p>
          <a:endParaRPr lang="en-US"/>
        </a:p>
      </dgm:t>
    </dgm:pt>
    <dgm:pt modelId="{9DA25D19-A939-4450-9960-C442C8C4975A}" type="pres">
      <dgm:prSet presAssocID="{5E9D535C-E8DD-4815-BC64-72DA340DF0A2}" presName="parTxOnlySpace" presStyleCnt="0"/>
      <dgm:spPr/>
    </dgm:pt>
    <dgm:pt modelId="{C46179E0-8EA8-49B9-BB9B-4AE95D6CE304}" type="pres">
      <dgm:prSet presAssocID="{34A2D3D4-83AC-4F40-B1A4-DA98335966FF}" presName="parTxOnly" presStyleLbl="node1" presStyleIdx="1" presStyleCnt="2" custLinFactNeighborY="-9091">
        <dgm:presLayoutVars>
          <dgm:chMax val="0"/>
          <dgm:chPref val="0"/>
          <dgm:bulletEnabled val="1"/>
        </dgm:presLayoutVars>
      </dgm:prSet>
      <dgm:spPr/>
      <dgm:t>
        <a:bodyPr/>
        <a:lstStyle/>
        <a:p>
          <a:endParaRPr lang="en-US"/>
        </a:p>
      </dgm:t>
    </dgm:pt>
  </dgm:ptLst>
  <dgm:cxnLst>
    <dgm:cxn modelId="{560A2097-2889-4F19-9EDD-2348189B0D94}" srcId="{AA92E09B-453D-4136-83E1-BDF707F8B2A7}" destId="{4053A621-BD6E-478D-AD6E-B935ED3D833B}" srcOrd="0" destOrd="0" parTransId="{C49B2C3E-9877-4073-BB59-D923BF7E79B0}" sibTransId="{5E9D535C-E8DD-4815-BC64-72DA340DF0A2}"/>
    <dgm:cxn modelId="{15DFD505-9534-4926-9602-CF8A3559781A}" type="presOf" srcId="{34A2D3D4-83AC-4F40-B1A4-DA98335966FF}" destId="{C46179E0-8EA8-49B9-BB9B-4AE95D6CE304}" srcOrd="0" destOrd="0" presId="urn:microsoft.com/office/officeart/2005/8/layout/chevron1"/>
    <dgm:cxn modelId="{E8368F93-2C0D-4793-A710-E33CD2252874}" type="presOf" srcId="{AA92E09B-453D-4136-83E1-BDF707F8B2A7}" destId="{67659058-3E8A-4394-B520-6B25D299B5E0}" srcOrd="0" destOrd="0" presId="urn:microsoft.com/office/officeart/2005/8/layout/chevron1"/>
    <dgm:cxn modelId="{B5CC2EBF-7518-40D7-BA63-37F6D3EFD893}" srcId="{AA92E09B-453D-4136-83E1-BDF707F8B2A7}" destId="{34A2D3D4-83AC-4F40-B1A4-DA98335966FF}" srcOrd="1" destOrd="0" parTransId="{FAA663B7-86CA-4AF7-A796-F290766292CA}" sibTransId="{D29C0BED-8FB5-4013-B288-2924C8ADECAE}"/>
    <dgm:cxn modelId="{808875FA-383D-48E4-A169-E4CD88FCAB28}" type="presOf" srcId="{4053A621-BD6E-478D-AD6E-B935ED3D833B}" destId="{F983AE33-B89D-4B8A-8ED9-F89297CBDDD3}" srcOrd="0" destOrd="0" presId="urn:microsoft.com/office/officeart/2005/8/layout/chevron1"/>
    <dgm:cxn modelId="{5E8A6824-C56A-4BE7-9B6C-46F1D8BE1319}" type="presParOf" srcId="{67659058-3E8A-4394-B520-6B25D299B5E0}" destId="{F983AE33-B89D-4B8A-8ED9-F89297CBDDD3}" srcOrd="0" destOrd="0" presId="urn:microsoft.com/office/officeart/2005/8/layout/chevron1"/>
    <dgm:cxn modelId="{259D0AC7-5E30-486A-AD68-1CF8B0446944}" type="presParOf" srcId="{67659058-3E8A-4394-B520-6B25D299B5E0}" destId="{9DA25D19-A939-4450-9960-C442C8C4975A}" srcOrd="1" destOrd="0" presId="urn:microsoft.com/office/officeart/2005/8/layout/chevron1"/>
    <dgm:cxn modelId="{D5E9BCBB-CD80-4146-9ACF-A130B8F23035}" type="presParOf" srcId="{67659058-3E8A-4394-B520-6B25D299B5E0}" destId="{C46179E0-8EA8-49B9-BB9B-4AE95D6CE304}" srcOrd="2" destOrd="0" presId="urn:microsoft.com/office/officeart/2005/8/layout/chevron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928E53-34F7-406E-8A5D-45ED7DD365F9}">
      <dsp:nvSpPr>
        <dsp:cNvPr id="0" name=""/>
        <dsp:cNvSpPr/>
      </dsp:nvSpPr>
      <dsp:spPr>
        <a:xfrm>
          <a:off x="336241" y="128783"/>
          <a:ext cx="838605" cy="791438"/>
        </a:xfrm>
        <a:prstGeom prst="roundRect">
          <a:avLst/>
        </a:prstGeom>
        <a:blipFill rotWithShape="0">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A1FA670-633D-4904-9464-0D3EFCE7709E}">
      <dsp:nvSpPr>
        <dsp:cNvPr id="0" name=""/>
        <dsp:cNvSpPr/>
      </dsp:nvSpPr>
      <dsp:spPr>
        <a:xfrm>
          <a:off x="3162" y="1042894"/>
          <a:ext cx="1504764" cy="558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en-US" sz="1100" b="1" kern="1200" dirty="0" smtClean="0">
              <a:solidFill>
                <a:schemeClr val="tx1">
                  <a:lumMod val="65000"/>
                  <a:lumOff val="35000"/>
                </a:schemeClr>
              </a:solidFill>
            </a:rPr>
            <a:t>DESTROYED AND DAMAGED HOUSES</a:t>
          </a:r>
          <a:endParaRPr lang="en-US" sz="1100" b="1" kern="1200" dirty="0">
            <a:solidFill>
              <a:schemeClr val="tx1">
                <a:lumMod val="65000"/>
                <a:lumOff val="35000"/>
              </a:schemeClr>
            </a:solidFill>
          </a:endParaRPr>
        </a:p>
      </dsp:txBody>
      <dsp:txXfrm>
        <a:off x="3162" y="1042894"/>
        <a:ext cx="1504764" cy="558267"/>
      </dsp:txXfrm>
    </dsp:sp>
    <dsp:sp modelId="{1B4549E2-A105-444B-8BC0-F4D148A74069}">
      <dsp:nvSpPr>
        <dsp:cNvPr id="0" name=""/>
        <dsp:cNvSpPr/>
      </dsp:nvSpPr>
      <dsp:spPr>
        <a:xfrm>
          <a:off x="1998452" y="128783"/>
          <a:ext cx="824791" cy="791438"/>
        </a:xfrm>
        <a:prstGeom prst="roundRect">
          <a:avLst/>
        </a:prstGeom>
        <a:blipFill rotWithShape="0">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CB48B8B-7330-4278-8B7A-93B1D0FFF879}">
      <dsp:nvSpPr>
        <dsp:cNvPr id="0" name=""/>
        <dsp:cNvSpPr/>
      </dsp:nvSpPr>
      <dsp:spPr>
        <a:xfrm>
          <a:off x="1658465" y="1042894"/>
          <a:ext cx="1504764" cy="558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en-US" sz="1100" b="1" kern="1200" dirty="0" smtClean="0">
              <a:solidFill>
                <a:schemeClr val="tx1">
                  <a:lumMod val="65000"/>
                  <a:lumOff val="35000"/>
                </a:schemeClr>
              </a:solidFill>
            </a:rPr>
            <a:t>FLOOD PROTECTION INFRASTRUCTURE</a:t>
          </a:r>
          <a:endParaRPr lang="en-US" sz="1100" b="1" kern="1200" dirty="0">
            <a:solidFill>
              <a:schemeClr val="tx1">
                <a:lumMod val="65000"/>
                <a:lumOff val="35000"/>
              </a:schemeClr>
            </a:solidFill>
          </a:endParaRPr>
        </a:p>
      </dsp:txBody>
      <dsp:txXfrm>
        <a:off x="1658465" y="1042894"/>
        <a:ext cx="1504764" cy="558267"/>
      </dsp:txXfrm>
    </dsp:sp>
    <dsp:sp modelId="{AA58EC33-2A0E-4CD0-A8D5-2D98CC4DD3E1}">
      <dsp:nvSpPr>
        <dsp:cNvPr id="0" name=""/>
        <dsp:cNvSpPr/>
      </dsp:nvSpPr>
      <dsp:spPr>
        <a:xfrm>
          <a:off x="3653801" y="128783"/>
          <a:ext cx="824701" cy="791438"/>
        </a:xfrm>
        <a:prstGeom prst="roundRect">
          <a:avLst/>
        </a:prstGeom>
        <a:blipFill rotWithShape="0">
          <a:blip xmlns:r="http://schemas.openxmlformats.org/officeDocument/2006/relationships" r:embed="rId3"/>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7BD7F8C-2891-422C-B263-55B69D0C0897}">
      <dsp:nvSpPr>
        <dsp:cNvPr id="0" name=""/>
        <dsp:cNvSpPr/>
      </dsp:nvSpPr>
      <dsp:spPr>
        <a:xfrm>
          <a:off x="3313769" y="1042894"/>
          <a:ext cx="1504764" cy="558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en-US" sz="1100" b="1" kern="1200" dirty="0" smtClean="0">
              <a:solidFill>
                <a:schemeClr val="tx1">
                  <a:lumMod val="65000"/>
                  <a:lumOff val="35000"/>
                </a:schemeClr>
              </a:solidFill>
            </a:rPr>
            <a:t>TRANSPORT INFRASTRUCTURE </a:t>
          </a:r>
        </a:p>
      </dsp:txBody>
      <dsp:txXfrm>
        <a:off x="3313769" y="1042894"/>
        <a:ext cx="1504764" cy="558267"/>
      </dsp:txXfrm>
    </dsp:sp>
    <dsp:sp modelId="{47A13CE3-23E4-4E26-A60F-57627FC06C29}">
      <dsp:nvSpPr>
        <dsp:cNvPr id="0" name=""/>
        <dsp:cNvSpPr/>
      </dsp:nvSpPr>
      <dsp:spPr>
        <a:xfrm>
          <a:off x="5309165" y="128783"/>
          <a:ext cx="824580" cy="791438"/>
        </a:xfrm>
        <a:prstGeom prst="roundRect">
          <a:avLst/>
        </a:prstGeom>
        <a:blipFill rotWithShape="0">
          <a:blip xmlns:r="http://schemas.openxmlformats.org/officeDocument/2006/relationships" r:embed="rId4"/>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B416DD0-85DC-4B85-9387-B175E3A1C5E9}">
      <dsp:nvSpPr>
        <dsp:cNvPr id="0" name=""/>
        <dsp:cNvSpPr/>
      </dsp:nvSpPr>
      <dsp:spPr>
        <a:xfrm>
          <a:off x="4969073" y="1042894"/>
          <a:ext cx="1504764" cy="558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en-US" sz="1100" b="1" kern="1200" dirty="0" smtClean="0">
              <a:solidFill>
                <a:schemeClr val="tx1">
                  <a:lumMod val="65000"/>
                  <a:lumOff val="35000"/>
                </a:schemeClr>
              </a:solidFill>
            </a:rPr>
            <a:t>PUBLIC BUILDINGS </a:t>
          </a:r>
        </a:p>
      </dsp:txBody>
      <dsp:txXfrm>
        <a:off x="4969073" y="1042894"/>
        <a:ext cx="1504764" cy="558267"/>
      </dsp:txXfrm>
    </dsp:sp>
    <dsp:sp modelId="{9E5A5B5D-CA1E-4D15-B518-5FD190D8748F}">
      <dsp:nvSpPr>
        <dsp:cNvPr id="0" name=""/>
        <dsp:cNvSpPr/>
      </dsp:nvSpPr>
      <dsp:spPr>
        <a:xfrm>
          <a:off x="333179" y="1600205"/>
          <a:ext cx="844729" cy="791438"/>
        </a:xfrm>
        <a:prstGeom prst="roundRect">
          <a:avLst/>
        </a:prstGeom>
        <a:blipFill rotWithShape="0">
          <a:blip xmlns:r="http://schemas.openxmlformats.org/officeDocument/2006/relationships" r:embed="rId5"/>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C811ED6-CFF3-43D4-9F09-FAC130171A2E}">
      <dsp:nvSpPr>
        <dsp:cNvPr id="0" name=""/>
        <dsp:cNvSpPr/>
      </dsp:nvSpPr>
      <dsp:spPr>
        <a:xfrm>
          <a:off x="3162" y="2514312"/>
          <a:ext cx="1504764" cy="558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en-US" sz="1100" b="1" kern="1200" dirty="0" smtClean="0">
              <a:solidFill>
                <a:schemeClr val="tx1">
                  <a:lumMod val="65000"/>
                  <a:lumOff val="35000"/>
                </a:schemeClr>
              </a:solidFill>
            </a:rPr>
            <a:t>POWER PRODUCTION AND DISTRIBUTION FACILITIES</a:t>
          </a:r>
        </a:p>
      </dsp:txBody>
      <dsp:txXfrm>
        <a:off x="3162" y="2514312"/>
        <a:ext cx="1504764" cy="558267"/>
      </dsp:txXfrm>
    </dsp:sp>
    <dsp:sp modelId="{BA074B95-01D9-4171-8ED4-5F35AE8C81E2}">
      <dsp:nvSpPr>
        <dsp:cNvPr id="0" name=""/>
        <dsp:cNvSpPr/>
      </dsp:nvSpPr>
      <dsp:spPr>
        <a:xfrm>
          <a:off x="1988483" y="1600205"/>
          <a:ext cx="844729" cy="791438"/>
        </a:xfrm>
        <a:prstGeom prst="roundRect">
          <a:avLst/>
        </a:prstGeom>
        <a:blipFill rotWithShape="0">
          <a:blip xmlns:r="http://schemas.openxmlformats.org/officeDocument/2006/relationships" r:embed="rId6"/>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35C179E-696C-48EA-A60B-1C50674A20B2}">
      <dsp:nvSpPr>
        <dsp:cNvPr id="0" name=""/>
        <dsp:cNvSpPr/>
      </dsp:nvSpPr>
      <dsp:spPr>
        <a:xfrm>
          <a:off x="1658465" y="2514312"/>
          <a:ext cx="1504764" cy="558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en-US" sz="1100" b="1" kern="1200" dirty="0" smtClean="0">
              <a:solidFill>
                <a:schemeClr val="tx1">
                  <a:lumMod val="65000"/>
                  <a:lumOff val="35000"/>
                </a:schemeClr>
              </a:solidFill>
            </a:rPr>
            <a:t>CRITICAL LOCAL INFRASTRUCTURE</a:t>
          </a:r>
        </a:p>
      </dsp:txBody>
      <dsp:txXfrm>
        <a:off x="1658465" y="2514312"/>
        <a:ext cx="1504764" cy="558267"/>
      </dsp:txXfrm>
    </dsp:sp>
    <dsp:sp modelId="{91A7ED1F-C7CF-4FBE-BCF2-AA016B1FC88B}">
      <dsp:nvSpPr>
        <dsp:cNvPr id="0" name=""/>
        <dsp:cNvSpPr/>
      </dsp:nvSpPr>
      <dsp:spPr>
        <a:xfrm>
          <a:off x="3645006" y="1600205"/>
          <a:ext cx="842291" cy="791438"/>
        </a:xfrm>
        <a:prstGeom prst="roundRect">
          <a:avLst/>
        </a:prstGeom>
        <a:blipFill rotWithShape="0">
          <a:blip xmlns:r="http://schemas.openxmlformats.org/officeDocument/2006/relationships" r:embed="rId7"/>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AB690E7-EFF6-4924-96F0-B733EB425D45}">
      <dsp:nvSpPr>
        <dsp:cNvPr id="0" name=""/>
        <dsp:cNvSpPr/>
      </dsp:nvSpPr>
      <dsp:spPr>
        <a:xfrm>
          <a:off x="3313769" y="2514312"/>
          <a:ext cx="1504764" cy="558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en-US" sz="1100" b="1" kern="1200" dirty="0" smtClean="0">
              <a:solidFill>
                <a:schemeClr val="tx1">
                  <a:lumMod val="65000"/>
                  <a:lumOff val="35000"/>
                </a:schemeClr>
              </a:solidFill>
            </a:rPr>
            <a:t>AGRICULTURE</a:t>
          </a:r>
        </a:p>
      </dsp:txBody>
      <dsp:txXfrm>
        <a:off x="3313769" y="2514312"/>
        <a:ext cx="1504764" cy="558267"/>
      </dsp:txXfrm>
    </dsp:sp>
    <dsp:sp modelId="{043DEA8D-2E3F-4BC8-9BEF-EF8AE326DF82}">
      <dsp:nvSpPr>
        <dsp:cNvPr id="0" name=""/>
        <dsp:cNvSpPr/>
      </dsp:nvSpPr>
      <dsp:spPr>
        <a:xfrm>
          <a:off x="5281650" y="1600205"/>
          <a:ext cx="879609" cy="791438"/>
        </a:xfrm>
        <a:prstGeom prst="roundRect">
          <a:avLst/>
        </a:prstGeom>
        <a:blipFill rotWithShape="0">
          <a:blip xmlns:r="http://schemas.openxmlformats.org/officeDocument/2006/relationships" r:embed="rId8"/>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92CEABF-7191-440D-9F99-498C681B3FEA}">
      <dsp:nvSpPr>
        <dsp:cNvPr id="0" name=""/>
        <dsp:cNvSpPr/>
      </dsp:nvSpPr>
      <dsp:spPr>
        <a:xfrm>
          <a:off x="4969073" y="2514312"/>
          <a:ext cx="1504764" cy="5582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8232" tIns="78232" rIns="78232" bIns="0" numCol="1" spcCol="1270" anchor="t" anchorCtr="0">
          <a:noAutofit/>
        </a:bodyPr>
        <a:lstStyle/>
        <a:p>
          <a:pPr lvl="0" algn="ctr" defTabSz="488950">
            <a:lnSpc>
              <a:spcPct val="90000"/>
            </a:lnSpc>
            <a:spcBef>
              <a:spcPct val="0"/>
            </a:spcBef>
            <a:spcAft>
              <a:spcPct val="35000"/>
            </a:spcAft>
          </a:pPr>
          <a:r>
            <a:rPr lang="en-US" sz="1100" b="1" kern="1200" dirty="0" smtClean="0">
              <a:solidFill>
                <a:schemeClr val="tx1">
                  <a:lumMod val="65000"/>
                  <a:lumOff val="35000"/>
                </a:schemeClr>
              </a:solidFill>
            </a:rPr>
            <a:t>SMEs</a:t>
          </a:r>
        </a:p>
      </dsp:txBody>
      <dsp:txXfrm>
        <a:off x="4969073" y="2514312"/>
        <a:ext cx="1504764" cy="55826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83AE33-B89D-4B8A-8ED9-F89297CBDDD3}">
      <dsp:nvSpPr>
        <dsp:cNvPr id="0" name=""/>
        <dsp:cNvSpPr/>
      </dsp:nvSpPr>
      <dsp:spPr>
        <a:xfrm>
          <a:off x="6292" y="0"/>
          <a:ext cx="3761448" cy="742950"/>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b="0" kern="1200" dirty="0" smtClean="0"/>
            <a:t>NDRPM</a:t>
          </a:r>
          <a:endParaRPr lang="en-US" sz="2000" b="0" kern="1200" dirty="0"/>
        </a:p>
      </dsp:txBody>
      <dsp:txXfrm>
        <a:off x="377767" y="0"/>
        <a:ext cx="3018498" cy="742950"/>
      </dsp:txXfrm>
    </dsp:sp>
    <dsp:sp modelId="{C46179E0-8EA8-49B9-BB9B-4AE95D6CE304}">
      <dsp:nvSpPr>
        <dsp:cNvPr id="0" name=""/>
        <dsp:cNvSpPr/>
      </dsp:nvSpPr>
      <dsp:spPr>
        <a:xfrm>
          <a:off x="3391595" y="0"/>
          <a:ext cx="3761448" cy="742950"/>
        </a:xfrm>
        <a:prstGeom prst="chevron">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b="0" kern="1200" smtClean="0"/>
            <a:t>   Action Plan*</a:t>
          </a:r>
          <a:endParaRPr lang="en-US" sz="2000" b="0" kern="1200" dirty="0"/>
        </a:p>
      </dsp:txBody>
      <dsp:txXfrm>
        <a:off x="3763070" y="0"/>
        <a:ext cx="3018498" cy="7429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C00F37-73D0-4A40-B7FB-34757E9174B0}">
      <dsp:nvSpPr>
        <dsp:cNvPr id="0" name=""/>
        <dsp:cNvSpPr/>
      </dsp:nvSpPr>
      <dsp:spPr>
        <a:xfrm>
          <a:off x="5290" y="0"/>
          <a:ext cx="3162746" cy="914400"/>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0015" tIns="40005" rIns="40005" bIns="40005" numCol="1" spcCol="1270" anchor="ctr" anchorCtr="0">
          <a:noAutofit/>
        </a:bodyPr>
        <a:lstStyle/>
        <a:p>
          <a:pPr lvl="0" algn="ctr" defTabSz="1333500">
            <a:lnSpc>
              <a:spcPct val="90000"/>
            </a:lnSpc>
            <a:spcBef>
              <a:spcPct val="0"/>
            </a:spcBef>
            <a:spcAft>
              <a:spcPct val="35000"/>
            </a:spcAft>
          </a:pPr>
          <a:r>
            <a:rPr lang="en-US" sz="3000" kern="1200" dirty="0" smtClean="0"/>
            <a:t>RECOVERY</a:t>
          </a:r>
          <a:endParaRPr lang="en-US" sz="3000" kern="1200" dirty="0"/>
        </a:p>
      </dsp:txBody>
      <dsp:txXfrm>
        <a:off x="462490" y="0"/>
        <a:ext cx="2248346" cy="914400"/>
      </dsp:txXfrm>
    </dsp:sp>
    <dsp:sp modelId="{D94F79A7-524F-4DA4-8FDB-057CA1DCC651}">
      <dsp:nvSpPr>
        <dsp:cNvPr id="0" name=""/>
        <dsp:cNvSpPr/>
      </dsp:nvSpPr>
      <dsp:spPr>
        <a:xfrm>
          <a:off x="2857053" y="0"/>
          <a:ext cx="3162746" cy="914400"/>
        </a:xfrm>
        <a:prstGeom prst="chevron">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0015" tIns="40005" rIns="40005" bIns="40005" numCol="1" spcCol="1270" anchor="ctr" anchorCtr="0">
          <a:noAutofit/>
        </a:bodyPr>
        <a:lstStyle/>
        <a:p>
          <a:pPr lvl="0" algn="ctr" defTabSz="1333500">
            <a:lnSpc>
              <a:spcPct val="90000"/>
            </a:lnSpc>
            <a:spcBef>
              <a:spcPct val="0"/>
            </a:spcBef>
            <a:spcAft>
              <a:spcPct val="35000"/>
            </a:spcAft>
          </a:pPr>
          <a:r>
            <a:rPr lang="en-US" sz="3000" kern="1200" dirty="0" smtClean="0"/>
            <a:t>PREVENTION</a:t>
          </a:r>
          <a:endParaRPr lang="en-US" sz="3000" kern="1200" dirty="0"/>
        </a:p>
      </dsp:txBody>
      <dsp:txXfrm>
        <a:off x="3314253" y="0"/>
        <a:ext cx="2248346" cy="9144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83AE33-B89D-4B8A-8ED9-F89297CBDDD3}">
      <dsp:nvSpPr>
        <dsp:cNvPr id="0" name=""/>
        <dsp:cNvSpPr/>
      </dsp:nvSpPr>
      <dsp:spPr>
        <a:xfrm>
          <a:off x="2207" y="0"/>
          <a:ext cx="2283544" cy="838200"/>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b="0" kern="1200" dirty="0" smtClean="0"/>
            <a:t>NDRPM</a:t>
          </a:r>
          <a:endParaRPr lang="en-US" sz="2000" b="0" kern="1200" dirty="0"/>
        </a:p>
      </dsp:txBody>
      <dsp:txXfrm>
        <a:off x="421307" y="0"/>
        <a:ext cx="1445344" cy="838200"/>
      </dsp:txXfrm>
    </dsp:sp>
    <dsp:sp modelId="{EF9EA151-3E04-4BFA-85DE-F5DE9B6074D2}">
      <dsp:nvSpPr>
        <dsp:cNvPr id="0" name=""/>
        <dsp:cNvSpPr/>
      </dsp:nvSpPr>
      <dsp:spPr>
        <a:xfrm>
          <a:off x="2057396" y="0"/>
          <a:ext cx="3962406" cy="838200"/>
        </a:xfrm>
        <a:prstGeom prst="chevron">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b="0" kern="1200" dirty="0" smtClean="0"/>
            <a:t>Disaster Risk and Crisis Management Law*</a:t>
          </a:r>
          <a:endParaRPr lang="en-US" sz="2000" b="0" kern="1200" dirty="0"/>
        </a:p>
      </dsp:txBody>
      <dsp:txXfrm>
        <a:off x="2476496" y="0"/>
        <a:ext cx="3124206" cy="838200"/>
      </dsp:txXfrm>
    </dsp:sp>
    <dsp:sp modelId="{C46179E0-8EA8-49B9-BB9B-4AE95D6CE304}">
      <dsp:nvSpPr>
        <dsp:cNvPr id="0" name=""/>
        <dsp:cNvSpPr/>
      </dsp:nvSpPr>
      <dsp:spPr>
        <a:xfrm>
          <a:off x="5791448" y="0"/>
          <a:ext cx="2283544" cy="838200"/>
        </a:xfrm>
        <a:prstGeom prst="chevron">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b="0" kern="1200" smtClean="0"/>
            <a:t>   Action Plan*</a:t>
          </a:r>
          <a:endParaRPr lang="en-US" sz="2000" b="0" kern="1200" dirty="0"/>
        </a:p>
      </dsp:txBody>
      <dsp:txXfrm>
        <a:off x="6210548" y="0"/>
        <a:ext cx="1445344" cy="8382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83AE33-B89D-4B8A-8ED9-F89297CBDDD3}">
      <dsp:nvSpPr>
        <dsp:cNvPr id="0" name=""/>
        <dsp:cNvSpPr/>
      </dsp:nvSpPr>
      <dsp:spPr>
        <a:xfrm>
          <a:off x="3245" y="0"/>
          <a:ext cx="2946127" cy="838200"/>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b="0" kern="1200" dirty="0" smtClean="0"/>
            <a:t>Law on Post-flood Recovery</a:t>
          </a:r>
          <a:endParaRPr lang="en-US" sz="2000" b="0" kern="1200" dirty="0"/>
        </a:p>
      </dsp:txBody>
      <dsp:txXfrm>
        <a:off x="422345" y="0"/>
        <a:ext cx="2107927" cy="838200"/>
      </dsp:txXfrm>
    </dsp:sp>
    <dsp:sp modelId="{EF9EA151-3E04-4BFA-85DE-F5DE9B6074D2}">
      <dsp:nvSpPr>
        <dsp:cNvPr id="0" name=""/>
        <dsp:cNvSpPr/>
      </dsp:nvSpPr>
      <dsp:spPr>
        <a:xfrm>
          <a:off x="2654759" y="0"/>
          <a:ext cx="2493219" cy="838200"/>
        </a:xfrm>
        <a:prstGeom prst="chevron">
          <a:avLst/>
        </a:prstGeom>
        <a:gradFill rotWithShape="0">
          <a:gsLst>
            <a:gs pos="0">
              <a:schemeClr val="accent2">
                <a:hueOff val="2340759"/>
                <a:satOff val="-2919"/>
                <a:lumOff val="686"/>
                <a:alphaOff val="0"/>
                <a:shade val="51000"/>
                <a:satMod val="130000"/>
              </a:schemeClr>
            </a:gs>
            <a:gs pos="80000">
              <a:schemeClr val="accent2">
                <a:hueOff val="2340759"/>
                <a:satOff val="-2919"/>
                <a:lumOff val="686"/>
                <a:alphaOff val="0"/>
                <a:shade val="93000"/>
                <a:satMod val="130000"/>
              </a:schemeClr>
            </a:gs>
            <a:gs pos="100000">
              <a:schemeClr val="accent2">
                <a:hueOff val="2340759"/>
                <a:satOff val="-2919"/>
                <a:lumOff val="68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b="0" kern="1200" dirty="0" smtClean="0"/>
            <a:t>NDRMP</a:t>
          </a:r>
          <a:endParaRPr lang="en-US" sz="2000" b="0" kern="1200" dirty="0"/>
        </a:p>
      </dsp:txBody>
      <dsp:txXfrm>
        <a:off x="3073859" y="0"/>
        <a:ext cx="1655019" cy="838200"/>
      </dsp:txXfrm>
    </dsp:sp>
    <dsp:sp modelId="{8AE87DBF-E5C9-42CA-9F27-48E980F41B36}">
      <dsp:nvSpPr>
        <dsp:cNvPr id="0" name=""/>
        <dsp:cNvSpPr/>
      </dsp:nvSpPr>
      <dsp:spPr>
        <a:xfrm>
          <a:off x="4853366" y="0"/>
          <a:ext cx="3220588" cy="838200"/>
        </a:xfrm>
        <a:prstGeom prst="chevron">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b="0" kern="1200" dirty="0" smtClean="0"/>
            <a:t>Law on Reconstruction*</a:t>
          </a:r>
          <a:endParaRPr lang="en-US" sz="2000" b="0" kern="1200" dirty="0"/>
        </a:p>
      </dsp:txBody>
      <dsp:txXfrm>
        <a:off x="5272466" y="0"/>
        <a:ext cx="2382388" cy="8382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83AE33-B89D-4B8A-8ED9-F89297CBDDD3}">
      <dsp:nvSpPr>
        <dsp:cNvPr id="0" name=""/>
        <dsp:cNvSpPr/>
      </dsp:nvSpPr>
      <dsp:spPr>
        <a:xfrm>
          <a:off x="6292" y="0"/>
          <a:ext cx="3761448" cy="742950"/>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b="0" kern="1200" dirty="0" smtClean="0"/>
            <a:t>NDRPM</a:t>
          </a:r>
          <a:endParaRPr lang="en-US" sz="2000" b="0" kern="1200" dirty="0"/>
        </a:p>
      </dsp:txBody>
      <dsp:txXfrm>
        <a:off x="377767" y="0"/>
        <a:ext cx="3018498" cy="742950"/>
      </dsp:txXfrm>
    </dsp:sp>
    <dsp:sp modelId="{C46179E0-8EA8-49B9-BB9B-4AE95D6CE304}">
      <dsp:nvSpPr>
        <dsp:cNvPr id="0" name=""/>
        <dsp:cNvSpPr/>
      </dsp:nvSpPr>
      <dsp:spPr>
        <a:xfrm>
          <a:off x="3391595" y="0"/>
          <a:ext cx="3761448" cy="742950"/>
        </a:xfrm>
        <a:prstGeom prst="chevron">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b="0" kern="1200" smtClean="0"/>
            <a:t>   Action Plan*</a:t>
          </a:r>
          <a:endParaRPr lang="en-US" sz="2000" b="0" kern="1200" dirty="0"/>
        </a:p>
      </dsp:txBody>
      <dsp:txXfrm>
        <a:off x="3763070" y="0"/>
        <a:ext cx="3018498" cy="74295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83AE33-B89D-4B8A-8ED9-F89297CBDDD3}">
      <dsp:nvSpPr>
        <dsp:cNvPr id="0" name=""/>
        <dsp:cNvSpPr/>
      </dsp:nvSpPr>
      <dsp:spPr>
        <a:xfrm>
          <a:off x="6292" y="0"/>
          <a:ext cx="3761448" cy="742950"/>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b="0" kern="1200" dirty="0" smtClean="0"/>
            <a:t>NDRPM</a:t>
          </a:r>
          <a:endParaRPr lang="en-US" sz="2000" b="0" kern="1200" dirty="0"/>
        </a:p>
      </dsp:txBody>
      <dsp:txXfrm>
        <a:off x="377767" y="0"/>
        <a:ext cx="3018498" cy="742950"/>
      </dsp:txXfrm>
    </dsp:sp>
    <dsp:sp modelId="{C46179E0-8EA8-49B9-BB9B-4AE95D6CE304}">
      <dsp:nvSpPr>
        <dsp:cNvPr id="0" name=""/>
        <dsp:cNvSpPr/>
      </dsp:nvSpPr>
      <dsp:spPr>
        <a:xfrm>
          <a:off x="3391595" y="0"/>
          <a:ext cx="3761448" cy="742950"/>
        </a:xfrm>
        <a:prstGeom prst="chevron">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b="0" kern="1200" smtClean="0"/>
            <a:t>   Action Plan*</a:t>
          </a:r>
          <a:endParaRPr lang="en-US" sz="2000" b="0" kern="1200" dirty="0"/>
        </a:p>
      </dsp:txBody>
      <dsp:txXfrm>
        <a:off x="3763070" y="0"/>
        <a:ext cx="3018498" cy="7429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83AE33-B89D-4B8A-8ED9-F89297CBDDD3}">
      <dsp:nvSpPr>
        <dsp:cNvPr id="0" name=""/>
        <dsp:cNvSpPr/>
      </dsp:nvSpPr>
      <dsp:spPr>
        <a:xfrm>
          <a:off x="6292" y="0"/>
          <a:ext cx="3761448" cy="742950"/>
        </a:xfrm>
        <a:prstGeom prst="chevron">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b="0" kern="1200" dirty="0" smtClean="0"/>
            <a:t>NDRPM</a:t>
          </a:r>
          <a:endParaRPr lang="en-US" sz="2000" b="0" kern="1200" dirty="0"/>
        </a:p>
      </dsp:txBody>
      <dsp:txXfrm>
        <a:off x="377767" y="0"/>
        <a:ext cx="3018498" cy="742950"/>
      </dsp:txXfrm>
    </dsp:sp>
    <dsp:sp modelId="{C46179E0-8EA8-49B9-BB9B-4AE95D6CE304}">
      <dsp:nvSpPr>
        <dsp:cNvPr id="0" name=""/>
        <dsp:cNvSpPr/>
      </dsp:nvSpPr>
      <dsp:spPr>
        <a:xfrm>
          <a:off x="3391595" y="0"/>
          <a:ext cx="3761448" cy="742950"/>
        </a:xfrm>
        <a:prstGeom prst="chevron">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80010" tIns="26670" rIns="26670" bIns="26670" numCol="1" spcCol="1270" anchor="ctr" anchorCtr="0">
          <a:noAutofit/>
        </a:bodyPr>
        <a:lstStyle/>
        <a:p>
          <a:pPr lvl="0" algn="ctr" defTabSz="889000">
            <a:lnSpc>
              <a:spcPct val="90000"/>
            </a:lnSpc>
            <a:spcBef>
              <a:spcPct val="0"/>
            </a:spcBef>
            <a:spcAft>
              <a:spcPct val="35000"/>
            </a:spcAft>
          </a:pPr>
          <a:r>
            <a:rPr lang="en-US" sz="2000" b="0" kern="1200" smtClean="0"/>
            <a:t>   Action Plan*</a:t>
          </a:r>
          <a:endParaRPr lang="en-US" sz="2000" b="0" kern="1200" dirty="0"/>
        </a:p>
      </dsp:txBody>
      <dsp:txXfrm>
        <a:off x="3763070" y="0"/>
        <a:ext cx="3018498" cy="742950"/>
      </dsp:txXfrm>
    </dsp:sp>
  </dsp:spTree>
</dsp:drawing>
</file>

<file path=ppt/diagrams/layout1.xml><?xml version="1.0" encoding="utf-8"?>
<dgm:layoutDef xmlns:dgm="http://schemas.openxmlformats.org/drawingml/2006/diagram" xmlns:a="http://schemas.openxmlformats.org/drawingml/2006/main" uniqueId="urn:microsoft.com/office/officeart/2005/8/layout/pList1#1">
  <dgm:title val=""/>
  <dgm:desc val=""/>
  <dgm:catLst>
    <dgm:cat type="list" pri="20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07824" cy="4921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00986" y="0"/>
            <a:ext cx="2907824" cy="492125"/>
          </a:xfrm>
          <a:prstGeom prst="rect">
            <a:avLst/>
          </a:prstGeom>
        </p:spPr>
        <p:txBody>
          <a:bodyPr vert="horz" lIns="91440" tIns="45720" rIns="91440" bIns="45720" rtlCol="0"/>
          <a:lstStyle>
            <a:lvl1pPr algn="r">
              <a:defRPr sz="1200"/>
            </a:lvl1pPr>
          </a:lstStyle>
          <a:p>
            <a:fld id="{3099977D-48F3-41BB-9762-68D325BEDFB8}" type="datetimeFigureOut">
              <a:rPr lang="en-US" smtClean="0"/>
              <a:pPr/>
              <a:t>4/26/2016</a:t>
            </a:fld>
            <a:endParaRPr lang="en-US"/>
          </a:p>
        </p:txBody>
      </p:sp>
      <p:sp>
        <p:nvSpPr>
          <p:cNvPr id="4" name="Slide Image Placeholder 3"/>
          <p:cNvSpPr>
            <a:spLocks noGrp="1" noRot="1" noChangeAspect="1"/>
          </p:cNvSpPr>
          <p:nvPr>
            <p:ph type="sldImg" idx="2"/>
          </p:nvPr>
        </p:nvSpPr>
        <p:spPr>
          <a:xfrm>
            <a:off x="895350" y="738188"/>
            <a:ext cx="4921250" cy="36909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1037" y="4675188"/>
            <a:ext cx="5368290" cy="442912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348667"/>
            <a:ext cx="2907824" cy="4921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00986" y="9348667"/>
            <a:ext cx="2907824" cy="492125"/>
          </a:xfrm>
          <a:prstGeom prst="rect">
            <a:avLst/>
          </a:prstGeom>
        </p:spPr>
        <p:txBody>
          <a:bodyPr vert="horz" lIns="91440" tIns="45720" rIns="91440" bIns="45720" rtlCol="0" anchor="b"/>
          <a:lstStyle>
            <a:lvl1pPr algn="r">
              <a:defRPr sz="1200"/>
            </a:lvl1pPr>
          </a:lstStyle>
          <a:p>
            <a:fld id="{ECE1C6CC-AB44-4E98-AB81-EC68BFCE0C46}" type="slidenum">
              <a:rPr lang="en-US" smtClean="0"/>
              <a:pPr/>
              <a:t>‹#›</a:t>
            </a:fld>
            <a:endParaRPr lang="en-US"/>
          </a:p>
        </p:txBody>
      </p:sp>
    </p:spTree>
    <p:extLst>
      <p:ext uri="{BB962C8B-B14F-4D97-AF65-F5344CB8AC3E}">
        <p14:creationId xmlns:p14="http://schemas.microsoft.com/office/powerpoint/2010/main" val="3989630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E1C6CC-AB44-4E98-AB81-EC68BFCE0C46}" type="slidenum">
              <a:rPr lang="en-US" smtClean="0"/>
              <a:pPr/>
              <a:t>2</a:t>
            </a:fld>
            <a:endParaRPr lang="en-US"/>
          </a:p>
        </p:txBody>
      </p:sp>
    </p:spTree>
    <p:extLst>
      <p:ext uri="{BB962C8B-B14F-4D97-AF65-F5344CB8AC3E}">
        <p14:creationId xmlns:p14="http://schemas.microsoft.com/office/powerpoint/2010/main" val="25974134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n-US" dirty="0"/>
          </a:p>
        </p:txBody>
      </p:sp>
      <p:sp>
        <p:nvSpPr>
          <p:cNvPr id="4" name="3 Marcador de número de diapositiva"/>
          <p:cNvSpPr>
            <a:spLocks noGrp="1"/>
          </p:cNvSpPr>
          <p:nvPr>
            <p:ph type="sldNum" sz="quarter" idx="10"/>
          </p:nvPr>
        </p:nvSpPr>
        <p:spPr/>
        <p:txBody>
          <a:bodyPr/>
          <a:lstStyle/>
          <a:p>
            <a:fld id="{677EAD5E-4AC2-4491-8A1A-C91F3FC171AA}" type="slidenum">
              <a:rPr lang="en-US" altLang="en-US" smtClean="0"/>
              <a:pPr/>
              <a:t>10</a:t>
            </a:fld>
            <a:endParaRPr lang="en-US" altLang="en-US"/>
          </a:p>
        </p:txBody>
      </p:sp>
    </p:spTree>
    <p:extLst>
      <p:ext uri="{BB962C8B-B14F-4D97-AF65-F5344CB8AC3E}">
        <p14:creationId xmlns:p14="http://schemas.microsoft.com/office/powerpoint/2010/main" val="2291265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DODATI “CRITICAL</a:t>
            </a:r>
            <a:r>
              <a:rPr lang="en-US" baseline="0" dirty="0" smtClean="0"/>
              <a:t> LOCAL INFRASTRUCTURE”</a:t>
            </a:r>
            <a:endParaRPr lang="en-US" dirty="0"/>
          </a:p>
        </p:txBody>
      </p:sp>
      <p:sp>
        <p:nvSpPr>
          <p:cNvPr id="4" name="Slide Number Placeholder 3"/>
          <p:cNvSpPr>
            <a:spLocks noGrp="1"/>
          </p:cNvSpPr>
          <p:nvPr>
            <p:ph type="sldNum" sz="quarter" idx="10"/>
          </p:nvPr>
        </p:nvSpPr>
        <p:spPr/>
        <p:txBody>
          <a:bodyPr/>
          <a:lstStyle/>
          <a:p>
            <a:fld id="{ECE1C6CC-AB44-4E98-AB81-EC68BFCE0C46}" type="slidenum">
              <a:rPr lang="en-US" smtClean="0"/>
              <a:pPr/>
              <a:t>12</a:t>
            </a:fld>
            <a:endParaRPr lang="en-US"/>
          </a:p>
        </p:txBody>
      </p:sp>
    </p:spTree>
    <p:extLst>
      <p:ext uri="{BB962C8B-B14F-4D97-AF65-F5344CB8AC3E}">
        <p14:creationId xmlns:p14="http://schemas.microsoft.com/office/powerpoint/2010/main" val="3926977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4/26/2016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4/26/2016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4/26/2016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jpeg"/><Relationship Id="rId7" Type="http://schemas.openxmlformats.org/officeDocument/2006/relationships/diagramQuickStyle" Target="../diagrams/quickStyle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image" Target="../media/image10.png"/><Relationship Id="rId5" Type="http://schemas.openxmlformats.org/officeDocument/2006/relationships/diagramData" Target="../diagrams/data1.xml"/><Relationship Id="rId10" Type="http://schemas.openxmlformats.org/officeDocument/2006/relationships/image" Target="../media/image12.png"/><Relationship Id="rId4" Type="http://schemas.openxmlformats.org/officeDocument/2006/relationships/image" Target="../media/image8.png"/><Relationship Id="rId9" Type="http://schemas.microsoft.com/office/2007/relationships/diagramDrawing" Target="../diagrams/drawing1.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8.png"/><Relationship Id="rId7" Type="http://schemas.openxmlformats.org/officeDocument/2006/relationships/image" Target="../media/image23.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10.png"/><Relationship Id="rId9"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9.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7.png"/><Relationship Id="rId7" Type="http://schemas.openxmlformats.org/officeDocument/2006/relationships/diagramColors" Target="../diagrams/colors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8.png"/><Relationship Id="rId7" Type="http://schemas.openxmlformats.org/officeDocument/2006/relationships/diagramQuickStyle" Target="../diagrams/quickStyle3.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10.png"/><Relationship Id="rId4" Type="http://schemas.openxmlformats.org/officeDocument/2006/relationships/image" Target="../media/image12.png"/><Relationship Id="rId9" Type="http://schemas.microsoft.com/office/2007/relationships/diagramDrawing" Target="../diagrams/drawing3.xml"/></Relationships>
</file>

<file path=ppt/slides/_rels/slide3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8.png"/><Relationship Id="rId7" Type="http://schemas.openxmlformats.org/officeDocument/2006/relationships/diagramQuickStyle" Target="../diagrams/quickStyle4.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10.png"/><Relationship Id="rId4" Type="http://schemas.openxmlformats.org/officeDocument/2006/relationships/image" Target="../media/image12.png"/><Relationship Id="rId9" Type="http://schemas.microsoft.com/office/2007/relationships/diagramDrawing" Target="../diagrams/drawing4.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52.png"/><Relationship Id="rId7" Type="http://schemas.openxmlformats.org/officeDocument/2006/relationships/diagramQuickStyle" Target="../diagrams/quickStyle5.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10.png"/><Relationship Id="rId9" Type="http://schemas.microsoft.com/office/2007/relationships/diagramDrawing" Target="../diagrams/drawing5.xml"/></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6.xml"/><Relationship Id="rId13" Type="http://schemas.openxmlformats.org/officeDocument/2006/relationships/diagramColors" Target="../diagrams/colors7.xml"/><Relationship Id="rId3" Type="http://schemas.openxmlformats.org/officeDocument/2006/relationships/image" Target="../media/image52.png"/><Relationship Id="rId7" Type="http://schemas.openxmlformats.org/officeDocument/2006/relationships/diagramQuickStyle" Target="../diagrams/quickStyle6.xml"/><Relationship Id="rId12" Type="http://schemas.openxmlformats.org/officeDocument/2006/relationships/diagramQuickStyle" Target="../diagrams/quickStyle7.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Layout" Target="../diagrams/layout6.xml"/><Relationship Id="rId11" Type="http://schemas.openxmlformats.org/officeDocument/2006/relationships/diagramLayout" Target="../diagrams/layout7.xml"/><Relationship Id="rId5" Type="http://schemas.openxmlformats.org/officeDocument/2006/relationships/diagramData" Target="../diagrams/data6.xml"/><Relationship Id="rId15" Type="http://schemas.openxmlformats.org/officeDocument/2006/relationships/image" Target="../media/image53.png"/><Relationship Id="rId10" Type="http://schemas.openxmlformats.org/officeDocument/2006/relationships/diagramData" Target="../diagrams/data7.xml"/><Relationship Id="rId4" Type="http://schemas.openxmlformats.org/officeDocument/2006/relationships/image" Target="../media/image10.png"/><Relationship Id="rId9" Type="http://schemas.microsoft.com/office/2007/relationships/diagramDrawing" Target="../diagrams/drawing6.xml"/><Relationship Id="rId14" Type="http://schemas.microsoft.com/office/2007/relationships/diagramDrawing" Target="../diagrams/drawing7.xml"/></Relationships>
</file>

<file path=ppt/slides/_rels/slide39.xml.rels><?xml version="1.0" encoding="UTF-8" standalone="yes"?>
<Relationships xmlns="http://schemas.openxmlformats.org/package/2006/relationships"><Relationship Id="rId8" Type="http://schemas.openxmlformats.org/officeDocument/2006/relationships/diagramColors" Target="../diagrams/colors8.xml"/><Relationship Id="rId13" Type="http://schemas.openxmlformats.org/officeDocument/2006/relationships/diagramColors" Target="../diagrams/colors9.xml"/><Relationship Id="rId3" Type="http://schemas.openxmlformats.org/officeDocument/2006/relationships/image" Target="../media/image52.png"/><Relationship Id="rId7" Type="http://schemas.openxmlformats.org/officeDocument/2006/relationships/diagramQuickStyle" Target="../diagrams/quickStyle8.xml"/><Relationship Id="rId12" Type="http://schemas.openxmlformats.org/officeDocument/2006/relationships/diagramQuickStyle" Target="../diagrams/quickStyle9.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Layout" Target="../diagrams/layout8.xml"/><Relationship Id="rId11" Type="http://schemas.openxmlformats.org/officeDocument/2006/relationships/diagramLayout" Target="../diagrams/layout9.xml"/><Relationship Id="rId5" Type="http://schemas.openxmlformats.org/officeDocument/2006/relationships/diagramData" Target="../diagrams/data8.xml"/><Relationship Id="rId10" Type="http://schemas.openxmlformats.org/officeDocument/2006/relationships/diagramData" Target="../diagrams/data9.xml"/><Relationship Id="rId4" Type="http://schemas.openxmlformats.org/officeDocument/2006/relationships/image" Target="../media/image10.png"/><Relationship Id="rId9" Type="http://schemas.microsoft.com/office/2007/relationships/diagramDrawing" Target="../diagrams/drawing8.xml"/><Relationship Id="rId14" Type="http://schemas.microsoft.com/office/2007/relationships/diagramDrawing" Target="../diagrams/drawing9.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10.xml"/><Relationship Id="rId13" Type="http://schemas.openxmlformats.org/officeDocument/2006/relationships/diagramColors" Target="../diagrams/colors11.xml"/><Relationship Id="rId3" Type="http://schemas.openxmlformats.org/officeDocument/2006/relationships/image" Target="../media/image52.png"/><Relationship Id="rId7" Type="http://schemas.openxmlformats.org/officeDocument/2006/relationships/diagramQuickStyle" Target="../diagrams/quickStyle10.xml"/><Relationship Id="rId12" Type="http://schemas.openxmlformats.org/officeDocument/2006/relationships/diagramQuickStyle" Target="../diagrams/quickStyle11.xml"/><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diagramLayout" Target="../diagrams/layout10.xml"/><Relationship Id="rId11" Type="http://schemas.openxmlformats.org/officeDocument/2006/relationships/diagramLayout" Target="../diagrams/layout11.xml"/><Relationship Id="rId5" Type="http://schemas.openxmlformats.org/officeDocument/2006/relationships/diagramData" Target="../diagrams/data10.xml"/><Relationship Id="rId10" Type="http://schemas.openxmlformats.org/officeDocument/2006/relationships/diagramData" Target="../diagrams/data11.xml"/><Relationship Id="rId4" Type="http://schemas.openxmlformats.org/officeDocument/2006/relationships/image" Target="../media/image10.png"/><Relationship Id="rId9" Type="http://schemas.microsoft.com/office/2007/relationships/diagramDrawing" Target="../diagrams/drawing10.xml"/><Relationship Id="rId14" Type="http://schemas.microsoft.com/office/2007/relationships/diagramDrawing" Target="../diagrams/drawing11.xml"/></Relationships>
</file>

<file path=ppt/slides/_rels/slide4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2.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BeiNdesign\MOCKUPS\BACKGROUD Mockups\5 Infinite White Studio Backdrops\05.jpg"/>
          <p:cNvPicPr>
            <a:picLocks noChangeAspect="1" noChangeArrowheads="1"/>
          </p:cNvPicPr>
          <p:nvPr/>
        </p:nvPicPr>
        <p:blipFill>
          <a:blip r:embed="rId2" cstate="print">
            <a:lum bright="10000"/>
          </a:blip>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4267200" y="3505200"/>
            <a:ext cx="3886200" cy="2895599"/>
          </a:xfrm>
        </p:spPr>
        <p:txBody>
          <a:bodyPr>
            <a:normAutofit/>
          </a:bodyPr>
          <a:lstStyle/>
          <a:p>
            <a:pPr algn="r"/>
            <a:r>
              <a:rPr lang="en-US" sz="5400" i="1" dirty="0" smtClean="0">
                <a:solidFill>
                  <a:schemeClr val="tx1">
                    <a:lumMod val="50000"/>
                    <a:lumOff val="50000"/>
                  </a:schemeClr>
                </a:solidFill>
              </a:rPr>
              <a:t>SERBIA</a:t>
            </a:r>
            <a:endParaRPr lang="en-US" sz="5400" i="1" dirty="0">
              <a:solidFill>
                <a:schemeClr val="tx1">
                  <a:lumMod val="50000"/>
                  <a:lumOff val="50000"/>
                </a:schemeClr>
              </a:solidFill>
            </a:endParaRPr>
          </a:p>
        </p:txBody>
      </p:sp>
      <p:pic>
        <p:nvPicPr>
          <p:cNvPr id="4" name="Picture 2" descr="I:\Kancelarija za pomoc i obnovu poplavljenih podrucja - POZIVNICA\Pozivnica - Save the date-eng.jpg"/>
          <p:cNvPicPr>
            <a:picLocks noChangeAspect="1" noChangeArrowheads="1"/>
          </p:cNvPicPr>
          <p:nvPr/>
        </p:nvPicPr>
        <p:blipFill>
          <a:blip r:embed="rId3" cstate="print"/>
          <a:srcRect r="53713"/>
          <a:stretch>
            <a:fillRect/>
          </a:stretch>
        </p:blipFill>
        <p:spPr bwMode="auto">
          <a:xfrm>
            <a:off x="0" y="0"/>
            <a:ext cx="1752600" cy="6858000"/>
          </a:xfrm>
          <a:prstGeom prst="rect">
            <a:avLst/>
          </a:prstGeom>
          <a:noFill/>
        </p:spPr>
      </p:pic>
      <p:pic>
        <p:nvPicPr>
          <p:cNvPr id="5" name="Picture 3" descr="I:\Serbian National Disaster Risk Management Program\grb-srbije.png"/>
          <p:cNvPicPr>
            <a:picLocks noChangeAspect="1" noChangeArrowheads="1"/>
          </p:cNvPicPr>
          <p:nvPr/>
        </p:nvPicPr>
        <p:blipFill>
          <a:blip r:embed="rId4" cstate="print"/>
          <a:srcRect/>
          <a:stretch>
            <a:fillRect/>
          </a:stretch>
        </p:blipFill>
        <p:spPr bwMode="auto">
          <a:xfrm>
            <a:off x="457200" y="457200"/>
            <a:ext cx="847059" cy="1676400"/>
          </a:xfrm>
          <a:prstGeom prst="rect">
            <a:avLst/>
          </a:prstGeom>
          <a:noFill/>
          <a:effectLst>
            <a:outerShdw blurRad="50800" dist="38100" dir="10800000" algn="r" rotWithShape="0">
              <a:prstClr val="black">
                <a:alpha val="40000"/>
              </a:prstClr>
            </a:outerShdw>
          </a:effectLst>
        </p:spPr>
      </p:pic>
      <p:sp>
        <p:nvSpPr>
          <p:cNvPr id="6" name="TextBox 5"/>
          <p:cNvSpPr txBox="1"/>
          <p:nvPr/>
        </p:nvSpPr>
        <p:spPr>
          <a:xfrm>
            <a:off x="228600" y="6172200"/>
            <a:ext cx="1371600" cy="523220"/>
          </a:xfrm>
          <a:prstGeom prst="rect">
            <a:avLst/>
          </a:prstGeom>
          <a:noFill/>
        </p:spPr>
        <p:txBody>
          <a:bodyPr wrap="square" rtlCol="0">
            <a:spAutoFit/>
          </a:bodyPr>
          <a:lstStyle/>
          <a:p>
            <a:r>
              <a:rPr lang="en-US" sz="1400" i="1" dirty="0" smtClean="0">
                <a:solidFill>
                  <a:schemeClr val="bg1"/>
                </a:solidFill>
              </a:rPr>
              <a:t>Washington DC 04</a:t>
            </a:r>
            <a:r>
              <a:rPr lang="sr-Latn-RS" sz="1400" i="1" dirty="0" smtClean="0">
                <a:solidFill>
                  <a:schemeClr val="bg1"/>
                </a:solidFill>
              </a:rPr>
              <a:t>/</a:t>
            </a:r>
            <a:r>
              <a:rPr lang="en-US" sz="1400" i="1" dirty="0" smtClean="0">
                <a:solidFill>
                  <a:schemeClr val="bg1"/>
                </a:solidFill>
              </a:rPr>
              <a:t>26</a:t>
            </a:r>
            <a:r>
              <a:rPr lang="sr-Latn-RS" sz="1400" i="1" dirty="0" smtClean="0">
                <a:solidFill>
                  <a:schemeClr val="bg1"/>
                </a:solidFill>
              </a:rPr>
              <a:t>/</a:t>
            </a:r>
            <a:r>
              <a:rPr lang="en-US" sz="1400" i="1" dirty="0" smtClean="0">
                <a:solidFill>
                  <a:schemeClr val="bg1"/>
                </a:solidFill>
              </a:rPr>
              <a:t>2016</a:t>
            </a:r>
            <a:endParaRPr lang="en-US" sz="1400" i="1" dirty="0">
              <a:solidFill>
                <a:schemeClr val="bg1"/>
              </a:solidFill>
            </a:endParaRPr>
          </a:p>
        </p:txBody>
      </p:sp>
      <p:sp>
        <p:nvSpPr>
          <p:cNvPr id="8" name="Rectangle 7"/>
          <p:cNvSpPr/>
          <p:nvPr/>
        </p:nvSpPr>
        <p:spPr>
          <a:xfrm>
            <a:off x="8458200" y="3810000"/>
            <a:ext cx="76200" cy="2362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01162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D:\BeiNdesign\MOCKUPS\BACKGROUD Mockups\5 Infinite White Studio Backdrops\05.jpg"/>
          <p:cNvPicPr>
            <a:picLocks noChangeAspect="1" noChangeArrowheads="1"/>
          </p:cNvPicPr>
          <p:nvPr/>
        </p:nvPicPr>
        <p:blipFill>
          <a:blip r:embed="rId3" cstate="print">
            <a:lum bright="10000"/>
          </a:blip>
          <a:srcRect/>
          <a:stretch>
            <a:fillRect/>
          </a:stretch>
        </p:blipFill>
        <p:spPr bwMode="auto">
          <a:xfrm>
            <a:off x="0" y="0"/>
            <a:ext cx="9144000" cy="6858000"/>
          </a:xfrm>
          <a:prstGeom prst="rect">
            <a:avLst/>
          </a:prstGeom>
          <a:noFill/>
        </p:spPr>
      </p:pic>
      <p:pic>
        <p:nvPicPr>
          <p:cNvPr id="6" name="Picture 5" descr="I:\Serbian National Disaster Risk Management Program\Picture1.png"/>
          <p:cNvPicPr>
            <a:picLocks noChangeAspect="1" noChangeArrowheads="1"/>
          </p:cNvPicPr>
          <p:nvPr/>
        </p:nvPicPr>
        <p:blipFill>
          <a:blip r:embed="rId4" cstate="print"/>
          <a:srcRect/>
          <a:stretch>
            <a:fillRect/>
          </a:stretch>
        </p:blipFill>
        <p:spPr bwMode="auto">
          <a:xfrm>
            <a:off x="0" y="0"/>
            <a:ext cx="9144000" cy="1106385"/>
          </a:xfrm>
          <a:prstGeom prst="rect">
            <a:avLst/>
          </a:prstGeom>
          <a:noFill/>
        </p:spPr>
      </p:pic>
      <p:sp>
        <p:nvSpPr>
          <p:cNvPr id="9" name="Title 1"/>
          <p:cNvSpPr txBox="1">
            <a:spLocks/>
          </p:cNvSpPr>
          <p:nvPr/>
        </p:nvSpPr>
        <p:spPr>
          <a:xfrm>
            <a:off x="762000" y="228600"/>
            <a:ext cx="3352800" cy="762000"/>
          </a:xfrm>
          <a:prstGeom prst="rect">
            <a:avLst/>
          </a:prstGeom>
        </p:spPr>
        <p:txBody>
          <a:bodyPr vert="horz" lIns="91440" tIns="45720" rIns="91440" bIns="45720" rtlCol="0" anchor="ctr">
            <a:noAutofit/>
          </a:bodyPr>
          <a:lstStyle/>
          <a:p>
            <a:pPr lvl="0">
              <a:spcBef>
                <a:spcPct val="0"/>
              </a:spcBef>
              <a:defRPr/>
            </a:pPr>
            <a:r>
              <a:rPr lang="en-US" sz="3000" b="1" dirty="0" smtClean="0">
                <a:solidFill>
                  <a:schemeClr val="bg1"/>
                </a:solidFill>
              </a:rPr>
              <a:t>DISASTER EFFECTS</a:t>
            </a:r>
            <a:endParaRPr kumimoji="0" lang="en-US" sz="3000" b="0" i="0" u="none" strike="noStrike" kern="1200" cap="none" spc="0" normalizeH="0" baseline="0" noProof="0" dirty="0">
              <a:ln>
                <a:noFill/>
              </a:ln>
              <a:solidFill>
                <a:schemeClr val="bg1"/>
              </a:solidFill>
              <a:uLnTx/>
              <a:uFillTx/>
              <a:latin typeface="+mj-lt"/>
              <a:ea typeface="+mj-ea"/>
              <a:cs typeface="+mj-cs"/>
            </a:endParaRPr>
          </a:p>
        </p:txBody>
      </p:sp>
      <p:pic>
        <p:nvPicPr>
          <p:cNvPr id="12" name="Content Placeholder 7" descr="Grafika za prezentaciju-slajd08.png"/>
          <p:cNvPicPr>
            <a:picLocks noChangeAspect="1"/>
          </p:cNvPicPr>
          <p:nvPr/>
        </p:nvPicPr>
        <p:blipFill>
          <a:blip r:embed="rId5" cstate="print"/>
          <a:stretch>
            <a:fillRect/>
          </a:stretch>
        </p:blipFill>
        <p:spPr>
          <a:xfrm>
            <a:off x="793175" y="1295400"/>
            <a:ext cx="7207825" cy="5304505"/>
          </a:xfrm>
          <a:prstGeom prst="rect">
            <a:avLst/>
          </a:prstGeom>
        </p:spPr>
      </p:pic>
      <p:pic>
        <p:nvPicPr>
          <p:cNvPr id="7" name="Picture 3" descr="I:\Serbian National Disaster Risk Management Program\grb-srbije.png"/>
          <p:cNvPicPr>
            <a:picLocks noChangeAspect="1" noChangeArrowheads="1"/>
          </p:cNvPicPr>
          <p:nvPr/>
        </p:nvPicPr>
        <p:blipFill>
          <a:blip r:embed="rId6" cstate="print"/>
          <a:srcRect/>
          <a:stretch>
            <a:fillRect/>
          </a:stretch>
        </p:blipFill>
        <p:spPr bwMode="auto">
          <a:xfrm>
            <a:off x="8382000" y="152400"/>
            <a:ext cx="381000" cy="754031"/>
          </a:xfrm>
          <a:prstGeom prst="rect">
            <a:avLst/>
          </a:prstGeom>
          <a:noFill/>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5631327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erbian National Disaster Risk Management Program\Picture1.png"/>
          <p:cNvPicPr>
            <a:picLocks noChangeAspect="1" noChangeArrowheads="1"/>
          </p:cNvPicPr>
          <p:nvPr/>
        </p:nvPicPr>
        <p:blipFill>
          <a:blip r:embed="rId2" cstate="print"/>
          <a:srcRect/>
          <a:stretch>
            <a:fillRect/>
          </a:stretch>
        </p:blipFill>
        <p:spPr bwMode="auto">
          <a:xfrm>
            <a:off x="0" y="0"/>
            <a:ext cx="9144000" cy="1106385"/>
          </a:xfrm>
          <a:prstGeom prst="rect">
            <a:avLst/>
          </a:prstGeom>
          <a:noFill/>
        </p:spPr>
      </p:pic>
      <p:sp>
        <p:nvSpPr>
          <p:cNvPr id="7" name="Title 1"/>
          <p:cNvSpPr txBox="1">
            <a:spLocks/>
          </p:cNvSpPr>
          <p:nvPr/>
        </p:nvSpPr>
        <p:spPr>
          <a:xfrm>
            <a:off x="457200" y="228600"/>
            <a:ext cx="8229600" cy="762000"/>
          </a:xfrm>
          <a:prstGeom prst="rect">
            <a:avLst/>
          </a:prstGeom>
        </p:spPr>
        <p:txBody>
          <a:bodyPr vert="horz" lIns="91440" tIns="45720" rIns="91440" bIns="45720" rtlCol="0" anchor="ctr">
            <a:noAutofit/>
          </a:bodyPr>
          <a:lstStyle/>
          <a:p>
            <a:pPr lvl="0">
              <a:spcBef>
                <a:spcPct val="0"/>
              </a:spcBef>
              <a:defRPr/>
            </a:pPr>
            <a:r>
              <a:rPr lang="sr-Latn-RS" sz="3200" b="1" dirty="0" smtClean="0">
                <a:solidFill>
                  <a:schemeClr val="bg1"/>
                </a:solidFill>
              </a:rPr>
              <a:t>FINANCIAL ASPECT OF RECOVERY</a:t>
            </a:r>
            <a:endParaRPr kumimoji="0" lang="en-US" sz="3200" b="0" i="0" u="none" strike="noStrike" kern="1200" cap="none" spc="0" normalizeH="0" baseline="0" noProof="0" dirty="0">
              <a:ln>
                <a:noFill/>
              </a:ln>
              <a:solidFill>
                <a:srgbClr val="FF0000"/>
              </a:solidFill>
              <a:effectLst/>
              <a:uLnTx/>
              <a:uFillTx/>
              <a:latin typeface="+mj-lt"/>
              <a:ea typeface="+mj-ea"/>
              <a:cs typeface="+mj-cs"/>
            </a:endParaRPr>
          </a:p>
        </p:txBody>
      </p:sp>
      <p:pic>
        <p:nvPicPr>
          <p:cNvPr id="16" name="Picture 3" descr="I:\Serbian National Disaster Risk Management Program\grb-srbije.png"/>
          <p:cNvPicPr>
            <a:picLocks noChangeAspect="1" noChangeArrowheads="1"/>
          </p:cNvPicPr>
          <p:nvPr/>
        </p:nvPicPr>
        <p:blipFill>
          <a:blip r:embed="rId3" cstate="print"/>
          <a:srcRect/>
          <a:stretch>
            <a:fillRect/>
          </a:stretch>
        </p:blipFill>
        <p:spPr bwMode="auto">
          <a:xfrm>
            <a:off x="8382000" y="152400"/>
            <a:ext cx="381000" cy="754031"/>
          </a:xfrm>
          <a:prstGeom prst="rect">
            <a:avLst/>
          </a:prstGeom>
          <a:noFill/>
          <a:effectLst>
            <a:outerShdw blurRad="50800" dist="38100" dir="10800000" algn="r" rotWithShape="0">
              <a:prstClr val="black">
                <a:alpha val="40000"/>
              </a:prstClr>
            </a:outerShdw>
          </a:effectLst>
        </p:spPr>
      </p:pic>
      <p:pic>
        <p:nvPicPr>
          <p:cNvPr id="18" name="Content Placeholder 7" descr="Grafika za prezentaciju-slajd08.png"/>
          <p:cNvPicPr>
            <a:picLocks noChangeAspect="1"/>
          </p:cNvPicPr>
          <p:nvPr/>
        </p:nvPicPr>
        <p:blipFill>
          <a:blip r:embed="rId4" cstate="print"/>
          <a:stretch>
            <a:fillRect/>
          </a:stretch>
        </p:blipFill>
        <p:spPr>
          <a:xfrm>
            <a:off x="3390405" y="1543020"/>
            <a:ext cx="5411190" cy="4248180"/>
          </a:xfrm>
          <a:prstGeom prst="rect">
            <a:avLst/>
          </a:prstGeom>
        </p:spPr>
      </p:pic>
      <p:sp>
        <p:nvSpPr>
          <p:cNvPr id="21" name="TextBox 20"/>
          <p:cNvSpPr txBox="1"/>
          <p:nvPr/>
        </p:nvSpPr>
        <p:spPr>
          <a:xfrm>
            <a:off x="340272" y="1550313"/>
            <a:ext cx="2667000" cy="430887"/>
          </a:xfrm>
          <a:prstGeom prst="rect">
            <a:avLst/>
          </a:prstGeom>
          <a:noFill/>
        </p:spPr>
        <p:txBody>
          <a:bodyPr wrap="square" rtlCol="0">
            <a:spAutoFit/>
          </a:bodyPr>
          <a:lstStyle/>
          <a:p>
            <a:pPr algn="ctr"/>
            <a:r>
              <a:rPr lang="en-US" sz="2200" b="1" dirty="0" smtClean="0">
                <a:solidFill>
                  <a:schemeClr val="tx1">
                    <a:lumMod val="75000"/>
                    <a:lumOff val="25000"/>
                  </a:schemeClr>
                </a:solidFill>
                <a:latin typeface="+mj-lt"/>
              </a:rPr>
              <a:t>TOTAL FUNDS</a:t>
            </a:r>
            <a:endParaRPr lang="en-US" sz="2200" b="1" dirty="0">
              <a:solidFill>
                <a:schemeClr val="tx1">
                  <a:lumMod val="75000"/>
                  <a:lumOff val="25000"/>
                </a:schemeClr>
              </a:solidFill>
              <a:latin typeface="+mj-lt"/>
            </a:endParaRPr>
          </a:p>
        </p:txBody>
      </p:sp>
      <p:sp>
        <p:nvSpPr>
          <p:cNvPr id="27" name="Rounded Rectangle 26"/>
          <p:cNvSpPr/>
          <p:nvPr/>
        </p:nvSpPr>
        <p:spPr>
          <a:xfrm>
            <a:off x="381000" y="2209800"/>
            <a:ext cx="2585545" cy="2362200"/>
          </a:xfrm>
          <a:prstGeom prst="roundRect">
            <a:avLst>
              <a:gd name="adj" fmla="val 12980"/>
            </a:avLst>
          </a:prstGeom>
          <a:solidFill>
            <a:srgbClr val="C000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bg1"/>
                </a:solidFill>
              </a:rPr>
              <a:t>461.6 million EUR</a:t>
            </a:r>
            <a:endParaRPr lang="en-US" sz="2800" b="1" dirty="0">
              <a:solidFill>
                <a:schemeClr val="bg1"/>
              </a:solidFill>
            </a:endParaRPr>
          </a:p>
        </p:txBody>
      </p:sp>
      <p:pic>
        <p:nvPicPr>
          <p:cNvPr id="34" name="Picture 33" descr="I:\Serbian National Disaster Risk Management Program\Picture1.png"/>
          <p:cNvPicPr>
            <a:picLocks noChangeAspect="1" noChangeArrowheads="1"/>
          </p:cNvPicPr>
          <p:nvPr/>
        </p:nvPicPr>
        <p:blipFill>
          <a:blip r:embed="rId5" cstate="print"/>
          <a:srcRect t="-3310" b="41324"/>
          <a:stretch>
            <a:fillRect/>
          </a:stretch>
        </p:blipFill>
        <p:spPr bwMode="auto">
          <a:xfrm>
            <a:off x="1" y="6172200"/>
            <a:ext cx="9144000" cy="685800"/>
          </a:xfrm>
          <a:prstGeom prst="rect">
            <a:avLst/>
          </a:prstGeom>
          <a:noFill/>
        </p:spPr>
      </p:pic>
    </p:spTree>
    <p:extLst>
      <p:ext uri="{BB962C8B-B14F-4D97-AF65-F5344CB8AC3E}">
        <p14:creationId xmlns:p14="http://schemas.microsoft.com/office/powerpoint/2010/main" val="371736033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D:\BeiNdesign\MOCKUPS\BACKGROUD Mockups\5 Infinite White Studio Backdrops\05.jpg"/>
          <p:cNvPicPr>
            <a:picLocks noChangeAspect="1" noChangeArrowheads="1"/>
          </p:cNvPicPr>
          <p:nvPr/>
        </p:nvPicPr>
        <p:blipFill>
          <a:blip r:embed="rId3" cstate="print">
            <a:lum bright="10000"/>
          </a:blip>
          <a:srcRect/>
          <a:stretch>
            <a:fillRect/>
          </a:stretch>
        </p:blipFill>
        <p:spPr bwMode="auto">
          <a:xfrm>
            <a:off x="0" y="0"/>
            <a:ext cx="9144000" cy="6858000"/>
          </a:xfrm>
          <a:prstGeom prst="rect">
            <a:avLst/>
          </a:prstGeom>
          <a:noFill/>
        </p:spPr>
      </p:pic>
      <p:pic>
        <p:nvPicPr>
          <p:cNvPr id="10" name="Picture 9" descr="I:\Serbian National Disaster Risk Management Program\Picture1.png"/>
          <p:cNvPicPr>
            <a:picLocks noChangeAspect="1" noChangeArrowheads="1"/>
          </p:cNvPicPr>
          <p:nvPr/>
        </p:nvPicPr>
        <p:blipFill>
          <a:blip r:embed="rId4" cstate="print"/>
          <a:srcRect/>
          <a:stretch>
            <a:fillRect/>
          </a:stretch>
        </p:blipFill>
        <p:spPr bwMode="auto">
          <a:xfrm>
            <a:off x="0" y="0"/>
            <a:ext cx="9144000" cy="1106385"/>
          </a:xfrm>
          <a:prstGeom prst="rect">
            <a:avLst/>
          </a:prstGeom>
          <a:noFill/>
        </p:spPr>
      </p:pic>
      <p:sp>
        <p:nvSpPr>
          <p:cNvPr id="5" name="Title 1"/>
          <p:cNvSpPr txBox="1">
            <a:spLocks/>
          </p:cNvSpPr>
          <p:nvPr/>
        </p:nvSpPr>
        <p:spPr>
          <a:xfrm>
            <a:off x="457200" y="228600"/>
            <a:ext cx="8229600" cy="7620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bg1"/>
                </a:solidFill>
                <a:effectLst/>
                <a:uLnTx/>
                <a:uFillTx/>
                <a:latin typeface="+mj-lt"/>
                <a:ea typeface="+mj-ea"/>
                <a:cs typeface="+mj-cs"/>
              </a:rPr>
              <a:t>RECOVERY PROCESS</a:t>
            </a:r>
            <a:endParaRPr kumimoji="0" lang="en-US" sz="3200" b="0" i="0" u="none" strike="noStrike" kern="1200" cap="none" spc="0" normalizeH="0" baseline="0" noProof="0" dirty="0">
              <a:ln>
                <a:noFill/>
              </a:ln>
              <a:solidFill>
                <a:schemeClr val="bg1"/>
              </a:solidFill>
              <a:effectLst/>
              <a:uLnTx/>
              <a:uFillTx/>
              <a:latin typeface="+mj-lt"/>
              <a:ea typeface="+mj-ea"/>
              <a:cs typeface="+mj-cs"/>
            </a:endParaRPr>
          </a:p>
        </p:txBody>
      </p:sp>
      <p:sp>
        <p:nvSpPr>
          <p:cNvPr id="3" name="Content Placeholder 2"/>
          <p:cNvSpPr>
            <a:spLocks noGrp="1"/>
          </p:cNvSpPr>
          <p:nvPr>
            <p:ph idx="1"/>
          </p:nvPr>
        </p:nvSpPr>
        <p:spPr>
          <a:xfrm>
            <a:off x="1524000" y="1371600"/>
            <a:ext cx="6324600" cy="914400"/>
          </a:xfrm>
        </p:spPr>
        <p:txBody>
          <a:bodyPr>
            <a:normAutofit/>
          </a:bodyPr>
          <a:lstStyle/>
          <a:p>
            <a:pPr marL="0" indent="0" algn="just">
              <a:buNone/>
            </a:pPr>
            <a:r>
              <a:rPr lang="en-US" sz="2000" b="1" dirty="0">
                <a:solidFill>
                  <a:schemeClr val="tx1">
                    <a:lumMod val="50000"/>
                    <a:lumOff val="50000"/>
                  </a:schemeClr>
                </a:solidFill>
              </a:rPr>
              <a:t>Over the past </a:t>
            </a:r>
            <a:r>
              <a:rPr lang="en-US" sz="2000" b="1" dirty="0" smtClean="0">
                <a:solidFill>
                  <a:schemeClr val="tx1">
                    <a:lumMod val="50000"/>
                    <a:lumOff val="50000"/>
                  </a:schemeClr>
                </a:solidFill>
              </a:rPr>
              <a:t>years Serbia and its partners </a:t>
            </a:r>
            <a:r>
              <a:rPr lang="en-US" sz="2000" b="1" dirty="0">
                <a:solidFill>
                  <a:schemeClr val="tx1">
                    <a:lumMod val="50000"/>
                    <a:lumOff val="50000"/>
                  </a:schemeClr>
                </a:solidFill>
              </a:rPr>
              <a:t>invested considerable resources into the recovery </a:t>
            </a:r>
            <a:r>
              <a:rPr lang="en-US" sz="2000" b="1" dirty="0" smtClean="0">
                <a:solidFill>
                  <a:schemeClr val="tx1">
                    <a:lumMod val="50000"/>
                    <a:lumOff val="50000"/>
                  </a:schemeClr>
                </a:solidFill>
              </a:rPr>
              <a:t>of:</a:t>
            </a:r>
          </a:p>
        </p:txBody>
      </p:sp>
      <p:graphicFrame>
        <p:nvGraphicFramePr>
          <p:cNvPr id="7" name="Diagram 6"/>
          <p:cNvGraphicFramePr/>
          <p:nvPr>
            <p:extLst>
              <p:ext uri="{D42A27DB-BD31-4B8C-83A1-F6EECF244321}">
                <p14:modId xmlns:p14="http://schemas.microsoft.com/office/powerpoint/2010/main" val="2207464516"/>
              </p:ext>
            </p:extLst>
          </p:nvPr>
        </p:nvGraphicFramePr>
        <p:xfrm>
          <a:off x="1371600" y="2286000"/>
          <a:ext cx="6477000" cy="3352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Picture 10" descr="I:\Serbian National Disaster Risk Management Program\Picture1.png"/>
          <p:cNvPicPr>
            <a:picLocks noChangeAspect="1" noChangeArrowheads="1"/>
          </p:cNvPicPr>
          <p:nvPr/>
        </p:nvPicPr>
        <p:blipFill>
          <a:blip r:embed="rId10" cstate="print"/>
          <a:stretch>
            <a:fillRect/>
          </a:stretch>
        </p:blipFill>
        <p:spPr bwMode="auto">
          <a:xfrm>
            <a:off x="1" y="5751615"/>
            <a:ext cx="9144000" cy="1106385"/>
          </a:xfrm>
          <a:prstGeom prst="rect">
            <a:avLst/>
          </a:prstGeom>
          <a:noFill/>
        </p:spPr>
      </p:pic>
      <p:pic>
        <p:nvPicPr>
          <p:cNvPr id="9" name="Picture 3" descr="I:\Serbian National Disaster Risk Management Program\grb-srbije.png"/>
          <p:cNvPicPr>
            <a:picLocks noChangeAspect="1" noChangeArrowheads="1"/>
          </p:cNvPicPr>
          <p:nvPr/>
        </p:nvPicPr>
        <p:blipFill>
          <a:blip r:embed="rId11" cstate="print"/>
          <a:srcRect/>
          <a:stretch>
            <a:fillRect/>
          </a:stretch>
        </p:blipFill>
        <p:spPr bwMode="auto">
          <a:xfrm>
            <a:off x="8382000" y="152400"/>
            <a:ext cx="381000" cy="754031"/>
          </a:xfrm>
          <a:prstGeom prst="rect">
            <a:avLst/>
          </a:prstGeom>
          <a:noFill/>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4544819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BeiNdesign\MOCKUPS\BACKGROUD Mockups\5 Infinite White Studio Backdrops\05.jpg"/>
          <p:cNvPicPr>
            <a:picLocks noChangeAspect="1" noChangeArrowheads="1"/>
          </p:cNvPicPr>
          <p:nvPr/>
        </p:nvPicPr>
        <p:blipFill>
          <a:blip r:embed="rId2" cstate="print">
            <a:lum bright="10000"/>
          </a:blip>
          <a:srcRect/>
          <a:stretch>
            <a:fillRect/>
          </a:stretch>
        </p:blipFill>
        <p:spPr bwMode="auto">
          <a:xfrm>
            <a:off x="0" y="0"/>
            <a:ext cx="9144000" cy="6858000"/>
          </a:xfrm>
          <a:prstGeom prst="rect">
            <a:avLst/>
          </a:prstGeom>
          <a:noFill/>
        </p:spPr>
      </p:pic>
      <p:pic>
        <p:nvPicPr>
          <p:cNvPr id="7" name="Picture 6" descr="I:\Serbian National Disaster Risk Management Program\Picture1.png"/>
          <p:cNvPicPr>
            <a:picLocks noChangeAspect="1" noChangeArrowheads="1"/>
          </p:cNvPicPr>
          <p:nvPr/>
        </p:nvPicPr>
        <p:blipFill>
          <a:blip r:embed="rId3" cstate="print"/>
          <a:srcRect/>
          <a:stretch>
            <a:fillRect/>
          </a:stretch>
        </p:blipFill>
        <p:spPr bwMode="auto">
          <a:xfrm>
            <a:off x="0" y="0"/>
            <a:ext cx="9144000" cy="1106385"/>
          </a:xfrm>
          <a:prstGeom prst="rect">
            <a:avLst/>
          </a:prstGeom>
          <a:noFill/>
        </p:spPr>
      </p:pic>
      <p:sp>
        <p:nvSpPr>
          <p:cNvPr id="8" name="Title 1"/>
          <p:cNvSpPr txBox="1">
            <a:spLocks/>
          </p:cNvSpPr>
          <p:nvPr/>
        </p:nvSpPr>
        <p:spPr>
          <a:xfrm>
            <a:off x="457200" y="228600"/>
            <a:ext cx="8229600" cy="7620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smtClean="0">
                <a:ln>
                  <a:noFill/>
                </a:ln>
                <a:solidFill>
                  <a:schemeClr val="bg1"/>
                </a:solidFill>
                <a:effectLst/>
                <a:uLnTx/>
                <a:uFillTx/>
                <a:latin typeface="+mj-lt"/>
                <a:ea typeface="+mj-ea"/>
                <a:cs typeface="+mj-cs"/>
              </a:rPr>
              <a:t>RECOVERY PROCESS</a:t>
            </a:r>
            <a:endParaRPr kumimoji="0" lang="en-US" sz="3200" b="0" i="0" u="none" strike="noStrike" kern="1200" cap="none" spc="0" normalizeH="0" baseline="0" noProof="0" dirty="0">
              <a:ln>
                <a:noFill/>
              </a:ln>
              <a:solidFill>
                <a:schemeClr val="bg1"/>
              </a:solidFill>
              <a:effectLst/>
              <a:uLnTx/>
              <a:uFillTx/>
              <a:latin typeface="+mj-lt"/>
              <a:ea typeface="+mj-ea"/>
              <a:cs typeface="+mj-cs"/>
            </a:endParaRPr>
          </a:p>
        </p:txBody>
      </p:sp>
      <p:pic>
        <p:nvPicPr>
          <p:cNvPr id="9" name="Picture 8" descr="I:\Serbian National Disaster Risk Management Program\Picture1.png"/>
          <p:cNvPicPr>
            <a:picLocks noChangeAspect="1" noChangeArrowheads="1"/>
          </p:cNvPicPr>
          <p:nvPr/>
        </p:nvPicPr>
        <p:blipFill>
          <a:blip r:embed="rId4" cstate="print"/>
          <a:stretch>
            <a:fillRect/>
          </a:stretch>
        </p:blipFill>
        <p:spPr bwMode="auto">
          <a:xfrm>
            <a:off x="1" y="5751615"/>
            <a:ext cx="9144000" cy="1106385"/>
          </a:xfrm>
          <a:prstGeom prst="rect">
            <a:avLst/>
          </a:prstGeom>
          <a:noFill/>
        </p:spPr>
      </p:pic>
      <p:pic>
        <p:nvPicPr>
          <p:cNvPr id="10" name="Picture 3" descr="I:\Serbian National Disaster Risk Management Program\grb-srbije.png"/>
          <p:cNvPicPr>
            <a:picLocks noChangeAspect="1" noChangeArrowheads="1"/>
          </p:cNvPicPr>
          <p:nvPr/>
        </p:nvPicPr>
        <p:blipFill>
          <a:blip r:embed="rId5" cstate="print"/>
          <a:srcRect/>
          <a:stretch>
            <a:fillRect/>
          </a:stretch>
        </p:blipFill>
        <p:spPr bwMode="auto">
          <a:xfrm>
            <a:off x="8382000" y="152400"/>
            <a:ext cx="381000" cy="754031"/>
          </a:xfrm>
          <a:prstGeom prst="rect">
            <a:avLst/>
          </a:prstGeom>
          <a:noFill/>
          <a:effectLst>
            <a:outerShdw blurRad="50800" dist="38100" dir="10800000" algn="r" rotWithShape="0">
              <a:prstClr val="black">
                <a:alpha val="40000"/>
              </a:prstClr>
            </a:outerShdw>
          </a:effectLst>
        </p:spPr>
      </p:pic>
      <p:sp>
        <p:nvSpPr>
          <p:cNvPr id="11" name="Content Placeholder 2"/>
          <p:cNvSpPr>
            <a:spLocks noGrp="1"/>
          </p:cNvSpPr>
          <p:nvPr>
            <p:ph idx="1"/>
          </p:nvPr>
        </p:nvSpPr>
        <p:spPr>
          <a:xfrm>
            <a:off x="609600" y="1600200"/>
            <a:ext cx="7848600" cy="4525963"/>
          </a:xfrm>
        </p:spPr>
        <p:txBody>
          <a:bodyPr>
            <a:normAutofit fontScale="85000" lnSpcReduction="10000"/>
          </a:bodyPr>
          <a:lstStyle/>
          <a:p>
            <a:r>
              <a:rPr lang="sr-Latn-RS" dirty="0" smtClean="0">
                <a:solidFill>
                  <a:schemeClr val="tx1">
                    <a:lumMod val="50000"/>
                    <a:lumOff val="50000"/>
                  </a:schemeClr>
                </a:solidFill>
              </a:rPr>
              <a:t>Government aid of over </a:t>
            </a:r>
            <a:r>
              <a:rPr lang="sr-Latn-RS" b="1" dirty="0" smtClean="0">
                <a:solidFill>
                  <a:srgbClr val="C00000"/>
                </a:solidFill>
              </a:rPr>
              <a:t>40 million EUR </a:t>
            </a:r>
            <a:r>
              <a:rPr lang="sr-Latn-RS" dirty="0" smtClean="0">
                <a:solidFill>
                  <a:schemeClr val="tx1">
                    <a:lumMod val="50000"/>
                    <a:lumOff val="50000"/>
                  </a:schemeClr>
                </a:solidFill>
              </a:rPr>
              <a:t>provided to </a:t>
            </a:r>
            <a:r>
              <a:rPr lang="sr-Latn-RS" b="1" dirty="0" smtClean="0">
                <a:solidFill>
                  <a:srgbClr val="C00000"/>
                </a:solidFill>
              </a:rPr>
              <a:t>2</a:t>
            </a:r>
            <a:r>
              <a:rPr lang="en-US" b="1" dirty="0" smtClean="0">
                <a:solidFill>
                  <a:srgbClr val="C00000"/>
                </a:solidFill>
              </a:rPr>
              <a:t>1,0</a:t>
            </a:r>
            <a:r>
              <a:rPr lang="en-US" b="1" dirty="0">
                <a:solidFill>
                  <a:srgbClr val="C00000"/>
                </a:solidFill>
              </a:rPr>
              <a:t>4</a:t>
            </a:r>
            <a:r>
              <a:rPr lang="sr-Latn-RS" b="1" dirty="0" smtClean="0">
                <a:solidFill>
                  <a:srgbClr val="C00000"/>
                </a:solidFill>
              </a:rPr>
              <a:t>9 families</a:t>
            </a:r>
            <a:r>
              <a:rPr lang="sr-Latn-RS" dirty="0" smtClean="0">
                <a:solidFill>
                  <a:schemeClr val="tx1">
                    <a:lumMod val="50000"/>
                    <a:lumOff val="50000"/>
                  </a:schemeClr>
                </a:solidFill>
              </a:rPr>
              <a:t>.</a:t>
            </a:r>
          </a:p>
          <a:p>
            <a:r>
              <a:rPr lang="sr-Latn-RS" b="1" dirty="0" smtClean="0">
                <a:solidFill>
                  <a:srgbClr val="C00000"/>
                </a:solidFill>
              </a:rPr>
              <a:t>5 million EUR </a:t>
            </a:r>
            <a:r>
              <a:rPr lang="sr-Latn-RS" dirty="0" smtClean="0">
                <a:solidFill>
                  <a:schemeClr val="tx1">
                    <a:lumMod val="50000"/>
                    <a:lumOff val="50000"/>
                  </a:schemeClr>
                </a:solidFill>
              </a:rPr>
              <a:t>provided to 2006 SMEs as cash grants</a:t>
            </a:r>
            <a:r>
              <a:rPr lang="en-US" dirty="0" smtClean="0">
                <a:solidFill>
                  <a:schemeClr val="tx1">
                    <a:lumMod val="50000"/>
                    <a:lumOff val="50000"/>
                  </a:schemeClr>
                </a:solidFill>
              </a:rPr>
              <a:t>.</a:t>
            </a:r>
            <a:endParaRPr lang="sr-Latn-RS" dirty="0" smtClean="0">
              <a:solidFill>
                <a:schemeClr val="tx1">
                  <a:lumMod val="50000"/>
                  <a:lumOff val="50000"/>
                </a:schemeClr>
              </a:solidFill>
            </a:endParaRPr>
          </a:p>
          <a:p>
            <a:r>
              <a:rPr lang="en-US" dirty="0">
                <a:solidFill>
                  <a:schemeClr val="tx1">
                    <a:lumMod val="50000"/>
                    <a:lumOff val="50000"/>
                  </a:schemeClr>
                </a:solidFill>
              </a:rPr>
              <a:t>Aid packages for over </a:t>
            </a:r>
            <a:r>
              <a:rPr lang="sr-Latn-RS" b="1" dirty="0">
                <a:solidFill>
                  <a:srgbClr val="C00000"/>
                </a:solidFill>
              </a:rPr>
              <a:t>26</a:t>
            </a:r>
            <a:r>
              <a:rPr lang="en-US" b="1" dirty="0">
                <a:solidFill>
                  <a:srgbClr val="C00000"/>
                </a:solidFill>
              </a:rPr>
              <a:t>,000 agricultural </a:t>
            </a:r>
            <a:r>
              <a:rPr lang="en-US" dirty="0">
                <a:solidFill>
                  <a:schemeClr val="tx1">
                    <a:lumMod val="50000"/>
                    <a:lumOff val="50000"/>
                  </a:schemeClr>
                </a:solidFill>
              </a:rPr>
              <a:t>households in 29</a:t>
            </a:r>
            <a:r>
              <a:rPr lang="sr-Latn-RS" dirty="0">
                <a:solidFill>
                  <a:schemeClr val="tx1">
                    <a:lumMod val="50000"/>
                    <a:lumOff val="50000"/>
                  </a:schemeClr>
                </a:solidFill>
              </a:rPr>
              <a:t> </a:t>
            </a:r>
            <a:r>
              <a:rPr lang="en-US" dirty="0">
                <a:solidFill>
                  <a:schemeClr val="tx1">
                    <a:lumMod val="50000"/>
                    <a:lumOff val="50000"/>
                  </a:schemeClr>
                </a:solidFill>
              </a:rPr>
              <a:t>municipalities </a:t>
            </a:r>
            <a:r>
              <a:rPr lang="en-US" dirty="0" err="1">
                <a:solidFill>
                  <a:schemeClr val="tx1">
                    <a:lumMod val="50000"/>
                    <a:lumOff val="50000"/>
                  </a:schemeClr>
                </a:solidFill>
              </a:rPr>
              <a:t>aff</a:t>
            </a:r>
            <a:r>
              <a:rPr lang="sr-Latn-RS" dirty="0">
                <a:solidFill>
                  <a:schemeClr val="tx1">
                    <a:lumMod val="50000"/>
                    <a:lumOff val="50000"/>
                  </a:schemeClr>
                </a:solidFill>
              </a:rPr>
              <a:t>ected by floods</a:t>
            </a:r>
            <a:r>
              <a:rPr lang="en-US" dirty="0">
                <a:solidFill>
                  <a:schemeClr val="tx1">
                    <a:lumMod val="50000"/>
                    <a:lumOff val="50000"/>
                  </a:schemeClr>
                </a:solidFill>
              </a:rPr>
              <a:t> (saplings, animals, animal f</a:t>
            </a:r>
            <a:r>
              <a:rPr lang="sr-Latn-RS" dirty="0">
                <a:solidFill>
                  <a:schemeClr val="tx1">
                    <a:lumMod val="50000"/>
                    <a:lumOff val="50000"/>
                  </a:schemeClr>
                </a:solidFill>
              </a:rPr>
              <a:t>eed</a:t>
            </a:r>
            <a:r>
              <a:rPr lang="en-US" dirty="0">
                <a:solidFill>
                  <a:schemeClr val="tx1">
                    <a:lumMod val="50000"/>
                    <a:lumOff val="50000"/>
                  </a:schemeClr>
                </a:solidFill>
              </a:rPr>
              <a:t>, equipment </a:t>
            </a:r>
            <a:r>
              <a:rPr lang="en-US" dirty="0" smtClean="0">
                <a:solidFill>
                  <a:schemeClr val="tx1">
                    <a:lumMod val="50000"/>
                    <a:lumOff val="50000"/>
                  </a:schemeClr>
                </a:solidFill>
              </a:rPr>
              <a:t>etc.)</a:t>
            </a:r>
            <a:endParaRPr lang="sr-Latn-RS" dirty="0">
              <a:solidFill>
                <a:schemeClr val="tx1">
                  <a:lumMod val="50000"/>
                  <a:lumOff val="50000"/>
                </a:schemeClr>
              </a:solidFill>
            </a:endParaRPr>
          </a:p>
          <a:p>
            <a:r>
              <a:rPr lang="en-US" dirty="0" smtClean="0">
                <a:solidFill>
                  <a:schemeClr val="tx1">
                    <a:lumMod val="50000"/>
                    <a:lumOff val="50000"/>
                  </a:schemeClr>
                </a:solidFill>
              </a:rPr>
              <a:t>Cattle </a:t>
            </a:r>
            <a:r>
              <a:rPr lang="en-US" dirty="0">
                <a:solidFill>
                  <a:schemeClr val="tx1">
                    <a:lumMod val="50000"/>
                    <a:lumOff val="50000"/>
                  </a:schemeClr>
                </a:solidFill>
              </a:rPr>
              <a:t>breeders financed from the national budget with full replacement value for almost </a:t>
            </a:r>
            <a:r>
              <a:rPr lang="en-US" b="1" dirty="0">
                <a:solidFill>
                  <a:srgbClr val="C00000"/>
                </a:solidFill>
              </a:rPr>
              <a:t>5000 farm animals </a:t>
            </a:r>
            <a:r>
              <a:rPr lang="en-US" dirty="0">
                <a:solidFill>
                  <a:schemeClr val="tx1">
                    <a:lumMod val="50000"/>
                    <a:lumOff val="50000"/>
                  </a:schemeClr>
                </a:solidFill>
              </a:rPr>
              <a:t>and farmers for </a:t>
            </a:r>
            <a:r>
              <a:rPr lang="en-US" b="1" dirty="0">
                <a:solidFill>
                  <a:srgbClr val="C00000"/>
                </a:solidFill>
              </a:rPr>
              <a:t>16,000 </a:t>
            </a:r>
            <a:r>
              <a:rPr lang="en-US" b="1" dirty="0" smtClean="0">
                <a:solidFill>
                  <a:srgbClr val="C00000"/>
                </a:solidFill>
              </a:rPr>
              <a:t>hectares</a:t>
            </a:r>
            <a:r>
              <a:rPr lang="en-US" dirty="0" smtClean="0">
                <a:solidFill>
                  <a:schemeClr val="tx1">
                    <a:lumMod val="50000"/>
                    <a:lumOff val="50000"/>
                  </a:schemeClr>
                </a:solidFill>
              </a:rPr>
              <a:t>.</a:t>
            </a:r>
            <a:endParaRPr lang="en-US" dirty="0">
              <a:solidFill>
                <a:schemeClr val="tx1">
                  <a:lumMod val="50000"/>
                  <a:lumOff val="50000"/>
                </a:schemeClr>
              </a:solidFill>
            </a:endParaRPr>
          </a:p>
        </p:txBody>
      </p:sp>
    </p:spTree>
    <p:extLst>
      <p:ext uri="{BB962C8B-B14F-4D97-AF65-F5344CB8AC3E}">
        <p14:creationId xmlns:p14="http://schemas.microsoft.com/office/powerpoint/2010/main" val="32548176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BeiNdesign\MOCKUPS\BACKGROUD Mockups\5 Infinite White Studio Backdrops\05.jpg"/>
          <p:cNvPicPr>
            <a:picLocks noChangeAspect="1" noChangeArrowheads="1"/>
          </p:cNvPicPr>
          <p:nvPr/>
        </p:nvPicPr>
        <p:blipFill>
          <a:blip r:embed="rId2" cstate="print">
            <a:lum bright="10000"/>
          </a:blip>
          <a:srcRect/>
          <a:stretch>
            <a:fillRect/>
          </a:stretch>
        </p:blipFill>
        <p:spPr bwMode="auto">
          <a:xfrm>
            <a:off x="0" y="0"/>
            <a:ext cx="9144000" cy="6858000"/>
          </a:xfrm>
          <a:prstGeom prst="rect">
            <a:avLst/>
          </a:prstGeom>
          <a:noFill/>
        </p:spPr>
      </p:pic>
      <p:sp>
        <p:nvSpPr>
          <p:cNvPr id="12" name="Rectangle 11"/>
          <p:cNvSpPr/>
          <p:nvPr/>
        </p:nvSpPr>
        <p:spPr>
          <a:xfrm>
            <a:off x="0" y="5410200"/>
            <a:ext cx="9144000" cy="1447800"/>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5562600"/>
            <a:ext cx="8229600" cy="1143000"/>
          </a:xfrm>
        </p:spPr>
        <p:txBody>
          <a:bodyPr>
            <a:normAutofit fontScale="92500" lnSpcReduction="20000"/>
          </a:bodyPr>
          <a:lstStyle/>
          <a:p>
            <a:pPr marL="0" indent="0" algn="just">
              <a:buNone/>
            </a:pPr>
            <a:r>
              <a:rPr lang="en-US" sz="3900" b="1" dirty="0">
                <a:solidFill>
                  <a:schemeClr val="bg1"/>
                </a:solidFill>
                <a:effectLst>
                  <a:outerShdw blurRad="38100" dist="38100" dir="2700000" algn="tl">
                    <a:srgbClr val="000000">
                      <a:alpha val="43137"/>
                    </a:srgbClr>
                  </a:outerShdw>
                </a:effectLst>
              </a:rPr>
              <a:t> </a:t>
            </a:r>
            <a:r>
              <a:rPr lang="en-US" sz="3900" b="1" dirty="0" smtClean="0">
                <a:solidFill>
                  <a:schemeClr val="bg1"/>
                </a:solidFill>
                <a:effectLst>
                  <a:outerShdw blurRad="38100" dist="38100" dir="2700000" algn="tl">
                    <a:srgbClr val="000000">
                      <a:alpha val="43137"/>
                    </a:srgbClr>
                  </a:outerShdw>
                </a:effectLst>
              </a:rPr>
              <a:t>Newly built houses</a:t>
            </a:r>
          </a:p>
          <a:p>
            <a:pPr marL="0" indent="0" algn="just">
              <a:buNone/>
            </a:pPr>
            <a:r>
              <a:rPr lang="en-US" sz="2000" b="1" dirty="0" smtClean="0">
                <a:solidFill>
                  <a:schemeClr val="bg1"/>
                </a:solidFill>
                <a:effectLst>
                  <a:outerShdw blurRad="38100" dist="38100" dir="2700000" algn="tl">
                    <a:srgbClr val="000000">
                      <a:alpha val="43137"/>
                    </a:srgbClr>
                  </a:outerShdw>
                </a:effectLst>
              </a:rPr>
              <a:t>A</a:t>
            </a:r>
            <a:r>
              <a:rPr lang="sr-Latn-RS" sz="2000" b="1" dirty="0" smtClean="0">
                <a:solidFill>
                  <a:schemeClr val="bg1"/>
                </a:solidFill>
                <a:effectLst>
                  <a:outerShdw blurRad="38100" dist="38100" dir="2700000" algn="tl">
                    <a:srgbClr val="000000">
                      <a:alpha val="43137"/>
                    </a:srgbClr>
                  </a:outerShdw>
                </a:effectLst>
              </a:rPr>
              <a:t>ll newly</a:t>
            </a:r>
            <a:r>
              <a:rPr lang="en-US" sz="2000" b="1" dirty="0" smtClean="0">
                <a:solidFill>
                  <a:schemeClr val="bg1"/>
                </a:solidFill>
                <a:effectLst>
                  <a:outerShdw blurRad="38100" dist="38100" dir="2700000" algn="tl">
                    <a:srgbClr val="000000">
                      <a:alpha val="43137"/>
                    </a:srgbClr>
                  </a:outerShdw>
                </a:effectLst>
              </a:rPr>
              <a:t>-built houses retrofitted, built on risk-informed principle and situated outside of flood risk zones and landslides. </a:t>
            </a:r>
            <a:endParaRPr lang="en-US" sz="2000" b="1" dirty="0">
              <a:solidFill>
                <a:schemeClr val="bg1"/>
              </a:solidFill>
              <a:effectLst>
                <a:outerShdw blurRad="38100" dist="38100" dir="2700000" algn="tl">
                  <a:srgbClr val="000000">
                    <a:alpha val="43137"/>
                  </a:srgbClr>
                </a:outerShdw>
              </a:effectLst>
            </a:endParaRPr>
          </a:p>
        </p:txBody>
      </p:sp>
      <p:pic>
        <p:nvPicPr>
          <p:cNvPr id="6" name="Picture 5" descr="I:\Serbian National Disaster Risk Management Program\Picture1.png"/>
          <p:cNvPicPr>
            <a:picLocks noChangeAspect="1" noChangeArrowheads="1"/>
          </p:cNvPicPr>
          <p:nvPr/>
        </p:nvPicPr>
        <p:blipFill>
          <a:blip r:embed="rId3" cstate="print"/>
          <a:srcRect/>
          <a:stretch>
            <a:fillRect/>
          </a:stretch>
        </p:blipFill>
        <p:spPr bwMode="auto">
          <a:xfrm>
            <a:off x="0" y="0"/>
            <a:ext cx="9144000" cy="1106385"/>
          </a:xfrm>
          <a:prstGeom prst="rect">
            <a:avLst/>
          </a:prstGeom>
          <a:noFill/>
        </p:spPr>
      </p:pic>
      <p:sp>
        <p:nvSpPr>
          <p:cNvPr id="7" name="Title 1"/>
          <p:cNvSpPr txBox="1">
            <a:spLocks/>
          </p:cNvSpPr>
          <p:nvPr/>
        </p:nvSpPr>
        <p:spPr>
          <a:xfrm>
            <a:off x="457200" y="228600"/>
            <a:ext cx="8229600" cy="762000"/>
          </a:xfrm>
          <a:prstGeom prst="rect">
            <a:avLst/>
          </a:prstGeom>
        </p:spPr>
        <p:txBody>
          <a:bodyPr vert="horz" lIns="91440" tIns="45720" rIns="91440" bIns="45720" rtlCol="0" anchor="ctr">
            <a:noAutofit/>
          </a:bodyPr>
          <a:lstStyle/>
          <a:p>
            <a:pPr lvl="0">
              <a:spcBef>
                <a:spcPct val="0"/>
              </a:spcBef>
              <a:defRPr/>
            </a:pPr>
            <a:r>
              <a:rPr lang="en-US" sz="3200" b="1" dirty="0" smtClean="0">
                <a:solidFill>
                  <a:schemeClr val="bg1"/>
                </a:solidFill>
              </a:rPr>
              <a:t>RESILIENT RECONSTRUCTION </a:t>
            </a:r>
            <a:r>
              <a:rPr lang="sr-Latn-RS" sz="3200" b="1" dirty="0" smtClean="0">
                <a:solidFill>
                  <a:schemeClr val="bg1"/>
                </a:solidFill>
              </a:rPr>
              <a:t>- HOUSES</a:t>
            </a:r>
            <a:endParaRPr kumimoji="0" lang="en-US" sz="3200" b="1" i="0" u="none" strike="noStrike" kern="1200" cap="none" spc="0" normalizeH="0" baseline="0" noProof="0" dirty="0">
              <a:ln>
                <a:noFill/>
              </a:ln>
              <a:solidFill>
                <a:schemeClr val="bg1"/>
              </a:solidFill>
              <a:effectLst/>
              <a:uLnTx/>
              <a:uFillTx/>
              <a:latin typeface="+mj-lt"/>
              <a:ea typeface="+mj-ea"/>
              <a:cs typeface="+mj-cs"/>
            </a:endParaRPr>
          </a:p>
        </p:txBody>
      </p:sp>
      <p:pic>
        <p:nvPicPr>
          <p:cNvPr id="9" name="Picture 3" descr="I:\Serbian National Disaster Risk Management Program\grb-srbije.png"/>
          <p:cNvPicPr>
            <a:picLocks noChangeAspect="1" noChangeArrowheads="1"/>
          </p:cNvPicPr>
          <p:nvPr/>
        </p:nvPicPr>
        <p:blipFill>
          <a:blip r:embed="rId4" cstate="print"/>
          <a:srcRect/>
          <a:stretch>
            <a:fillRect/>
          </a:stretch>
        </p:blipFill>
        <p:spPr bwMode="auto">
          <a:xfrm>
            <a:off x="8382000" y="152400"/>
            <a:ext cx="381000" cy="754031"/>
          </a:xfrm>
          <a:prstGeom prst="rect">
            <a:avLst/>
          </a:prstGeom>
          <a:noFill/>
          <a:effectLst>
            <a:outerShdw blurRad="50800" dist="38100" dir="10800000" algn="r" rotWithShape="0">
              <a:prstClr val="black">
                <a:alpha val="40000"/>
              </a:prstClr>
            </a:outerShdw>
          </a:effectLst>
        </p:spPr>
      </p:pic>
      <p:pic>
        <p:nvPicPr>
          <p:cNvPr id="19" name="Picture 17" descr="IMG_4118"/>
          <p:cNvPicPr>
            <a:picLocks noChangeAspect="1" noChangeArrowheads="1"/>
          </p:cNvPicPr>
          <p:nvPr/>
        </p:nvPicPr>
        <p:blipFill>
          <a:blip r:embed="rId5" cstate="print"/>
          <a:srcRect/>
          <a:stretch>
            <a:fillRect/>
          </a:stretch>
        </p:blipFill>
        <p:spPr>
          <a:xfrm>
            <a:off x="533400" y="1524000"/>
            <a:ext cx="2478520" cy="1708150"/>
          </a:xfrm>
          <a:prstGeom prst="rect">
            <a:avLst/>
          </a:prstGeom>
        </p:spPr>
      </p:pic>
      <p:pic>
        <p:nvPicPr>
          <p:cNvPr id="20" name="Picture 19" descr="photo"/>
          <p:cNvPicPr>
            <a:picLocks noChangeAspect="1" noChangeArrowheads="1"/>
          </p:cNvPicPr>
          <p:nvPr/>
        </p:nvPicPr>
        <p:blipFill>
          <a:blip r:embed="rId6" cstate="print"/>
          <a:srcRect/>
          <a:stretch>
            <a:fillRect/>
          </a:stretch>
        </p:blipFill>
        <p:spPr bwMode="auto">
          <a:xfrm>
            <a:off x="533400" y="3441700"/>
            <a:ext cx="2478520" cy="1708150"/>
          </a:xfrm>
          <a:prstGeom prst="rect">
            <a:avLst/>
          </a:prstGeom>
          <a:noFill/>
          <a:ln w="9525">
            <a:noFill/>
            <a:miter lim="800000"/>
            <a:headEnd/>
            <a:tailEnd/>
          </a:ln>
        </p:spPr>
      </p:pic>
      <p:sp>
        <p:nvSpPr>
          <p:cNvPr id="21" name="Down Arrow 20"/>
          <p:cNvSpPr/>
          <p:nvPr/>
        </p:nvSpPr>
        <p:spPr bwMode="auto">
          <a:xfrm>
            <a:off x="1516947" y="3232944"/>
            <a:ext cx="319314" cy="380206"/>
          </a:xfrm>
          <a:prstGeom prst="downArrow">
            <a:avLst/>
          </a:prstGeom>
          <a:solidFill>
            <a:srgbClr val="0070C0"/>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22" name="Picture 26"/>
          <p:cNvPicPr>
            <a:picLocks noChangeAspect="1" noChangeArrowheads="1"/>
          </p:cNvPicPr>
          <p:nvPr/>
        </p:nvPicPr>
        <p:blipFill>
          <a:blip r:embed="rId7" cstate="print"/>
          <a:srcRect/>
          <a:stretch>
            <a:fillRect/>
          </a:stretch>
        </p:blipFill>
        <p:spPr bwMode="auto">
          <a:xfrm>
            <a:off x="3288595" y="1524000"/>
            <a:ext cx="2482850" cy="1708150"/>
          </a:xfrm>
          <a:prstGeom prst="rect">
            <a:avLst/>
          </a:prstGeom>
          <a:noFill/>
          <a:ln w="9525">
            <a:noFill/>
            <a:miter lim="800000"/>
            <a:headEnd/>
            <a:tailEnd/>
          </a:ln>
        </p:spPr>
      </p:pic>
      <p:pic>
        <p:nvPicPr>
          <p:cNvPr id="23" name="Picture 28"/>
          <p:cNvPicPr>
            <a:picLocks noChangeAspect="1" noChangeArrowheads="1"/>
          </p:cNvPicPr>
          <p:nvPr/>
        </p:nvPicPr>
        <p:blipFill>
          <a:blip r:embed="rId8" cstate="print"/>
          <a:srcRect/>
          <a:stretch>
            <a:fillRect/>
          </a:stretch>
        </p:blipFill>
        <p:spPr bwMode="auto">
          <a:xfrm>
            <a:off x="3288594" y="3441700"/>
            <a:ext cx="2482849" cy="1708150"/>
          </a:xfrm>
          <a:prstGeom prst="rect">
            <a:avLst/>
          </a:prstGeom>
          <a:noFill/>
          <a:ln w="9525">
            <a:noFill/>
            <a:miter lim="800000"/>
            <a:headEnd/>
            <a:tailEnd/>
          </a:ln>
        </p:spPr>
      </p:pic>
      <p:sp>
        <p:nvSpPr>
          <p:cNvPr id="24" name="Down Arrow 23"/>
          <p:cNvSpPr/>
          <p:nvPr/>
        </p:nvSpPr>
        <p:spPr bwMode="auto">
          <a:xfrm>
            <a:off x="4328880" y="3222569"/>
            <a:ext cx="319314" cy="380206"/>
          </a:xfrm>
          <a:prstGeom prst="downArrow">
            <a:avLst/>
          </a:prstGeom>
          <a:solidFill>
            <a:srgbClr val="0070C0"/>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25" name="Picture 4"/>
          <p:cNvPicPr>
            <a:picLocks noChangeAspect="1" noChangeArrowheads="1"/>
          </p:cNvPicPr>
          <p:nvPr/>
        </p:nvPicPr>
        <p:blipFill>
          <a:blip r:embed="rId9" cstate="print"/>
          <a:srcRect/>
          <a:stretch>
            <a:fillRect/>
          </a:stretch>
        </p:blipFill>
        <p:spPr>
          <a:xfrm>
            <a:off x="6031795" y="1524000"/>
            <a:ext cx="2578805" cy="1708150"/>
          </a:xfrm>
          <a:prstGeom prst="rect">
            <a:avLst/>
          </a:prstGeom>
        </p:spPr>
      </p:pic>
      <p:pic>
        <p:nvPicPr>
          <p:cNvPr id="26" name="Picture 7"/>
          <p:cNvPicPr>
            <a:picLocks noChangeAspect="1" noChangeArrowheads="1"/>
          </p:cNvPicPr>
          <p:nvPr/>
        </p:nvPicPr>
        <p:blipFill>
          <a:blip r:embed="rId10" cstate="print"/>
          <a:srcRect/>
          <a:stretch>
            <a:fillRect/>
          </a:stretch>
        </p:blipFill>
        <p:spPr bwMode="auto">
          <a:xfrm>
            <a:off x="6031795" y="3441700"/>
            <a:ext cx="2578805" cy="1708150"/>
          </a:xfrm>
          <a:prstGeom prst="rect">
            <a:avLst/>
          </a:prstGeom>
          <a:noFill/>
          <a:ln w="9525">
            <a:noFill/>
            <a:miter lim="800000"/>
            <a:headEnd/>
            <a:tailEnd/>
          </a:ln>
        </p:spPr>
      </p:pic>
      <p:sp>
        <p:nvSpPr>
          <p:cNvPr id="27" name="Down Arrow 26"/>
          <p:cNvSpPr/>
          <p:nvPr/>
        </p:nvSpPr>
        <p:spPr bwMode="auto">
          <a:xfrm>
            <a:off x="7155582" y="3232944"/>
            <a:ext cx="319314" cy="380206"/>
          </a:xfrm>
          <a:prstGeom prst="downArrow">
            <a:avLst/>
          </a:prstGeom>
          <a:solidFill>
            <a:srgbClr val="0070C0"/>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887315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D:\BeiNdesign\MOCKUPS\BACKGROUD Mockups\5 Infinite White Studio Backdrops\05.jpg"/>
          <p:cNvPicPr>
            <a:picLocks noChangeAspect="1" noChangeArrowheads="1"/>
          </p:cNvPicPr>
          <p:nvPr/>
        </p:nvPicPr>
        <p:blipFill>
          <a:blip r:embed="rId2" cstate="print">
            <a:lum bright="10000"/>
          </a:blip>
          <a:srcRect/>
          <a:stretch>
            <a:fillRect/>
          </a:stretch>
        </p:blipFill>
        <p:spPr bwMode="auto">
          <a:xfrm>
            <a:off x="0" y="0"/>
            <a:ext cx="9144000" cy="6858000"/>
          </a:xfrm>
          <a:prstGeom prst="rect">
            <a:avLst/>
          </a:prstGeom>
          <a:noFill/>
        </p:spPr>
      </p:pic>
      <p:pic>
        <p:nvPicPr>
          <p:cNvPr id="1026" name="Picture 2" descr="F:\UNOPS JOBS\KANCELARIJA za javna ulaganja\Kancelarija za poplave - PPT Vasington\dopunapredhodnogmailaslike\Kalinovac sajt.jpg"/>
          <p:cNvPicPr>
            <a:picLocks noChangeAspect="1" noChangeArrowheads="1"/>
          </p:cNvPicPr>
          <p:nvPr/>
        </p:nvPicPr>
        <p:blipFill>
          <a:blip r:embed="rId3" cstate="print">
            <a:lum bright="20000"/>
          </a:blip>
          <a:srcRect/>
          <a:stretch>
            <a:fillRect/>
          </a:stretch>
        </p:blipFill>
        <p:spPr bwMode="auto">
          <a:xfrm>
            <a:off x="0" y="1066800"/>
            <a:ext cx="3886200" cy="1793631"/>
          </a:xfrm>
          <a:prstGeom prst="rect">
            <a:avLst/>
          </a:prstGeom>
          <a:noFill/>
        </p:spPr>
      </p:pic>
      <p:pic>
        <p:nvPicPr>
          <p:cNvPr id="1027" name="Picture 3" descr="F:\UNOPS JOBS\KANCELARIJA za javna ulaganja\Kancelarija za poplave - PPT Vasington\dopunapredhodnogmailaslike\Divci ambulanta (1).jpg"/>
          <p:cNvPicPr>
            <a:picLocks noChangeAspect="1" noChangeArrowheads="1"/>
          </p:cNvPicPr>
          <p:nvPr/>
        </p:nvPicPr>
        <p:blipFill>
          <a:blip r:embed="rId4" cstate="print">
            <a:lum bright="10000"/>
          </a:blip>
          <a:srcRect/>
          <a:stretch>
            <a:fillRect/>
          </a:stretch>
        </p:blipFill>
        <p:spPr bwMode="auto">
          <a:xfrm>
            <a:off x="0" y="2819400"/>
            <a:ext cx="3886200" cy="2392045"/>
          </a:xfrm>
          <a:prstGeom prst="rect">
            <a:avLst/>
          </a:prstGeom>
          <a:noFill/>
        </p:spPr>
      </p:pic>
      <p:pic>
        <p:nvPicPr>
          <p:cNvPr id="1028" name="Picture 4" descr="F:\UNOPS JOBS\KANCELARIJA za javna ulaganja\Kancelarija za poplave - PPT Vasington\dopunapredhodnogmailaslike\Masinska skola.jpg"/>
          <p:cNvPicPr>
            <a:picLocks noChangeAspect="1" noChangeArrowheads="1"/>
          </p:cNvPicPr>
          <p:nvPr/>
        </p:nvPicPr>
        <p:blipFill>
          <a:blip r:embed="rId5" cstate="print"/>
          <a:srcRect/>
          <a:stretch>
            <a:fillRect/>
          </a:stretch>
        </p:blipFill>
        <p:spPr bwMode="auto">
          <a:xfrm>
            <a:off x="0" y="4743450"/>
            <a:ext cx="3894667" cy="2190750"/>
          </a:xfrm>
          <a:prstGeom prst="rect">
            <a:avLst/>
          </a:prstGeom>
          <a:noFill/>
        </p:spPr>
      </p:pic>
      <p:pic>
        <p:nvPicPr>
          <p:cNvPr id="6" name="Picture 5" descr="I:\Serbian National Disaster Risk Management Program\Picture1.png"/>
          <p:cNvPicPr>
            <a:picLocks noChangeAspect="1" noChangeArrowheads="1"/>
          </p:cNvPicPr>
          <p:nvPr/>
        </p:nvPicPr>
        <p:blipFill>
          <a:blip r:embed="rId6" cstate="print"/>
          <a:srcRect/>
          <a:stretch>
            <a:fillRect/>
          </a:stretch>
        </p:blipFill>
        <p:spPr bwMode="auto">
          <a:xfrm>
            <a:off x="0" y="0"/>
            <a:ext cx="9144000" cy="1106385"/>
          </a:xfrm>
          <a:prstGeom prst="rect">
            <a:avLst/>
          </a:prstGeom>
          <a:noFill/>
        </p:spPr>
      </p:pic>
      <p:pic>
        <p:nvPicPr>
          <p:cNvPr id="8" name="Picture 3" descr="I:\Serbian National Disaster Risk Management Program\grb-srbije.png"/>
          <p:cNvPicPr>
            <a:picLocks noChangeAspect="1" noChangeArrowheads="1"/>
          </p:cNvPicPr>
          <p:nvPr/>
        </p:nvPicPr>
        <p:blipFill>
          <a:blip r:embed="rId7" cstate="print"/>
          <a:srcRect/>
          <a:stretch>
            <a:fillRect/>
          </a:stretch>
        </p:blipFill>
        <p:spPr bwMode="auto">
          <a:xfrm>
            <a:off x="8382000" y="152400"/>
            <a:ext cx="381000" cy="754031"/>
          </a:xfrm>
          <a:prstGeom prst="rect">
            <a:avLst/>
          </a:prstGeom>
          <a:noFill/>
          <a:effectLst>
            <a:outerShdw blurRad="50800" dist="38100" dir="10800000" algn="r" rotWithShape="0">
              <a:prstClr val="black">
                <a:alpha val="40000"/>
              </a:prstClr>
            </a:outerShdw>
          </a:effectLst>
        </p:spPr>
      </p:pic>
      <p:sp>
        <p:nvSpPr>
          <p:cNvPr id="3" name="Content Placeholder 2"/>
          <p:cNvSpPr>
            <a:spLocks noGrp="1"/>
          </p:cNvSpPr>
          <p:nvPr>
            <p:ph idx="1"/>
          </p:nvPr>
        </p:nvSpPr>
        <p:spPr>
          <a:xfrm>
            <a:off x="4419600" y="1798637"/>
            <a:ext cx="4267200" cy="4678363"/>
          </a:xfrm>
        </p:spPr>
        <p:txBody>
          <a:bodyPr>
            <a:normAutofit/>
          </a:bodyPr>
          <a:lstStyle/>
          <a:p>
            <a:pPr>
              <a:buClr>
                <a:schemeClr val="accent1"/>
              </a:buClr>
            </a:pPr>
            <a:r>
              <a:rPr lang="en-US" b="1" dirty="0" smtClean="0">
                <a:solidFill>
                  <a:schemeClr val="accent1"/>
                </a:solidFill>
              </a:rPr>
              <a:t>Public buildings </a:t>
            </a:r>
            <a:r>
              <a:rPr lang="en-US" dirty="0" smtClean="0">
                <a:solidFill>
                  <a:schemeClr val="tx1">
                    <a:lumMod val="50000"/>
                    <a:lumOff val="50000"/>
                  </a:schemeClr>
                </a:solidFill>
              </a:rPr>
              <a:t>fully reconstructed or newly built to be:</a:t>
            </a:r>
            <a:endParaRPr lang="en-US" dirty="0">
              <a:solidFill>
                <a:schemeClr val="tx1">
                  <a:lumMod val="50000"/>
                  <a:lumOff val="50000"/>
                </a:schemeClr>
              </a:solidFill>
            </a:endParaRPr>
          </a:p>
          <a:p>
            <a:pPr>
              <a:buClr>
                <a:schemeClr val="accent1"/>
              </a:buClr>
            </a:pPr>
            <a:endParaRPr lang="sr-Latn-RS" dirty="0" smtClean="0">
              <a:solidFill>
                <a:schemeClr val="tx1">
                  <a:lumMod val="50000"/>
                  <a:lumOff val="50000"/>
                </a:schemeClr>
              </a:solidFill>
            </a:endParaRPr>
          </a:p>
          <a:p>
            <a:pPr>
              <a:buClr>
                <a:schemeClr val="accent1"/>
              </a:buClr>
            </a:pPr>
            <a:r>
              <a:rPr lang="en-US" dirty="0" smtClean="0">
                <a:solidFill>
                  <a:schemeClr val="tx1">
                    <a:lumMod val="50000"/>
                    <a:lumOff val="50000"/>
                  </a:schemeClr>
                </a:solidFill>
              </a:rPr>
              <a:t>Resilient to floods</a:t>
            </a:r>
          </a:p>
          <a:p>
            <a:pPr marL="0" indent="0">
              <a:buClr>
                <a:schemeClr val="accent1"/>
              </a:buClr>
              <a:buNone/>
            </a:pPr>
            <a:endParaRPr lang="sr-Latn-RS" dirty="0" smtClean="0">
              <a:solidFill>
                <a:schemeClr val="tx1">
                  <a:lumMod val="50000"/>
                  <a:lumOff val="50000"/>
                </a:schemeClr>
              </a:solidFill>
            </a:endParaRPr>
          </a:p>
          <a:p>
            <a:pPr>
              <a:buClr>
                <a:schemeClr val="accent1"/>
              </a:buClr>
            </a:pPr>
            <a:r>
              <a:rPr lang="en-US" dirty="0" smtClean="0">
                <a:solidFill>
                  <a:schemeClr val="tx1">
                    <a:lumMod val="50000"/>
                    <a:lumOff val="50000"/>
                  </a:schemeClr>
                </a:solidFill>
              </a:rPr>
              <a:t>Energy efficient – energy passport</a:t>
            </a:r>
            <a:endParaRPr lang="sr-Latn-RS" dirty="0"/>
          </a:p>
        </p:txBody>
      </p:sp>
      <p:sp>
        <p:nvSpPr>
          <p:cNvPr id="10" name="Title 1"/>
          <p:cNvSpPr txBox="1">
            <a:spLocks/>
          </p:cNvSpPr>
          <p:nvPr/>
        </p:nvSpPr>
        <p:spPr>
          <a:xfrm>
            <a:off x="457200" y="228600"/>
            <a:ext cx="8229600" cy="762000"/>
          </a:xfrm>
          <a:prstGeom prst="rect">
            <a:avLst/>
          </a:prstGeom>
        </p:spPr>
        <p:txBody>
          <a:bodyPr vert="horz" lIns="91440" tIns="45720" rIns="91440" bIns="45720" rtlCol="0" anchor="ctr">
            <a:noAutofit/>
          </a:bodyPr>
          <a:lstStyle/>
          <a:p>
            <a:pPr lvl="0">
              <a:spcBef>
                <a:spcPct val="0"/>
              </a:spcBef>
              <a:defRPr/>
            </a:pPr>
            <a:r>
              <a:rPr lang="en-US" sz="2500" b="1" dirty="0" smtClean="0">
                <a:solidFill>
                  <a:schemeClr val="bg1"/>
                </a:solidFill>
              </a:rPr>
              <a:t>RESILIENT RECONSTRUCTION </a:t>
            </a:r>
            <a:r>
              <a:rPr lang="sr-Latn-RS" sz="2500" b="1" dirty="0" smtClean="0">
                <a:solidFill>
                  <a:schemeClr val="bg1"/>
                </a:solidFill>
              </a:rPr>
              <a:t>– </a:t>
            </a:r>
            <a:r>
              <a:rPr lang="en-US" sz="2500" b="1" dirty="0" smtClean="0">
                <a:solidFill>
                  <a:schemeClr val="bg1"/>
                </a:solidFill>
              </a:rPr>
              <a:t>PUBLIC BUILDINGS</a:t>
            </a:r>
            <a:endParaRPr kumimoji="0" lang="en-US" sz="2500" b="1" i="0" u="none" strike="noStrike" kern="1200" cap="none" spc="0" normalizeH="0" baseline="0" noProof="0" dirty="0">
              <a:ln>
                <a:noFill/>
              </a:ln>
              <a:solidFill>
                <a:schemeClr val="bg1"/>
              </a:solidFill>
              <a:effectLst/>
              <a:uLnTx/>
              <a:uFillTx/>
              <a:latin typeface="+mj-lt"/>
              <a:ea typeface="+mj-ea"/>
              <a:cs typeface="+mj-cs"/>
            </a:endParaRPr>
          </a:p>
        </p:txBody>
      </p:sp>
    </p:spTree>
    <p:extLst>
      <p:ext uri="{BB962C8B-B14F-4D97-AF65-F5344CB8AC3E}">
        <p14:creationId xmlns:p14="http://schemas.microsoft.com/office/powerpoint/2010/main" val="37342019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BeiNdesign\MOCKUPS\BACKGROUD Mockups\5 Infinite White Studio Backdrops\05.jpg"/>
          <p:cNvPicPr>
            <a:picLocks noChangeAspect="1" noChangeArrowheads="1"/>
          </p:cNvPicPr>
          <p:nvPr/>
        </p:nvPicPr>
        <p:blipFill>
          <a:blip r:embed="rId2" cstate="print">
            <a:lum bright="10000"/>
          </a:blip>
          <a:srcRect/>
          <a:stretch>
            <a:fillRect/>
          </a:stretch>
        </p:blipFill>
        <p:spPr bwMode="auto">
          <a:xfrm>
            <a:off x="0" y="0"/>
            <a:ext cx="9144000" cy="6858000"/>
          </a:xfrm>
          <a:prstGeom prst="rect">
            <a:avLst/>
          </a:prstGeom>
          <a:noFill/>
        </p:spPr>
      </p:pic>
      <p:pic>
        <p:nvPicPr>
          <p:cNvPr id="5" name="Picture 4" descr="I:\Serbian National Disaster Risk Management Program\Picture1.png"/>
          <p:cNvPicPr>
            <a:picLocks noChangeAspect="1" noChangeArrowheads="1"/>
          </p:cNvPicPr>
          <p:nvPr/>
        </p:nvPicPr>
        <p:blipFill>
          <a:blip r:embed="rId3" cstate="print"/>
          <a:srcRect/>
          <a:stretch>
            <a:fillRect/>
          </a:stretch>
        </p:blipFill>
        <p:spPr bwMode="auto">
          <a:xfrm>
            <a:off x="0" y="0"/>
            <a:ext cx="9144000" cy="1106385"/>
          </a:xfrm>
          <a:prstGeom prst="rect">
            <a:avLst/>
          </a:prstGeom>
          <a:noFill/>
        </p:spPr>
      </p:pic>
      <p:pic>
        <p:nvPicPr>
          <p:cNvPr id="6" name="Picture 3" descr="I:\Serbian National Disaster Risk Management Program\grb-srbije.png"/>
          <p:cNvPicPr>
            <a:picLocks noChangeAspect="1" noChangeArrowheads="1"/>
          </p:cNvPicPr>
          <p:nvPr/>
        </p:nvPicPr>
        <p:blipFill>
          <a:blip r:embed="rId4" cstate="print"/>
          <a:srcRect/>
          <a:stretch>
            <a:fillRect/>
          </a:stretch>
        </p:blipFill>
        <p:spPr bwMode="auto">
          <a:xfrm>
            <a:off x="8382000" y="152400"/>
            <a:ext cx="381000" cy="754031"/>
          </a:xfrm>
          <a:prstGeom prst="rect">
            <a:avLst/>
          </a:prstGeom>
          <a:noFill/>
          <a:effectLst>
            <a:outerShdw blurRad="50800" dist="38100" dir="10800000" algn="r" rotWithShape="0">
              <a:prstClr val="black">
                <a:alpha val="40000"/>
              </a:prstClr>
            </a:outerShdw>
          </a:effectLst>
        </p:spPr>
      </p:pic>
      <p:sp>
        <p:nvSpPr>
          <p:cNvPr id="7" name="Title 1"/>
          <p:cNvSpPr txBox="1">
            <a:spLocks/>
          </p:cNvSpPr>
          <p:nvPr/>
        </p:nvSpPr>
        <p:spPr>
          <a:xfrm>
            <a:off x="457200" y="228600"/>
            <a:ext cx="8229600" cy="762000"/>
          </a:xfrm>
          <a:prstGeom prst="rect">
            <a:avLst/>
          </a:prstGeom>
        </p:spPr>
        <p:txBody>
          <a:bodyPr vert="horz" lIns="91440" tIns="45720" rIns="91440" bIns="45720" rtlCol="0" anchor="ctr">
            <a:noAutofit/>
          </a:bodyPr>
          <a:lstStyle/>
          <a:p>
            <a:pPr lvl="0">
              <a:spcBef>
                <a:spcPct val="0"/>
              </a:spcBef>
              <a:defRPr/>
            </a:pPr>
            <a:r>
              <a:rPr lang="en-US" sz="2500" b="1" dirty="0" smtClean="0">
                <a:solidFill>
                  <a:schemeClr val="bg1"/>
                </a:solidFill>
              </a:rPr>
              <a:t>RESILIENT RECONSTRUCTION – LOCAL INFRASTRUCTURE </a:t>
            </a:r>
            <a:endParaRPr kumimoji="0" lang="en-US" sz="2500" b="1" i="0" u="none" strike="noStrike" kern="1200" cap="none" spc="0" normalizeH="0" baseline="0" noProof="0" dirty="0">
              <a:ln>
                <a:noFill/>
              </a:ln>
              <a:solidFill>
                <a:schemeClr val="bg1"/>
              </a:solidFill>
              <a:effectLst/>
              <a:uLnTx/>
              <a:uFillTx/>
              <a:latin typeface="+mj-lt"/>
              <a:ea typeface="+mj-ea"/>
              <a:cs typeface="+mj-cs"/>
            </a:endParaRPr>
          </a:p>
        </p:txBody>
      </p:sp>
      <p:pic>
        <p:nvPicPr>
          <p:cNvPr id="2050"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28962" y="1219200"/>
            <a:ext cx="4190638" cy="3147437"/>
          </a:xfrm>
          <a:prstGeom prst="rect">
            <a:avLst/>
          </a:prstGeom>
          <a:noFill/>
        </p:spPr>
      </p:pic>
      <p:pic>
        <p:nvPicPr>
          <p:cNvPr id="2051" name="Picture 3"/>
          <p:cNvPicPr>
            <a:picLocks noChangeAspect="1" noChangeArrowheads="1"/>
          </p:cNvPicPr>
          <p:nvPr/>
        </p:nvPicPr>
        <p:blipFill>
          <a:blip r:embed="rId6" cstate="print">
            <a:extLst>
              <a:ext uri="{28A0092B-C50C-407E-A947-70E740481C1C}">
                <a14:useLocalDpi xmlns:a14="http://schemas.microsoft.com/office/drawing/2010/main" val="0"/>
              </a:ext>
            </a:extLst>
          </a:blip>
          <a:stretch>
            <a:fillRect/>
          </a:stretch>
        </p:blipFill>
        <p:spPr bwMode="auto">
          <a:xfrm>
            <a:off x="4648200" y="1219200"/>
            <a:ext cx="4241744" cy="3147437"/>
          </a:xfrm>
          <a:prstGeom prst="rect">
            <a:avLst/>
          </a:prstGeom>
          <a:noFill/>
        </p:spPr>
      </p:pic>
      <p:sp>
        <p:nvSpPr>
          <p:cNvPr id="11" name="Rectangle 10"/>
          <p:cNvSpPr/>
          <p:nvPr/>
        </p:nvSpPr>
        <p:spPr>
          <a:xfrm>
            <a:off x="0" y="4539343"/>
            <a:ext cx="9144000" cy="2362200"/>
          </a:xfrm>
          <a:prstGeom prst="rect">
            <a:avLst/>
          </a:prstGeom>
          <a:solidFill>
            <a:srgbClr val="C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TextBox 12"/>
          <p:cNvSpPr txBox="1"/>
          <p:nvPr/>
        </p:nvSpPr>
        <p:spPr>
          <a:xfrm>
            <a:off x="381000" y="4724400"/>
            <a:ext cx="8382000" cy="1723549"/>
          </a:xfrm>
          <a:prstGeom prst="rect">
            <a:avLst/>
          </a:prstGeom>
          <a:noFill/>
        </p:spPr>
        <p:txBody>
          <a:bodyPr wrap="square" rtlCol="0">
            <a:spAutoFit/>
          </a:bodyPr>
          <a:lstStyle/>
          <a:p>
            <a:pPr algn="just"/>
            <a:r>
              <a:rPr lang="en-US" sz="4000" b="1" dirty="0" smtClean="0">
                <a:solidFill>
                  <a:schemeClr val="bg1"/>
                </a:solidFill>
                <a:effectLst>
                  <a:outerShdw blurRad="38100" dist="38100" dir="2700000" algn="tl">
                    <a:srgbClr val="000000">
                      <a:alpha val="43137"/>
                    </a:srgbClr>
                  </a:outerShdw>
                </a:effectLst>
              </a:rPr>
              <a:t>109 critical infrastructure projects</a:t>
            </a:r>
          </a:p>
          <a:p>
            <a:pPr algn="just"/>
            <a:r>
              <a:rPr lang="en-US" sz="2400" dirty="0" smtClean="0">
                <a:solidFill>
                  <a:schemeClr val="bg1"/>
                </a:solidFill>
                <a:effectLst>
                  <a:outerShdw blurRad="38100" dist="38100" dir="2700000" algn="tl">
                    <a:srgbClr val="000000">
                      <a:alpha val="43137"/>
                    </a:srgbClr>
                  </a:outerShdw>
                </a:effectLst>
              </a:rPr>
              <a:t>of reconstruction and retrofitting in 39 municipalities: transport infrastructure, preventive infrastructure, water supply and sewage </a:t>
            </a:r>
          </a:p>
          <a:p>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57140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D:\BeiNdesign\MOCKUPS\BACKGROUD Mockups\5 Infinite White Studio Backdrops\05.jpg"/>
          <p:cNvPicPr>
            <a:picLocks noChangeAspect="1" noChangeArrowheads="1"/>
          </p:cNvPicPr>
          <p:nvPr/>
        </p:nvPicPr>
        <p:blipFill>
          <a:blip r:embed="rId2" cstate="print">
            <a:lum bright="10000"/>
          </a:blip>
          <a:srcRect/>
          <a:stretch>
            <a:fillRect/>
          </a:stretch>
        </p:blipFill>
        <p:spPr bwMode="auto">
          <a:xfrm>
            <a:off x="0" y="0"/>
            <a:ext cx="9144000" cy="6858000"/>
          </a:xfrm>
          <a:prstGeom prst="rect">
            <a:avLst/>
          </a:prstGeom>
          <a:noFill/>
        </p:spPr>
      </p:pic>
      <p:pic>
        <p:nvPicPr>
          <p:cNvPr id="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0" y="1106385"/>
            <a:ext cx="3810000" cy="2779814"/>
          </a:xfrm>
          <a:prstGeom prst="rect">
            <a:avLst/>
          </a:prstGeom>
          <a:noFill/>
        </p:spPr>
      </p:pic>
      <p:sp>
        <p:nvSpPr>
          <p:cNvPr id="3" name="Content Placeholder 2"/>
          <p:cNvSpPr>
            <a:spLocks noGrp="1"/>
          </p:cNvSpPr>
          <p:nvPr>
            <p:ph idx="1"/>
          </p:nvPr>
        </p:nvSpPr>
        <p:spPr>
          <a:xfrm>
            <a:off x="4495800" y="5334000"/>
            <a:ext cx="4038600" cy="990600"/>
          </a:xfrm>
        </p:spPr>
        <p:txBody>
          <a:bodyPr>
            <a:normAutofit/>
          </a:bodyPr>
          <a:lstStyle/>
          <a:p>
            <a:pPr algn="just">
              <a:buClr>
                <a:srgbClr val="AEB53C"/>
              </a:buClr>
            </a:pPr>
            <a:r>
              <a:rPr lang="en-US" sz="1600" dirty="0" smtClean="0">
                <a:solidFill>
                  <a:schemeClr val="tx1">
                    <a:lumMod val="50000"/>
                    <a:lumOff val="50000"/>
                  </a:schemeClr>
                </a:solidFill>
              </a:rPr>
              <a:t>Local </a:t>
            </a:r>
            <a:r>
              <a:rPr lang="en-US" sz="1600" dirty="0">
                <a:solidFill>
                  <a:schemeClr val="tx1">
                    <a:lumMod val="50000"/>
                    <a:lumOff val="50000"/>
                  </a:schemeClr>
                </a:solidFill>
              </a:rPr>
              <a:t>transport infrastructure</a:t>
            </a:r>
          </a:p>
          <a:p>
            <a:pPr algn="just">
              <a:buClr>
                <a:srgbClr val="AEB53C"/>
              </a:buClr>
            </a:pPr>
            <a:r>
              <a:rPr lang="en-US" sz="1600" dirty="0">
                <a:solidFill>
                  <a:schemeClr val="tx1">
                    <a:lumMod val="50000"/>
                    <a:lumOff val="50000"/>
                  </a:schemeClr>
                </a:solidFill>
              </a:rPr>
              <a:t>Water supply and sewage systems</a:t>
            </a:r>
          </a:p>
          <a:p>
            <a:pPr algn="just">
              <a:buClr>
                <a:srgbClr val="AEB53C"/>
              </a:buClr>
            </a:pPr>
            <a:r>
              <a:rPr lang="en-US" sz="1600" dirty="0">
                <a:solidFill>
                  <a:schemeClr val="tx1">
                    <a:lumMod val="50000"/>
                    <a:lumOff val="50000"/>
                  </a:schemeClr>
                </a:solidFill>
              </a:rPr>
              <a:t>Local flood protection </a:t>
            </a:r>
            <a:r>
              <a:rPr lang="en-US" sz="1600" dirty="0" smtClean="0">
                <a:solidFill>
                  <a:schemeClr val="tx1">
                    <a:lumMod val="50000"/>
                    <a:lumOff val="50000"/>
                  </a:schemeClr>
                </a:solidFill>
              </a:rPr>
              <a:t>infrastructure</a:t>
            </a:r>
            <a:endParaRPr lang="sr-Latn-RS" sz="1600" b="1" dirty="0">
              <a:solidFill>
                <a:schemeClr val="tx1">
                  <a:lumMod val="50000"/>
                  <a:lumOff val="50000"/>
                </a:schemeClr>
              </a:solidFill>
            </a:endParaRPr>
          </a:p>
        </p:txBody>
      </p:sp>
      <p:sp>
        <p:nvSpPr>
          <p:cNvPr id="14" name="TextBox 13"/>
          <p:cNvSpPr txBox="1"/>
          <p:nvPr/>
        </p:nvSpPr>
        <p:spPr>
          <a:xfrm>
            <a:off x="4191000" y="1600200"/>
            <a:ext cx="4343400" cy="461665"/>
          </a:xfrm>
          <a:prstGeom prst="rect">
            <a:avLst/>
          </a:prstGeom>
          <a:noFill/>
        </p:spPr>
        <p:txBody>
          <a:bodyPr wrap="square" rtlCol="0">
            <a:spAutoFit/>
          </a:bodyPr>
          <a:lstStyle/>
          <a:p>
            <a:pPr algn="just">
              <a:buClr>
                <a:srgbClr val="00B050"/>
              </a:buClr>
            </a:pPr>
            <a:r>
              <a:rPr lang="en-US" sz="2300" b="1" dirty="0" smtClean="0">
                <a:solidFill>
                  <a:schemeClr val="tx1">
                    <a:lumMod val="50000"/>
                    <a:lumOff val="50000"/>
                  </a:schemeClr>
                </a:solidFill>
              </a:rPr>
              <a:t>TRANSPORT INFRASTRUCTURE:</a:t>
            </a:r>
            <a:endParaRPr lang="en-US" sz="2300" dirty="0" smtClean="0">
              <a:solidFill>
                <a:schemeClr val="tx1">
                  <a:lumMod val="50000"/>
                  <a:lumOff val="50000"/>
                </a:schemeClr>
              </a:solidFill>
            </a:endParaRPr>
          </a:p>
        </p:txBody>
      </p:sp>
      <p:cxnSp>
        <p:nvCxnSpPr>
          <p:cNvPr id="15" name="Straight Connector 14"/>
          <p:cNvCxnSpPr/>
          <p:nvPr/>
        </p:nvCxnSpPr>
        <p:spPr>
          <a:xfrm>
            <a:off x="4191000" y="2133600"/>
            <a:ext cx="4343400" cy="0"/>
          </a:xfrm>
          <a:prstGeom prst="line">
            <a:avLst/>
          </a:prstGeom>
          <a:ln w="12700">
            <a:solidFill>
              <a:srgbClr val="AEB53C"/>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191000" y="2362200"/>
            <a:ext cx="990600" cy="369332"/>
          </a:xfrm>
          <a:prstGeom prst="rect">
            <a:avLst/>
          </a:prstGeom>
          <a:noFill/>
        </p:spPr>
        <p:txBody>
          <a:bodyPr wrap="square" rtlCol="0">
            <a:spAutoFit/>
          </a:bodyPr>
          <a:lstStyle/>
          <a:p>
            <a:pPr>
              <a:buClr>
                <a:srgbClr val="AEB53C"/>
              </a:buClr>
              <a:buFont typeface="Arial" pitchFamily="34" charset="0"/>
              <a:buChar char="•"/>
            </a:pPr>
            <a:r>
              <a:rPr lang="en-US" dirty="0" smtClean="0">
                <a:solidFill>
                  <a:schemeClr val="tx1">
                    <a:lumMod val="50000"/>
                    <a:lumOff val="50000"/>
                  </a:schemeClr>
                </a:solidFill>
              </a:rPr>
              <a:t>   Roads</a:t>
            </a:r>
          </a:p>
        </p:txBody>
      </p:sp>
      <p:sp>
        <p:nvSpPr>
          <p:cNvPr id="17" name="TextBox 16"/>
          <p:cNvSpPr txBox="1"/>
          <p:nvPr/>
        </p:nvSpPr>
        <p:spPr>
          <a:xfrm>
            <a:off x="4419600" y="2743200"/>
            <a:ext cx="4191000" cy="1138773"/>
          </a:xfrm>
          <a:prstGeom prst="rect">
            <a:avLst/>
          </a:prstGeom>
          <a:noFill/>
        </p:spPr>
        <p:txBody>
          <a:bodyPr wrap="square" rtlCol="0">
            <a:spAutoFit/>
          </a:bodyPr>
          <a:lstStyle/>
          <a:p>
            <a:pPr algn="just">
              <a:buClr>
                <a:srgbClr val="00B050"/>
              </a:buClr>
            </a:pPr>
            <a:r>
              <a:rPr lang="en-US" sz="1400" dirty="0" smtClean="0">
                <a:solidFill>
                  <a:schemeClr val="tx1">
                    <a:lumMod val="50000"/>
                    <a:lumOff val="50000"/>
                  </a:schemeClr>
                </a:solidFill>
              </a:rPr>
              <a:t>reinstated with</a:t>
            </a:r>
            <a:endParaRPr lang="en-US" sz="1400" b="1" dirty="0" smtClean="0">
              <a:solidFill>
                <a:schemeClr val="tx1">
                  <a:lumMod val="50000"/>
                  <a:lumOff val="50000"/>
                </a:schemeClr>
              </a:solidFill>
            </a:endParaRPr>
          </a:p>
          <a:p>
            <a:pPr algn="just">
              <a:buClr>
                <a:srgbClr val="00B050"/>
              </a:buClr>
            </a:pPr>
            <a:r>
              <a:rPr lang="en-US" b="1" dirty="0" smtClean="0">
                <a:solidFill>
                  <a:srgbClr val="AEB53C"/>
                </a:solidFill>
              </a:rPr>
              <a:t>50 million EUR of Government funds</a:t>
            </a:r>
          </a:p>
          <a:p>
            <a:pPr algn="just">
              <a:buClr>
                <a:srgbClr val="00B050"/>
              </a:buClr>
            </a:pPr>
            <a:r>
              <a:rPr lang="en-US" b="1" dirty="0" smtClean="0">
                <a:solidFill>
                  <a:srgbClr val="AEB53C"/>
                </a:solidFill>
              </a:rPr>
              <a:t>10 million EUR from EU Solidarity Fund</a:t>
            </a:r>
          </a:p>
          <a:p>
            <a:endParaRPr lang="en-US" dirty="0">
              <a:solidFill>
                <a:schemeClr val="tx1">
                  <a:lumMod val="50000"/>
                  <a:lumOff val="50000"/>
                </a:schemeClr>
              </a:solidFill>
            </a:endParaRPr>
          </a:p>
        </p:txBody>
      </p:sp>
      <p:sp>
        <p:nvSpPr>
          <p:cNvPr id="18" name="TextBox 17"/>
          <p:cNvSpPr txBox="1"/>
          <p:nvPr/>
        </p:nvSpPr>
        <p:spPr>
          <a:xfrm>
            <a:off x="5638800" y="2362200"/>
            <a:ext cx="1143000" cy="369332"/>
          </a:xfrm>
          <a:prstGeom prst="rect">
            <a:avLst/>
          </a:prstGeom>
          <a:noFill/>
        </p:spPr>
        <p:txBody>
          <a:bodyPr wrap="square" rtlCol="0">
            <a:spAutoFit/>
          </a:bodyPr>
          <a:lstStyle/>
          <a:p>
            <a:pPr>
              <a:buClr>
                <a:srgbClr val="AEB53C"/>
              </a:buClr>
              <a:buFont typeface="Arial" pitchFamily="34" charset="0"/>
              <a:buChar char="•"/>
            </a:pPr>
            <a:r>
              <a:rPr lang="en-US" dirty="0" smtClean="0">
                <a:solidFill>
                  <a:schemeClr val="tx1">
                    <a:lumMod val="50000"/>
                    <a:lumOff val="50000"/>
                  </a:schemeClr>
                </a:solidFill>
              </a:rPr>
              <a:t>   Bridges</a:t>
            </a:r>
          </a:p>
        </p:txBody>
      </p:sp>
      <p:sp>
        <p:nvSpPr>
          <p:cNvPr id="19" name="TextBox 18"/>
          <p:cNvSpPr txBox="1"/>
          <p:nvPr/>
        </p:nvSpPr>
        <p:spPr>
          <a:xfrm>
            <a:off x="7162800" y="2362200"/>
            <a:ext cx="1219200" cy="369332"/>
          </a:xfrm>
          <a:prstGeom prst="rect">
            <a:avLst/>
          </a:prstGeom>
          <a:noFill/>
        </p:spPr>
        <p:txBody>
          <a:bodyPr wrap="square" rtlCol="0">
            <a:spAutoFit/>
          </a:bodyPr>
          <a:lstStyle/>
          <a:p>
            <a:pPr>
              <a:buClr>
                <a:srgbClr val="AEB53C"/>
              </a:buClr>
              <a:buFont typeface="Arial" pitchFamily="34" charset="0"/>
              <a:buChar char="•"/>
            </a:pPr>
            <a:r>
              <a:rPr lang="en-US" dirty="0" smtClean="0">
                <a:solidFill>
                  <a:schemeClr val="tx1">
                    <a:lumMod val="50000"/>
                    <a:lumOff val="50000"/>
                  </a:schemeClr>
                </a:solidFill>
              </a:rPr>
              <a:t>   Railways</a:t>
            </a:r>
            <a:endParaRPr lang="en-US" dirty="0">
              <a:solidFill>
                <a:schemeClr val="tx1">
                  <a:lumMod val="50000"/>
                  <a:lumOff val="50000"/>
                </a:schemeClr>
              </a:solidFill>
            </a:endParaRPr>
          </a:p>
        </p:txBody>
      </p:sp>
      <p:cxnSp>
        <p:nvCxnSpPr>
          <p:cNvPr id="20" name="Straight Connector 19"/>
          <p:cNvCxnSpPr/>
          <p:nvPr/>
        </p:nvCxnSpPr>
        <p:spPr>
          <a:xfrm>
            <a:off x="4191000" y="1524000"/>
            <a:ext cx="4343400" cy="0"/>
          </a:xfrm>
          <a:prstGeom prst="line">
            <a:avLst/>
          </a:prstGeom>
          <a:ln w="12700">
            <a:solidFill>
              <a:srgbClr val="AEB53C"/>
            </a:solidFill>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267200" y="4563070"/>
            <a:ext cx="4267200" cy="923330"/>
          </a:xfrm>
          <a:prstGeom prst="rect">
            <a:avLst/>
          </a:prstGeom>
          <a:noFill/>
        </p:spPr>
        <p:txBody>
          <a:bodyPr wrap="square" rtlCol="0">
            <a:spAutoFit/>
          </a:bodyPr>
          <a:lstStyle/>
          <a:p>
            <a:pPr algn="just"/>
            <a:r>
              <a:rPr lang="en-US" dirty="0" smtClean="0">
                <a:solidFill>
                  <a:schemeClr val="tx1">
                    <a:lumMod val="50000"/>
                    <a:lumOff val="50000"/>
                  </a:schemeClr>
                </a:solidFill>
              </a:rPr>
              <a:t>reinstated with</a:t>
            </a:r>
            <a:r>
              <a:rPr lang="en-US" b="1" dirty="0" smtClean="0">
                <a:solidFill>
                  <a:schemeClr val="tx1">
                    <a:lumMod val="50000"/>
                    <a:lumOff val="50000"/>
                  </a:schemeClr>
                </a:solidFill>
              </a:rPr>
              <a:t> </a:t>
            </a:r>
            <a:r>
              <a:rPr lang="en-US" b="1" dirty="0" smtClean="0">
                <a:solidFill>
                  <a:srgbClr val="AEB53C"/>
                </a:solidFill>
              </a:rPr>
              <a:t>more than 10 million EUR from EU Solidarity Fund:</a:t>
            </a:r>
          </a:p>
          <a:p>
            <a:pPr algn="just"/>
            <a:endParaRPr lang="en-US" dirty="0"/>
          </a:p>
        </p:txBody>
      </p:sp>
      <p:sp>
        <p:nvSpPr>
          <p:cNvPr id="23" name="TextBox 22"/>
          <p:cNvSpPr txBox="1"/>
          <p:nvPr/>
        </p:nvSpPr>
        <p:spPr>
          <a:xfrm>
            <a:off x="4191000" y="4034135"/>
            <a:ext cx="4724400" cy="461665"/>
          </a:xfrm>
          <a:prstGeom prst="rect">
            <a:avLst/>
          </a:prstGeom>
          <a:noFill/>
        </p:spPr>
        <p:txBody>
          <a:bodyPr wrap="square" rtlCol="0">
            <a:spAutoFit/>
          </a:bodyPr>
          <a:lstStyle/>
          <a:p>
            <a:pPr algn="just">
              <a:buClr>
                <a:srgbClr val="00B050"/>
              </a:buClr>
            </a:pPr>
            <a:r>
              <a:rPr lang="en-US" sz="2300" b="1" dirty="0" smtClean="0">
                <a:solidFill>
                  <a:schemeClr val="tx1">
                    <a:lumMod val="50000"/>
                    <a:lumOff val="50000"/>
                  </a:schemeClr>
                </a:solidFill>
              </a:rPr>
              <a:t>CRITICAL LOCAL INFRASTRUCTURE:</a:t>
            </a:r>
            <a:endParaRPr lang="en-US" sz="2300" dirty="0" smtClean="0">
              <a:solidFill>
                <a:schemeClr val="tx1">
                  <a:lumMod val="50000"/>
                  <a:lumOff val="50000"/>
                </a:schemeClr>
              </a:solidFill>
            </a:endParaRPr>
          </a:p>
        </p:txBody>
      </p:sp>
      <p:pic>
        <p:nvPicPr>
          <p:cNvPr id="24" name="Picture 2"/>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0" y="3881972"/>
            <a:ext cx="3810000" cy="2976027"/>
          </a:xfrm>
          <a:prstGeom prst="rect">
            <a:avLst/>
          </a:prstGeom>
          <a:noFill/>
        </p:spPr>
      </p:pic>
      <p:pic>
        <p:nvPicPr>
          <p:cNvPr id="25" name="Picture 5" descr="I:\Serbian National Disaster Risk Management Program\Picture1.png"/>
          <p:cNvPicPr>
            <a:picLocks noChangeAspect="1" noChangeArrowheads="1"/>
          </p:cNvPicPr>
          <p:nvPr/>
        </p:nvPicPr>
        <p:blipFill>
          <a:blip r:embed="rId5" cstate="print"/>
          <a:srcRect/>
          <a:stretch>
            <a:fillRect/>
          </a:stretch>
        </p:blipFill>
        <p:spPr bwMode="auto">
          <a:xfrm>
            <a:off x="0" y="0"/>
            <a:ext cx="9144000" cy="1106385"/>
          </a:xfrm>
          <a:prstGeom prst="rect">
            <a:avLst/>
          </a:prstGeom>
          <a:noFill/>
        </p:spPr>
      </p:pic>
      <p:sp>
        <p:nvSpPr>
          <p:cNvPr id="5" name="Title 1"/>
          <p:cNvSpPr txBox="1">
            <a:spLocks/>
          </p:cNvSpPr>
          <p:nvPr/>
        </p:nvSpPr>
        <p:spPr>
          <a:xfrm>
            <a:off x="304800" y="228600"/>
            <a:ext cx="8229600" cy="7620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2800" b="1" dirty="0" smtClean="0">
                <a:solidFill>
                  <a:schemeClr val="bg1"/>
                </a:solidFill>
                <a:latin typeface="+mj-lt"/>
                <a:ea typeface="+mj-ea"/>
                <a:cs typeface="+mj-cs"/>
              </a:rPr>
              <a:t>INFRASTRUCTURE – total needs over 200 million EUR</a:t>
            </a:r>
            <a:endParaRPr kumimoji="0" lang="en-US" sz="2800" b="0" i="0" u="none" strike="noStrike" kern="1200" cap="none" spc="0" normalizeH="0" baseline="0" noProof="0" dirty="0">
              <a:ln>
                <a:noFill/>
              </a:ln>
              <a:solidFill>
                <a:schemeClr val="bg1"/>
              </a:solidFill>
              <a:effectLst/>
              <a:uLnTx/>
              <a:uFillTx/>
              <a:latin typeface="+mj-lt"/>
              <a:ea typeface="+mj-ea"/>
              <a:cs typeface="+mj-cs"/>
            </a:endParaRPr>
          </a:p>
        </p:txBody>
      </p:sp>
      <p:pic>
        <p:nvPicPr>
          <p:cNvPr id="22" name="Picture 3" descr="I:\Serbian National Disaster Risk Management Program\grb-srbije.png"/>
          <p:cNvPicPr>
            <a:picLocks noChangeAspect="1" noChangeArrowheads="1"/>
          </p:cNvPicPr>
          <p:nvPr/>
        </p:nvPicPr>
        <p:blipFill>
          <a:blip r:embed="rId6" cstate="print"/>
          <a:srcRect/>
          <a:stretch>
            <a:fillRect/>
          </a:stretch>
        </p:blipFill>
        <p:spPr bwMode="auto">
          <a:xfrm>
            <a:off x="8382000" y="152400"/>
            <a:ext cx="381000" cy="754031"/>
          </a:xfrm>
          <a:prstGeom prst="rect">
            <a:avLst/>
          </a:prstGeom>
          <a:noFill/>
          <a:effectLst>
            <a:outerShdw blurRad="50800" dist="38100" dir="10800000" algn="r" rotWithShape="0">
              <a:prstClr val="black">
                <a:alpha val="40000"/>
              </a:prstClr>
            </a:outerShdw>
          </a:effectLst>
        </p:spPr>
      </p:pic>
      <p:cxnSp>
        <p:nvCxnSpPr>
          <p:cNvPr id="27" name="Straight Connector 26"/>
          <p:cNvCxnSpPr/>
          <p:nvPr/>
        </p:nvCxnSpPr>
        <p:spPr>
          <a:xfrm>
            <a:off x="4267200" y="4572000"/>
            <a:ext cx="4343400" cy="0"/>
          </a:xfrm>
          <a:prstGeom prst="line">
            <a:avLst/>
          </a:prstGeom>
          <a:ln w="12700">
            <a:solidFill>
              <a:srgbClr val="AEB53C"/>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4191000" y="3962400"/>
            <a:ext cx="4343400" cy="0"/>
          </a:xfrm>
          <a:prstGeom prst="line">
            <a:avLst/>
          </a:prstGeom>
          <a:ln w="12700">
            <a:solidFill>
              <a:srgbClr val="AEB5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914731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BeiNdesign\MOCKUPS\BACKGROUD Mockups\5 Infinite White Studio Backdrops\05.jpg"/>
          <p:cNvPicPr>
            <a:picLocks noChangeAspect="1" noChangeArrowheads="1"/>
          </p:cNvPicPr>
          <p:nvPr/>
        </p:nvPicPr>
        <p:blipFill>
          <a:blip r:embed="rId2" cstate="print">
            <a:lum bright="10000"/>
          </a:blip>
          <a:srcRect/>
          <a:stretch>
            <a:fillRect/>
          </a:stretch>
        </p:blipFill>
        <p:spPr bwMode="auto">
          <a:xfrm>
            <a:off x="0" y="0"/>
            <a:ext cx="9144000" cy="6858000"/>
          </a:xfrm>
          <a:prstGeom prst="rect">
            <a:avLst/>
          </a:prstGeom>
          <a:noFill/>
        </p:spPr>
      </p:pic>
      <p:pic>
        <p:nvPicPr>
          <p:cNvPr id="5" name="Picture 2" descr="D:\BeiNdesign\GRAPHIC\POPLAVE\POPLAVE izlozba\Fotografije\Publication Photos II\5 Pomoc poljoprivredi - uvodni tekst\photos\Maize and Fertilizer March 18 2015 Lazarevac.JPG"/>
          <p:cNvPicPr>
            <a:picLocks noChangeAspect="1" noChangeArrowheads="1"/>
          </p:cNvPicPr>
          <p:nvPr/>
        </p:nvPicPr>
        <p:blipFill>
          <a:blip r:embed="rId3" cstate="print"/>
          <a:stretch>
            <a:fillRect/>
          </a:stretch>
        </p:blipFill>
        <p:spPr bwMode="auto">
          <a:xfrm>
            <a:off x="-1" y="1066800"/>
            <a:ext cx="4343401" cy="2895600"/>
          </a:xfrm>
          <a:prstGeom prst="rect">
            <a:avLst/>
          </a:prstGeom>
          <a:noFill/>
        </p:spPr>
      </p:pic>
      <p:pic>
        <p:nvPicPr>
          <p:cNvPr id="6" name="Picture 2" descr="D:\BeiNdesign\GRAPHIC\POPLAVE\POPLAVE izlozba\Fotografije\Publication Photos II\5 Pomoc poljoprivredi - uvodni tekst\photos\Maize and Fertilizer March 18 2015 Lazarevac.JPG"/>
          <p:cNvPicPr>
            <a:picLocks noChangeAspect="1" noChangeArrowheads="1"/>
          </p:cNvPicPr>
          <p:nvPr/>
        </p:nvPicPr>
        <p:blipFill>
          <a:blip r:embed="rId4" cstate="print"/>
          <a:stretch>
            <a:fillRect/>
          </a:stretch>
        </p:blipFill>
        <p:spPr bwMode="auto">
          <a:xfrm>
            <a:off x="0" y="3961496"/>
            <a:ext cx="4343400" cy="2896504"/>
          </a:xfrm>
          <a:prstGeom prst="rect">
            <a:avLst/>
          </a:prstGeom>
          <a:noFill/>
        </p:spPr>
      </p:pic>
      <p:pic>
        <p:nvPicPr>
          <p:cNvPr id="7" name="Picture 5" descr="I:\Serbian National Disaster Risk Management Program\Picture1.png"/>
          <p:cNvPicPr>
            <a:picLocks noChangeAspect="1" noChangeArrowheads="1"/>
          </p:cNvPicPr>
          <p:nvPr/>
        </p:nvPicPr>
        <p:blipFill>
          <a:blip r:embed="rId5" cstate="print"/>
          <a:srcRect/>
          <a:stretch>
            <a:fillRect/>
          </a:stretch>
        </p:blipFill>
        <p:spPr bwMode="auto">
          <a:xfrm>
            <a:off x="0" y="0"/>
            <a:ext cx="9144000" cy="1106385"/>
          </a:xfrm>
          <a:prstGeom prst="rect">
            <a:avLst/>
          </a:prstGeom>
          <a:noFill/>
        </p:spPr>
      </p:pic>
      <p:sp>
        <p:nvSpPr>
          <p:cNvPr id="8" name="Title 1"/>
          <p:cNvSpPr txBox="1">
            <a:spLocks/>
          </p:cNvSpPr>
          <p:nvPr/>
        </p:nvSpPr>
        <p:spPr>
          <a:xfrm>
            <a:off x="304800" y="228600"/>
            <a:ext cx="8229600" cy="7620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200" b="1" dirty="0" smtClean="0">
                <a:solidFill>
                  <a:schemeClr val="bg1"/>
                </a:solidFill>
                <a:latin typeface="+mj-lt"/>
                <a:ea typeface="+mj-ea"/>
                <a:cs typeface="+mj-cs"/>
              </a:rPr>
              <a:t>INFRASTRUCTURE – TRANSPORT</a:t>
            </a:r>
            <a:endParaRPr kumimoji="0" lang="en-US" sz="3200" b="0" i="0" u="none" strike="noStrike" kern="1200" cap="none" spc="0" normalizeH="0" baseline="0" noProof="0" dirty="0">
              <a:ln>
                <a:noFill/>
              </a:ln>
              <a:solidFill>
                <a:schemeClr val="bg1"/>
              </a:solidFill>
              <a:effectLst/>
              <a:uLnTx/>
              <a:uFillTx/>
              <a:latin typeface="+mj-lt"/>
              <a:ea typeface="+mj-ea"/>
              <a:cs typeface="+mj-cs"/>
            </a:endParaRPr>
          </a:p>
        </p:txBody>
      </p:sp>
      <p:pic>
        <p:nvPicPr>
          <p:cNvPr id="9" name="Picture 3" descr="I:\Serbian National Disaster Risk Management Program\grb-srbije.png"/>
          <p:cNvPicPr>
            <a:picLocks noChangeAspect="1" noChangeArrowheads="1"/>
          </p:cNvPicPr>
          <p:nvPr/>
        </p:nvPicPr>
        <p:blipFill>
          <a:blip r:embed="rId6" cstate="print"/>
          <a:srcRect/>
          <a:stretch>
            <a:fillRect/>
          </a:stretch>
        </p:blipFill>
        <p:spPr bwMode="auto">
          <a:xfrm>
            <a:off x="8382000" y="152400"/>
            <a:ext cx="381000" cy="754031"/>
          </a:xfrm>
          <a:prstGeom prst="rect">
            <a:avLst/>
          </a:prstGeom>
          <a:noFill/>
          <a:effectLst>
            <a:outerShdw blurRad="50800" dist="38100" dir="10800000" algn="r" rotWithShape="0">
              <a:prstClr val="black">
                <a:alpha val="40000"/>
              </a:prstClr>
            </a:outerShdw>
          </a:effectLst>
        </p:spPr>
      </p:pic>
      <p:sp>
        <p:nvSpPr>
          <p:cNvPr id="3" name="Content Placeholder 2"/>
          <p:cNvSpPr>
            <a:spLocks noGrp="1"/>
          </p:cNvSpPr>
          <p:nvPr>
            <p:ph idx="1"/>
          </p:nvPr>
        </p:nvSpPr>
        <p:spPr>
          <a:xfrm>
            <a:off x="5029200" y="1752600"/>
            <a:ext cx="3810000" cy="4648200"/>
          </a:xfrm>
        </p:spPr>
        <p:txBody>
          <a:bodyPr>
            <a:normAutofit fontScale="92500" lnSpcReduction="20000"/>
          </a:bodyPr>
          <a:lstStyle/>
          <a:p>
            <a:r>
              <a:rPr lang="en-US" dirty="0" smtClean="0">
                <a:solidFill>
                  <a:schemeClr val="tx1">
                    <a:lumMod val="50000"/>
                    <a:lumOff val="50000"/>
                  </a:schemeClr>
                </a:solidFill>
              </a:rPr>
              <a:t>Detailed project preparation preceded all new construction </a:t>
            </a:r>
          </a:p>
          <a:p>
            <a:endParaRPr lang="sr-Latn-RS" dirty="0">
              <a:solidFill>
                <a:schemeClr val="tx1">
                  <a:lumMod val="50000"/>
                  <a:lumOff val="50000"/>
                </a:schemeClr>
              </a:solidFill>
            </a:endParaRPr>
          </a:p>
          <a:p>
            <a:r>
              <a:rPr lang="sr-Latn-RS" dirty="0" smtClean="0">
                <a:solidFill>
                  <a:schemeClr val="tx1">
                    <a:lumMod val="50000"/>
                    <a:lumOff val="50000"/>
                  </a:schemeClr>
                </a:solidFill>
              </a:rPr>
              <a:t>Risk</a:t>
            </a:r>
            <a:r>
              <a:rPr lang="en-US" dirty="0" smtClean="0">
                <a:solidFill>
                  <a:schemeClr val="tx1">
                    <a:lumMod val="50000"/>
                    <a:lumOff val="50000"/>
                  </a:schemeClr>
                </a:solidFill>
              </a:rPr>
              <a:t>-</a:t>
            </a:r>
            <a:r>
              <a:rPr lang="sr-Latn-RS" dirty="0" smtClean="0">
                <a:solidFill>
                  <a:schemeClr val="tx1">
                    <a:lumMod val="50000"/>
                    <a:lumOff val="50000"/>
                  </a:schemeClr>
                </a:solidFill>
              </a:rPr>
              <a:t>informed reconstruction</a:t>
            </a:r>
            <a:endParaRPr lang="en-US" dirty="0" smtClean="0">
              <a:solidFill>
                <a:schemeClr val="tx1">
                  <a:lumMod val="50000"/>
                  <a:lumOff val="50000"/>
                </a:schemeClr>
              </a:solidFill>
            </a:endParaRPr>
          </a:p>
          <a:p>
            <a:endParaRPr lang="sr-Latn-RS" dirty="0">
              <a:solidFill>
                <a:schemeClr val="tx1">
                  <a:lumMod val="50000"/>
                  <a:lumOff val="50000"/>
                </a:schemeClr>
              </a:solidFill>
            </a:endParaRPr>
          </a:p>
          <a:p>
            <a:r>
              <a:rPr lang="en-US" dirty="0" smtClean="0">
                <a:solidFill>
                  <a:schemeClr val="tx1">
                    <a:lumMod val="50000"/>
                    <a:lumOff val="50000"/>
                  </a:schemeClr>
                </a:solidFill>
              </a:rPr>
              <a:t>Hydrologic and </a:t>
            </a:r>
            <a:r>
              <a:rPr lang="en-US" dirty="0" err="1" smtClean="0">
                <a:solidFill>
                  <a:schemeClr val="tx1">
                    <a:lumMod val="50000"/>
                    <a:lumOff val="50000"/>
                  </a:schemeClr>
                </a:solidFill>
              </a:rPr>
              <a:t>geomechanical</a:t>
            </a:r>
            <a:r>
              <a:rPr lang="en-US" dirty="0" smtClean="0">
                <a:solidFill>
                  <a:schemeClr val="tx1">
                    <a:lumMod val="50000"/>
                    <a:lumOff val="50000"/>
                  </a:schemeClr>
                </a:solidFill>
              </a:rPr>
              <a:t> surveys</a:t>
            </a:r>
            <a:endParaRPr lang="sr-Latn-RS" dirty="0">
              <a:solidFill>
                <a:schemeClr val="tx1">
                  <a:lumMod val="50000"/>
                  <a:lumOff val="50000"/>
                </a:schemeClr>
              </a:solidFill>
            </a:endParaRPr>
          </a:p>
          <a:p>
            <a:endParaRPr lang="sr-Latn-RS" i="1" dirty="0">
              <a:solidFill>
                <a:schemeClr val="tx1">
                  <a:lumMod val="50000"/>
                  <a:lumOff val="50000"/>
                </a:schemeClr>
              </a:solidFill>
            </a:endParaRPr>
          </a:p>
        </p:txBody>
      </p:sp>
      <p:cxnSp>
        <p:nvCxnSpPr>
          <p:cNvPr id="13" name="Straight Connector 12"/>
          <p:cNvCxnSpPr/>
          <p:nvPr/>
        </p:nvCxnSpPr>
        <p:spPr>
          <a:xfrm>
            <a:off x="5105400" y="3657600"/>
            <a:ext cx="4038600" cy="1588"/>
          </a:xfrm>
          <a:prstGeom prst="line">
            <a:avLst/>
          </a:prstGeom>
          <a:ln w="12700">
            <a:solidFill>
              <a:srgbClr val="AEB53C"/>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5105400" y="4800600"/>
            <a:ext cx="4038600" cy="1588"/>
          </a:xfrm>
          <a:prstGeom prst="line">
            <a:avLst/>
          </a:prstGeom>
          <a:ln w="12700">
            <a:solidFill>
              <a:srgbClr val="AEB53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8440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BeiNdesign\MOCKUPS\BACKGROUD Mockups\5 Infinite White Studio Backdrops\05.jpg"/>
          <p:cNvPicPr>
            <a:picLocks noChangeAspect="1" noChangeArrowheads="1"/>
          </p:cNvPicPr>
          <p:nvPr/>
        </p:nvPicPr>
        <p:blipFill>
          <a:blip r:embed="rId2" cstate="print">
            <a:lum bright="10000"/>
          </a:blip>
          <a:srcRect/>
          <a:stretch>
            <a:fillRect/>
          </a:stretch>
        </p:blipFill>
        <p:spPr bwMode="auto">
          <a:xfrm>
            <a:off x="0" y="0"/>
            <a:ext cx="9144000" cy="6858000"/>
          </a:xfrm>
          <a:prstGeom prst="rect">
            <a:avLst/>
          </a:prstGeom>
          <a:noFill/>
        </p:spPr>
      </p:pic>
      <p:sp>
        <p:nvSpPr>
          <p:cNvPr id="14" name="Rectangle 13"/>
          <p:cNvSpPr/>
          <p:nvPr/>
        </p:nvSpPr>
        <p:spPr>
          <a:xfrm>
            <a:off x="0" y="4724400"/>
            <a:ext cx="9144000" cy="2133600"/>
          </a:xfrm>
          <a:prstGeom prst="rect">
            <a:avLst/>
          </a:prstGeom>
          <a:solidFill>
            <a:srgbClr val="AEB53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5" descr="I:\Serbian National Disaster Risk Management Program\Picture1.png"/>
          <p:cNvPicPr>
            <a:picLocks noChangeAspect="1" noChangeArrowheads="1"/>
          </p:cNvPicPr>
          <p:nvPr/>
        </p:nvPicPr>
        <p:blipFill>
          <a:blip r:embed="rId3" cstate="print"/>
          <a:srcRect/>
          <a:stretch>
            <a:fillRect/>
          </a:stretch>
        </p:blipFill>
        <p:spPr bwMode="auto">
          <a:xfrm>
            <a:off x="0" y="0"/>
            <a:ext cx="9144000" cy="1106385"/>
          </a:xfrm>
          <a:prstGeom prst="rect">
            <a:avLst/>
          </a:prstGeom>
          <a:noFill/>
        </p:spPr>
      </p:pic>
      <p:sp>
        <p:nvSpPr>
          <p:cNvPr id="6" name="Title 1"/>
          <p:cNvSpPr txBox="1">
            <a:spLocks/>
          </p:cNvSpPr>
          <p:nvPr/>
        </p:nvSpPr>
        <p:spPr>
          <a:xfrm>
            <a:off x="304800" y="228600"/>
            <a:ext cx="8229600" cy="7620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200" b="1" dirty="0" smtClean="0">
                <a:solidFill>
                  <a:schemeClr val="bg1"/>
                </a:solidFill>
                <a:latin typeface="+mj-lt"/>
                <a:ea typeface="+mj-ea"/>
                <a:cs typeface="+mj-cs"/>
              </a:rPr>
              <a:t>LOCAL INFRASTRUCTURE - BRIDGES BEFORE</a:t>
            </a:r>
            <a:endParaRPr kumimoji="0" lang="en-US" sz="3200" b="0" i="0" u="none" strike="noStrike" kern="1200" cap="none" spc="0" normalizeH="0" baseline="0" noProof="0" dirty="0">
              <a:ln>
                <a:noFill/>
              </a:ln>
              <a:solidFill>
                <a:schemeClr val="bg1"/>
              </a:solidFill>
              <a:effectLst/>
              <a:uLnTx/>
              <a:uFillTx/>
              <a:latin typeface="+mj-lt"/>
              <a:ea typeface="+mj-ea"/>
              <a:cs typeface="+mj-cs"/>
            </a:endParaRPr>
          </a:p>
        </p:txBody>
      </p:sp>
      <p:pic>
        <p:nvPicPr>
          <p:cNvPr id="7" name="Picture 3" descr="I:\Serbian National Disaster Risk Management Program\grb-srbije.png"/>
          <p:cNvPicPr>
            <a:picLocks noChangeAspect="1" noChangeArrowheads="1"/>
          </p:cNvPicPr>
          <p:nvPr/>
        </p:nvPicPr>
        <p:blipFill>
          <a:blip r:embed="rId4" cstate="print"/>
          <a:srcRect/>
          <a:stretch>
            <a:fillRect/>
          </a:stretch>
        </p:blipFill>
        <p:spPr bwMode="auto">
          <a:xfrm>
            <a:off x="8382000" y="152400"/>
            <a:ext cx="381000" cy="754031"/>
          </a:xfrm>
          <a:prstGeom prst="rect">
            <a:avLst/>
          </a:prstGeom>
          <a:noFill/>
          <a:effectLst>
            <a:outerShdw blurRad="50800" dist="38100" dir="10800000" algn="r" rotWithShape="0">
              <a:prstClr val="black">
                <a:alpha val="40000"/>
              </a:prstClr>
            </a:outerShdw>
          </a:effectLst>
        </p:spPr>
      </p:pic>
      <p:sp>
        <p:nvSpPr>
          <p:cNvPr id="3" name="Content Placeholder 2"/>
          <p:cNvSpPr>
            <a:spLocks noGrp="1"/>
          </p:cNvSpPr>
          <p:nvPr>
            <p:ph idx="1"/>
          </p:nvPr>
        </p:nvSpPr>
        <p:spPr>
          <a:xfrm>
            <a:off x="304800" y="5486400"/>
            <a:ext cx="8610600" cy="1295400"/>
          </a:xfrm>
        </p:spPr>
        <p:txBody>
          <a:bodyPr>
            <a:normAutofit fontScale="92500"/>
          </a:bodyPr>
          <a:lstStyle/>
          <a:p>
            <a:r>
              <a:rPr lang="en-US" sz="2000" b="1" dirty="0" smtClean="0">
                <a:solidFill>
                  <a:schemeClr val="bg1"/>
                </a:solidFill>
                <a:effectLst>
                  <a:outerShdw blurRad="38100" dist="38100" dir="2700000" algn="tl">
                    <a:srgbClr val="000000">
                      <a:alpha val="43137"/>
                    </a:srgbClr>
                  </a:outerShdw>
                </a:effectLst>
              </a:rPr>
              <a:t>Striking examples of </a:t>
            </a:r>
            <a:r>
              <a:rPr lang="sr-Latn-RS" sz="2000" b="1" dirty="0" smtClean="0">
                <a:solidFill>
                  <a:schemeClr val="bg1"/>
                </a:solidFill>
                <a:effectLst>
                  <a:outerShdw blurRad="38100" dist="38100" dir="2700000" algn="tl">
                    <a:srgbClr val="000000">
                      <a:alpha val="43137"/>
                    </a:srgbClr>
                  </a:outerShdw>
                </a:effectLst>
              </a:rPr>
              <a:t>risk</a:t>
            </a:r>
            <a:r>
              <a:rPr lang="en-US" sz="2000" b="1" dirty="0" smtClean="0">
                <a:solidFill>
                  <a:schemeClr val="bg1"/>
                </a:solidFill>
                <a:effectLst>
                  <a:outerShdw blurRad="38100" dist="38100" dir="2700000" algn="tl">
                    <a:srgbClr val="000000">
                      <a:alpha val="43137"/>
                    </a:srgbClr>
                  </a:outerShdw>
                </a:effectLst>
              </a:rPr>
              <a:t>-</a:t>
            </a:r>
            <a:r>
              <a:rPr lang="sr-Latn-RS" sz="2000" b="1" dirty="0" smtClean="0">
                <a:solidFill>
                  <a:schemeClr val="bg1"/>
                </a:solidFill>
                <a:effectLst>
                  <a:outerShdw blurRad="38100" dist="38100" dir="2700000" algn="tl">
                    <a:srgbClr val="000000">
                      <a:alpha val="43137"/>
                    </a:srgbClr>
                  </a:outerShdw>
                </a:effectLst>
              </a:rPr>
              <a:t>creating infrastructure</a:t>
            </a:r>
          </a:p>
          <a:p>
            <a:r>
              <a:rPr lang="en-US" sz="2000" b="1" dirty="0" smtClean="0">
                <a:solidFill>
                  <a:schemeClr val="bg1"/>
                </a:solidFill>
                <a:effectLst>
                  <a:outerShdw blurRad="38100" dist="38100" dir="2700000" algn="tl">
                    <a:srgbClr val="000000">
                      <a:alpha val="43137"/>
                    </a:srgbClr>
                  </a:outerShdw>
                </a:effectLst>
              </a:rPr>
              <a:t>Massive implementation of standard projects for bridges</a:t>
            </a:r>
            <a:r>
              <a:rPr lang="sr-Latn-RS" sz="2000" b="1" dirty="0" smtClean="0">
                <a:solidFill>
                  <a:schemeClr val="bg1"/>
                </a:solidFill>
                <a:effectLst>
                  <a:outerShdw blurRad="38100" dist="38100" dir="2700000" algn="tl">
                    <a:srgbClr val="000000">
                      <a:alpha val="43137"/>
                    </a:srgbClr>
                  </a:outerShdw>
                </a:effectLst>
              </a:rPr>
              <a:t> (cookie-cut</a:t>
            </a:r>
            <a:r>
              <a:rPr lang="en-US" sz="2000" b="1" dirty="0" smtClean="0">
                <a:solidFill>
                  <a:schemeClr val="bg1"/>
                </a:solidFill>
                <a:effectLst>
                  <a:outerShdw blurRad="38100" dist="38100" dir="2700000" algn="tl">
                    <a:srgbClr val="000000">
                      <a:alpha val="43137"/>
                    </a:srgbClr>
                  </a:outerShdw>
                </a:effectLst>
              </a:rPr>
              <a:t>t</a:t>
            </a:r>
            <a:r>
              <a:rPr lang="sr-Latn-RS" sz="2000" b="1" dirty="0" smtClean="0">
                <a:solidFill>
                  <a:schemeClr val="bg1"/>
                </a:solidFill>
                <a:effectLst>
                  <a:outerShdw blurRad="38100" dist="38100" dir="2700000" algn="tl">
                    <a:srgbClr val="000000">
                      <a:alpha val="43137"/>
                    </a:srgbClr>
                  </a:outerShdw>
                </a:effectLst>
              </a:rPr>
              <a:t>er design)</a:t>
            </a:r>
          </a:p>
          <a:p>
            <a:r>
              <a:rPr lang="en-US" sz="2000" b="1" dirty="0" smtClean="0">
                <a:solidFill>
                  <a:schemeClr val="bg1"/>
                </a:solidFill>
                <a:effectLst>
                  <a:outerShdw blurRad="38100" dist="38100" dir="2700000" algn="tl">
                    <a:srgbClr val="000000">
                      <a:alpha val="43137"/>
                    </a:srgbClr>
                  </a:outerShdw>
                </a:effectLst>
              </a:rPr>
              <a:t>Bridges constructed without hydrologic and </a:t>
            </a:r>
            <a:r>
              <a:rPr lang="en-US" sz="2000" b="1" dirty="0" err="1" smtClean="0">
                <a:solidFill>
                  <a:schemeClr val="bg1"/>
                </a:solidFill>
                <a:effectLst>
                  <a:outerShdw blurRad="38100" dist="38100" dir="2700000" algn="tl">
                    <a:srgbClr val="000000">
                      <a:alpha val="43137"/>
                    </a:srgbClr>
                  </a:outerShdw>
                </a:effectLst>
              </a:rPr>
              <a:t>geomechanical</a:t>
            </a:r>
            <a:r>
              <a:rPr lang="en-US" sz="2000" b="1" dirty="0" smtClean="0">
                <a:solidFill>
                  <a:schemeClr val="bg1"/>
                </a:solidFill>
                <a:effectLst>
                  <a:outerShdw blurRad="38100" dist="38100" dir="2700000" algn="tl">
                    <a:srgbClr val="000000">
                      <a:alpha val="43137"/>
                    </a:srgbClr>
                  </a:outerShdw>
                </a:effectLst>
              </a:rPr>
              <a:t> surveys</a:t>
            </a:r>
            <a:endParaRPr lang="sr-Latn-RS" sz="2000" b="1" dirty="0" smtClean="0">
              <a:solidFill>
                <a:schemeClr val="bg1"/>
              </a:solidFill>
              <a:effectLst>
                <a:outerShdw blurRad="38100" dist="38100" dir="2700000" algn="tl">
                  <a:srgbClr val="000000">
                    <a:alpha val="43137"/>
                  </a:srgbClr>
                </a:outerShdw>
              </a:effectLst>
            </a:endParaRPr>
          </a:p>
        </p:txBody>
      </p:sp>
      <p:pic>
        <p:nvPicPr>
          <p:cNvPr id="4098" name="Picture 2" descr="F:\UNOPS JOBS\KANCELARIJA za javna ulaganja\Kancelarija za poplave - PPT Vasington\dopunapredhodnogmailaslike\mostovi pre Paracin.jpg"/>
          <p:cNvPicPr>
            <a:picLocks noChangeAspect="1" noChangeArrowheads="1"/>
          </p:cNvPicPr>
          <p:nvPr/>
        </p:nvPicPr>
        <p:blipFill>
          <a:blip r:embed="rId5" cstate="print"/>
          <a:srcRect/>
          <a:stretch>
            <a:fillRect/>
          </a:stretch>
        </p:blipFill>
        <p:spPr bwMode="auto">
          <a:xfrm>
            <a:off x="4728351" y="1255567"/>
            <a:ext cx="4415649" cy="3316433"/>
          </a:xfrm>
          <a:prstGeom prst="rect">
            <a:avLst/>
          </a:prstGeom>
          <a:noFill/>
        </p:spPr>
      </p:pic>
      <p:pic>
        <p:nvPicPr>
          <p:cNvPr id="410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l="708" t="2914"/>
          <a:stretch>
            <a:fillRect/>
          </a:stretch>
        </p:blipFill>
        <p:spPr bwMode="auto">
          <a:xfrm>
            <a:off x="0" y="1219200"/>
            <a:ext cx="4572000" cy="3352800"/>
          </a:xfrm>
          <a:prstGeom prst="rect">
            <a:avLst/>
          </a:prstGeom>
          <a:noFill/>
        </p:spPr>
      </p:pic>
      <p:sp>
        <p:nvSpPr>
          <p:cNvPr id="15" name="TextBox 14"/>
          <p:cNvSpPr txBox="1"/>
          <p:nvPr/>
        </p:nvSpPr>
        <p:spPr>
          <a:xfrm>
            <a:off x="304800" y="4724400"/>
            <a:ext cx="2438400" cy="584775"/>
          </a:xfrm>
          <a:prstGeom prst="rect">
            <a:avLst/>
          </a:prstGeom>
          <a:noFill/>
        </p:spPr>
        <p:txBody>
          <a:bodyPr wrap="square" rtlCol="0">
            <a:spAutoFit/>
          </a:bodyPr>
          <a:lstStyle/>
          <a:p>
            <a:r>
              <a:rPr lang="en-US" sz="3200" b="1" dirty="0" smtClean="0">
                <a:solidFill>
                  <a:schemeClr val="bg1"/>
                </a:solidFill>
                <a:effectLst>
                  <a:outerShdw blurRad="38100" dist="38100" dir="2700000" algn="tl">
                    <a:srgbClr val="000000">
                      <a:alpha val="43137"/>
                    </a:srgbClr>
                  </a:outerShdw>
                </a:effectLst>
              </a:rPr>
              <a:t>BEFORE</a:t>
            </a:r>
            <a:endParaRPr lang="sr-Latn-RS" sz="3200" b="1" dirty="0" smtClean="0">
              <a:solidFill>
                <a:schemeClr val="bg1"/>
              </a:solidFill>
              <a:effectLst>
                <a:outerShdw blurRad="38100" dist="38100" dir="2700000" algn="tl">
                  <a:srgbClr val="000000">
                    <a:alpha val="43137"/>
                  </a:srgbClr>
                </a:outerShdw>
              </a:effectLst>
            </a:endParaRPr>
          </a:p>
        </p:txBody>
      </p:sp>
      <p:cxnSp>
        <p:nvCxnSpPr>
          <p:cNvPr id="16" name="Straight Connector 15"/>
          <p:cNvCxnSpPr/>
          <p:nvPr/>
        </p:nvCxnSpPr>
        <p:spPr>
          <a:xfrm>
            <a:off x="0" y="5334000"/>
            <a:ext cx="9144000" cy="1588"/>
          </a:xfrm>
          <a:prstGeom prst="line">
            <a:avLst/>
          </a:prstGeom>
          <a:ln w="127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08502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D:\BeiNdesign\MOCKUPS\BACKGROUD Mockups\5 Infinite White Studio Backdrops\05.jpg"/>
          <p:cNvPicPr>
            <a:picLocks noChangeAspect="1" noChangeArrowheads="1"/>
          </p:cNvPicPr>
          <p:nvPr/>
        </p:nvPicPr>
        <p:blipFill>
          <a:blip r:embed="rId3" cstate="print">
            <a:lum bright="10000"/>
          </a:blip>
          <a:srcRect/>
          <a:stretch>
            <a:fillRect/>
          </a:stretch>
        </p:blipFill>
        <p:spPr bwMode="auto">
          <a:xfrm>
            <a:off x="0" y="0"/>
            <a:ext cx="9144000" cy="6858000"/>
          </a:xfrm>
          <a:prstGeom prst="rect">
            <a:avLst/>
          </a:prstGeom>
          <a:noFill/>
        </p:spPr>
      </p:pic>
      <p:sp>
        <p:nvSpPr>
          <p:cNvPr id="3" name="Content Placeholder 2"/>
          <p:cNvSpPr>
            <a:spLocks noGrp="1"/>
          </p:cNvSpPr>
          <p:nvPr>
            <p:ph idx="1"/>
          </p:nvPr>
        </p:nvSpPr>
        <p:spPr>
          <a:xfrm>
            <a:off x="2362200" y="1371600"/>
            <a:ext cx="6019800" cy="3048000"/>
          </a:xfrm>
        </p:spPr>
        <p:txBody>
          <a:bodyPr>
            <a:normAutofit fontScale="55000" lnSpcReduction="20000"/>
          </a:bodyPr>
          <a:lstStyle/>
          <a:p>
            <a:pPr algn="just">
              <a:buClr>
                <a:schemeClr val="accent1"/>
              </a:buClr>
            </a:pPr>
            <a:r>
              <a:rPr lang="sr-Latn-RS" dirty="0">
                <a:solidFill>
                  <a:schemeClr val="tx1">
                    <a:lumMod val="50000"/>
                    <a:lumOff val="50000"/>
                  </a:schemeClr>
                </a:solidFill>
              </a:rPr>
              <a:t>Floods affected </a:t>
            </a:r>
            <a:r>
              <a:rPr lang="sr-Latn-RS" b="1" dirty="0">
                <a:solidFill>
                  <a:schemeClr val="accent1"/>
                </a:solidFill>
              </a:rPr>
              <a:t>119 municipalities </a:t>
            </a:r>
            <a:r>
              <a:rPr lang="sr-Latn-RS" dirty="0">
                <a:solidFill>
                  <a:schemeClr val="tx1">
                    <a:lumMod val="50000"/>
                    <a:lumOff val="50000"/>
                  </a:schemeClr>
                </a:solidFill>
              </a:rPr>
              <a:t>(out of 165)</a:t>
            </a:r>
            <a:endParaRPr lang="sr-Latn-RS" dirty="0"/>
          </a:p>
          <a:p>
            <a:pPr algn="just">
              <a:buClr>
                <a:schemeClr val="accent1"/>
              </a:buClr>
            </a:pPr>
            <a:r>
              <a:rPr lang="en-US" b="1" dirty="0">
                <a:solidFill>
                  <a:schemeClr val="accent1"/>
                </a:solidFill>
              </a:rPr>
              <a:t>22% of</a:t>
            </a:r>
            <a:r>
              <a:rPr lang="sr-Latn-RS" dirty="0">
                <a:solidFill>
                  <a:schemeClr val="tx1">
                    <a:lumMod val="50000"/>
                    <a:lumOff val="50000"/>
                  </a:schemeClr>
                </a:solidFill>
              </a:rPr>
              <a:t> </a:t>
            </a:r>
            <a:r>
              <a:rPr lang="sr-Latn-RS" b="1" dirty="0">
                <a:solidFill>
                  <a:schemeClr val="accent1"/>
                </a:solidFill>
              </a:rPr>
              <a:t>total population </a:t>
            </a:r>
            <a:r>
              <a:rPr lang="sr-Latn-RS" dirty="0">
                <a:solidFill>
                  <a:schemeClr val="tx1">
                    <a:lumMod val="50000"/>
                    <a:lumOff val="50000"/>
                  </a:schemeClr>
                </a:solidFill>
              </a:rPr>
              <a:t>affected by floods </a:t>
            </a:r>
            <a:endParaRPr lang="en-US" dirty="0">
              <a:solidFill>
                <a:srgbClr val="FF0000"/>
              </a:solidFill>
            </a:endParaRPr>
          </a:p>
          <a:p>
            <a:pPr algn="just">
              <a:buClr>
                <a:schemeClr val="accent1"/>
              </a:buClr>
            </a:pPr>
            <a:r>
              <a:rPr lang="sr-Latn-RS" b="1" dirty="0">
                <a:solidFill>
                  <a:schemeClr val="accent1"/>
                </a:solidFill>
              </a:rPr>
              <a:t>More than 30 municipalities </a:t>
            </a:r>
            <a:r>
              <a:rPr lang="sr-Latn-RS" dirty="0">
                <a:solidFill>
                  <a:schemeClr val="tx1">
                    <a:lumMod val="50000"/>
                    <a:lumOff val="50000"/>
                  </a:schemeClr>
                </a:solidFill>
              </a:rPr>
              <a:t>sustained extensive damage</a:t>
            </a:r>
            <a:endParaRPr lang="en-US" dirty="0"/>
          </a:p>
          <a:p>
            <a:pPr algn="just">
              <a:buClr>
                <a:schemeClr val="accent1"/>
              </a:buClr>
            </a:pPr>
            <a:r>
              <a:rPr lang="en-US" b="1" dirty="0">
                <a:solidFill>
                  <a:schemeClr val="accent1"/>
                </a:solidFill>
              </a:rPr>
              <a:t>57 lives </a:t>
            </a:r>
            <a:r>
              <a:rPr lang="en-US" dirty="0">
                <a:solidFill>
                  <a:schemeClr val="tx1">
                    <a:lumMod val="50000"/>
                    <a:lumOff val="50000"/>
                  </a:schemeClr>
                </a:solidFill>
              </a:rPr>
              <a:t>were lost</a:t>
            </a:r>
            <a:endParaRPr lang="en-US" dirty="0">
              <a:solidFill>
                <a:srgbClr val="FF0000"/>
              </a:solidFill>
            </a:endParaRPr>
          </a:p>
          <a:p>
            <a:pPr algn="just">
              <a:buClr>
                <a:schemeClr val="accent1"/>
              </a:buClr>
            </a:pPr>
            <a:r>
              <a:rPr lang="en-US" b="1" dirty="0">
                <a:solidFill>
                  <a:schemeClr val="accent1"/>
                </a:solidFill>
              </a:rPr>
              <a:t>32,000 families </a:t>
            </a:r>
            <a:r>
              <a:rPr lang="en-US" dirty="0">
                <a:solidFill>
                  <a:schemeClr val="tx1">
                    <a:lumMod val="50000"/>
                    <a:lumOff val="50000"/>
                  </a:schemeClr>
                </a:solidFill>
              </a:rPr>
              <a:t>were forced out of their homes</a:t>
            </a:r>
            <a:endParaRPr lang="en-US" dirty="0"/>
          </a:p>
          <a:p>
            <a:pPr algn="just">
              <a:buClr>
                <a:schemeClr val="accent1"/>
              </a:buClr>
            </a:pPr>
            <a:r>
              <a:rPr lang="en-US" dirty="0">
                <a:solidFill>
                  <a:schemeClr val="tx1">
                    <a:lumMod val="50000"/>
                    <a:lumOff val="50000"/>
                  </a:schemeClr>
                </a:solidFill>
              </a:rPr>
              <a:t>Production of electricity decreased by 25%, due to </a:t>
            </a:r>
            <a:r>
              <a:rPr lang="sr-Latn-RS" dirty="0" smtClean="0">
                <a:solidFill>
                  <a:schemeClr val="tx1">
                    <a:lumMod val="50000"/>
                    <a:lumOff val="50000"/>
                  </a:schemeClr>
                </a:solidFill>
              </a:rPr>
              <a:t>the flooding of </a:t>
            </a:r>
            <a:r>
              <a:rPr lang="en-US" dirty="0" smtClean="0">
                <a:solidFill>
                  <a:schemeClr val="tx1">
                    <a:lumMod val="50000"/>
                    <a:lumOff val="50000"/>
                  </a:schemeClr>
                </a:solidFill>
              </a:rPr>
              <a:t>an </a:t>
            </a:r>
            <a:r>
              <a:rPr lang="en-US" dirty="0">
                <a:solidFill>
                  <a:schemeClr val="tx1">
                    <a:lumMod val="50000"/>
                    <a:lumOff val="50000"/>
                  </a:schemeClr>
                </a:solidFill>
              </a:rPr>
              <a:t>open-pit coal </a:t>
            </a:r>
            <a:r>
              <a:rPr lang="en-US" dirty="0" smtClean="0">
                <a:solidFill>
                  <a:schemeClr val="tx1">
                    <a:lumMod val="50000"/>
                    <a:lumOff val="50000"/>
                  </a:schemeClr>
                </a:solidFill>
              </a:rPr>
              <a:t>mine, </a:t>
            </a:r>
            <a:r>
              <a:rPr lang="en-US" dirty="0">
                <a:solidFill>
                  <a:schemeClr val="tx1">
                    <a:lumMod val="50000"/>
                    <a:lumOff val="50000"/>
                  </a:schemeClr>
                </a:solidFill>
              </a:rPr>
              <a:t>a key source of </a:t>
            </a:r>
            <a:r>
              <a:rPr lang="en-US" dirty="0" smtClean="0">
                <a:solidFill>
                  <a:schemeClr val="tx1">
                    <a:lumMod val="50000"/>
                    <a:lumOff val="50000"/>
                  </a:schemeClr>
                </a:solidFill>
              </a:rPr>
              <a:t>lignite</a:t>
            </a:r>
            <a:r>
              <a:rPr lang="sr-Latn-RS" dirty="0" smtClean="0">
                <a:solidFill>
                  <a:schemeClr val="tx1">
                    <a:lumMod val="50000"/>
                    <a:lumOff val="50000"/>
                  </a:schemeClr>
                </a:solidFill>
              </a:rPr>
              <a:t>-based power generation</a:t>
            </a:r>
            <a:endParaRPr lang="en-US" dirty="0">
              <a:solidFill>
                <a:schemeClr val="tx1">
                  <a:lumMod val="50000"/>
                  <a:lumOff val="50000"/>
                </a:schemeClr>
              </a:solidFill>
            </a:endParaRPr>
          </a:p>
          <a:p>
            <a:pPr algn="just">
              <a:buClr>
                <a:schemeClr val="accent1"/>
              </a:buClr>
            </a:pPr>
            <a:r>
              <a:rPr lang="en-US" dirty="0">
                <a:solidFill>
                  <a:schemeClr val="tx1">
                    <a:lumMod val="50000"/>
                    <a:lumOff val="50000"/>
                  </a:schemeClr>
                </a:solidFill>
              </a:rPr>
              <a:t>The disaster caused a </a:t>
            </a:r>
            <a:r>
              <a:rPr lang="en-US" b="1" dirty="0">
                <a:solidFill>
                  <a:schemeClr val="accent1"/>
                </a:solidFill>
              </a:rPr>
              <a:t>recession</a:t>
            </a:r>
            <a:r>
              <a:rPr lang="en-US" dirty="0"/>
              <a:t> </a:t>
            </a:r>
            <a:r>
              <a:rPr lang="en-US" dirty="0">
                <a:solidFill>
                  <a:schemeClr val="tx1">
                    <a:lumMod val="50000"/>
                    <a:lumOff val="50000"/>
                  </a:schemeClr>
                </a:solidFill>
              </a:rPr>
              <a:t>in the Serbian economy</a:t>
            </a:r>
          </a:p>
          <a:p>
            <a:pPr algn="just">
              <a:buClr>
                <a:schemeClr val="accent1"/>
              </a:buClr>
            </a:pPr>
            <a:r>
              <a:rPr lang="en-US" dirty="0">
                <a:solidFill>
                  <a:schemeClr val="tx1">
                    <a:lumMod val="50000"/>
                    <a:lumOff val="50000"/>
                  </a:schemeClr>
                </a:solidFill>
              </a:rPr>
              <a:t>Serbian</a:t>
            </a:r>
            <a:r>
              <a:rPr lang="en-US" dirty="0"/>
              <a:t> </a:t>
            </a:r>
            <a:r>
              <a:rPr lang="en-US" b="1" dirty="0">
                <a:solidFill>
                  <a:schemeClr val="accent1"/>
                </a:solidFill>
              </a:rPr>
              <a:t>economy contracted by 1.8% </a:t>
            </a:r>
            <a:r>
              <a:rPr lang="en-US" dirty="0">
                <a:solidFill>
                  <a:schemeClr val="tx1">
                    <a:lumMod val="50000"/>
                    <a:lumOff val="50000"/>
                  </a:schemeClr>
                </a:solidFill>
              </a:rPr>
              <a:t>in 2014, instead of growing by 0.5% as was previously </a:t>
            </a:r>
            <a:r>
              <a:rPr lang="en-US" dirty="0" smtClean="0">
                <a:solidFill>
                  <a:schemeClr val="tx1">
                    <a:lumMod val="50000"/>
                    <a:lumOff val="50000"/>
                  </a:schemeClr>
                </a:solidFill>
              </a:rPr>
              <a:t>projected</a:t>
            </a:r>
            <a:endParaRPr lang="en-US" dirty="0"/>
          </a:p>
        </p:txBody>
      </p:sp>
      <p:pic>
        <p:nvPicPr>
          <p:cNvPr id="8" name="Picture 2" descr="I:\Kancelarija za pomoc i obnovu poplavljenih podrucja - POZIVNICA\Pozivnica - Save the date-eng.jpg"/>
          <p:cNvPicPr>
            <a:picLocks noChangeAspect="1" noChangeArrowheads="1"/>
          </p:cNvPicPr>
          <p:nvPr/>
        </p:nvPicPr>
        <p:blipFill>
          <a:blip r:embed="rId4" cstate="print"/>
          <a:srcRect r="53713"/>
          <a:stretch>
            <a:fillRect/>
          </a:stretch>
        </p:blipFill>
        <p:spPr bwMode="auto">
          <a:xfrm>
            <a:off x="0" y="0"/>
            <a:ext cx="1752600" cy="6858000"/>
          </a:xfrm>
          <a:prstGeom prst="rect">
            <a:avLst/>
          </a:prstGeom>
          <a:noFill/>
        </p:spPr>
      </p:pic>
      <p:pic>
        <p:nvPicPr>
          <p:cNvPr id="9" name="Picture 3" descr="I:\Serbian National Disaster Risk Management Program\grb-srbije.png"/>
          <p:cNvPicPr>
            <a:picLocks noChangeAspect="1" noChangeArrowheads="1"/>
          </p:cNvPicPr>
          <p:nvPr/>
        </p:nvPicPr>
        <p:blipFill>
          <a:blip r:embed="rId5" cstate="print"/>
          <a:srcRect/>
          <a:stretch>
            <a:fillRect/>
          </a:stretch>
        </p:blipFill>
        <p:spPr bwMode="auto">
          <a:xfrm>
            <a:off x="470517" y="457200"/>
            <a:ext cx="847059" cy="1676400"/>
          </a:xfrm>
          <a:prstGeom prst="rect">
            <a:avLst/>
          </a:prstGeom>
          <a:noFill/>
          <a:effectLst>
            <a:outerShdw blurRad="50800" dist="38100" dir="10800000" algn="r" rotWithShape="0">
              <a:prstClr val="black">
                <a:alpha val="40000"/>
              </a:prstClr>
            </a:outerShdw>
          </a:effectLst>
        </p:spPr>
      </p:pic>
      <p:pic>
        <p:nvPicPr>
          <p:cNvPr id="11" name="Picture 10" descr="Grafika za prezentaciju-slajd02.png"/>
          <p:cNvPicPr>
            <a:picLocks noChangeAspect="1"/>
          </p:cNvPicPr>
          <p:nvPr/>
        </p:nvPicPr>
        <p:blipFill>
          <a:blip r:embed="rId6" cstate="print"/>
          <a:stretch>
            <a:fillRect/>
          </a:stretch>
        </p:blipFill>
        <p:spPr>
          <a:xfrm>
            <a:off x="5161248" y="4648200"/>
            <a:ext cx="3055530" cy="1780260"/>
          </a:xfrm>
          <a:prstGeom prst="rect">
            <a:avLst/>
          </a:prstGeom>
        </p:spPr>
      </p:pic>
      <p:sp>
        <p:nvSpPr>
          <p:cNvPr id="12" name="Rounded Rectangle 11"/>
          <p:cNvSpPr/>
          <p:nvPr/>
        </p:nvSpPr>
        <p:spPr>
          <a:xfrm>
            <a:off x="2743200" y="4648200"/>
            <a:ext cx="1981200" cy="1905000"/>
          </a:xfrm>
          <a:prstGeom prst="roundRect">
            <a:avLst>
              <a:gd name="adj" fmla="val 12980"/>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b="1" dirty="0" smtClean="0">
                <a:solidFill>
                  <a:schemeClr val="bg1"/>
                </a:solidFill>
              </a:rPr>
              <a:t>IMPACT OF DISASTER ON SERBIA GDP GROWTH RATE IN 2014</a:t>
            </a:r>
            <a:endParaRPr lang="en-US" b="1" dirty="0">
              <a:solidFill>
                <a:schemeClr val="bg1"/>
              </a:solidFill>
            </a:endParaRPr>
          </a:p>
        </p:txBody>
      </p:sp>
      <p:cxnSp>
        <p:nvCxnSpPr>
          <p:cNvPr id="13" name="Straight Connector 12"/>
          <p:cNvCxnSpPr/>
          <p:nvPr/>
        </p:nvCxnSpPr>
        <p:spPr>
          <a:xfrm>
            <a:off x="2362200" y="1020762"/>
            <a:ext cx="6324600"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5" name="Title 1"/>
          <p:cNvSpPr>
            <a:spLocks noGrp="1"/>
          </p:cNvSpPr>
          <p:nvPr>
            <p:ph type="title"/>
          </p:nvPr>
        </p:nvSpPr>
        <p:spPr>
          <a:xfrm>
            <a:off x="2209800" y="76200"/>
            <a:ext cx="6400800" cy="1143000"/>
          </a:xfrm>
        </p:spPr>
        <p:txBody>
          <a:bodyPr>
            <a:normAutofit/>
          </a:bodyPr>
          <a:lstStyle/>
          <a:p>
            <a:pPr algn="l"/>
            <a:r>
              <a:rPr lang="sr-Latn-RS" sz="3600" b="1" dirty="0" smtClean="0">
                <a:solidFill>
                  <a:schemeClr val="tx1">
                    <a:lumMod val="50000"/>
                    <a:lumOff val="50000"/>
                  </a:schemeClr>
                </a:solidFill>
              </a:rPr>
              <a:t>F</a:t>
            </a:r>
            <a:r>
              <a:rPr lang="en-US" sz="3600" b="1" dirty="0" err="1" smtClean="0">
                <a:solidFill>
                  <a:schemeClr val="tx1">
                    <a:lumMod val="50000"/>
                    <a:lumOff val="50000"/>
                  </a:schemeClr>
                </a:solidFill>
              </a:rPr>
              <a:t>loods</a:t>
            </a:r>
            <a:r>
              <a:rPr lang="en-US" sz="3600" b="1" dirty="0" smtClean="0">
                <a:solidFill>
                  <a:schemeClr val="tx1">
                    <a:lumMod val="50000"/>
                    <a:lumOff val="50000"/>
                  </a:schemeClr>
                </a:solidFill>
              </a:rPr>
              <a:t> 2014</a:t>
            </a:r>
            <a:endParaRPr lang="en-US" sz="3600" dirty="0"/>
          </a:p>
        </p:txBody>
      </p:sp>
      <p:sp>
        <p:nvSpPr>
          <p:cNvPr id="18" name="TextBox 17"/>
          <p:cNvSpPr txBox="1"/>
          <p:nvPr/>
        </p:nvSpPr>
        <p:spPr>
          <a:xfrm>
            <a:off x="228600" y="6172200"/>
            <a:ext cx="1371600" cy="523220"/>
          </a:xfrm>
          <a:prstGeom prst="rect">
            <a:avLst/>
          </a:prstGeom>
          <a:noFill/>
        </p:spPr>
        <p:txBody>
          <a:bodyPr wrap="square" rtlCol="0">
            <a:spAutoFit/>
          </a:bodyPr>
          <a:lstStyle/>
          <a:p>
            <a:r>
              <a:rPr lang="en-US" sz="1400" i="1" dirty="0">
                <a:solidFill>
                  <a:schemeClr val="bg1"/>
                </a:solidFill>
              </a:rPr>
              <a:t>Washington DC 04</a:t>
            </a:r>
            <a:r>
              <a:rPr lang="sr-Latn-RS" sz="1400" i="1" dirty="0">
                <a:solidFill>
                  <a:schemeClr val="bg1"/>
                </a:solidFill>
              </a:rPr>
              <a:t>/</a:t>
            </a:r>
            <a:r>
              <a:rPr lang="en-US" sz="1400" i="1" dirty="0">
                <a:solidFill>
                  <a:schemeClr val="bg1"/>
                </a:solidFill>
              </a:rPr>
              <a:t>26</a:t>
            </a:r>
            <a:r>
              <a:rPr lang="sr-Latn-RS" sz="1400" i="1" dirty="0">
                <a:solidFill>
                  <a:schemeClr val="bg1"/>
                </a:solidFill>
              </a:rPr>
              <a:t>/</a:t>
            </a:r>
            <a:r>
              <a:rPr lang="en-US" sz="1400" i="1" dirty="0">
                <a:solidFill>
                  <a:schemeClr val="bg1"/>
                </a:solidFill>
              </a:rPr>
              <a:t>2016</a:t>
            </a:r>
          </a:p>
        </p:txBody>
      </p:sp>
    </p:spTree>
    <p:extLst>
      <p:ext uri="{BB962C8B-B14F-4D97-AF65-F5344CB8AC3E}">
        <p14:creationId xmlns:p14="http://schemas.microsoft.com/office/powerpoint/2010/main" val="20470623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UNOPS JOBS\KANCELARIJA za javna ulaganja\Kancelarija za poplave - PPT Vasington\dopunapredhodnogmailaslike\most Svilajnac nov.jpg"/>
          <p:cNvPicPr>
            <a:picLocks noChangeAspect="1" noChangeArrowheads="1"/>
          </p:cNvPicPr>
          <p:nvPr/>
        </p:nvPicPr>
        <p:blipFill>
          <a:blip r:embed="rId2" cstate="print">
            <a:lum bright="20000"/>
          </a:blip>
          <a:srcRect t="4998"/>
          <a:stretch>
            <a:fillRect/>
          </a:stretch>
        </p:blipFill>
        <p:spPr bwMode="auto">
          <a:xfrm flipH="1">
            <a:off x="0" y="0"/>
            <a:ext cx="9144000" cy="5793105"/>
          </a:xfrm>
          <a:prstGeom prst="rect">
            <a:avLst/>
          </a:prstGeom>
          <a:noFill/>
        </p:spPr>
      </p:pic>
      <p:sp>
        <p:nvSpPr>
          <p:cNvPr id="16" name="Rectangle 15"/>
          <p:cNvSpPr/>
          <p:nvPr/>
        </p:nvSpPr>
        <p:spPr>
          <a:xfrm>
            <a:off x="0" y="1066800"/>
            <a:ext cx="2590800" cy="4191000"/>
          </a:xfrm>
          <a:prstGeom prst="rect">
            <a:avLst/>
          </a:prstGeom>
          <a:solidFill>
            <a:srgbClr val="AEB53C"/>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Rectangle 4"/>
          <p:cNvSpPr/>
          <p:nvPr/>
        </p:nvSpPr>
        <p:spPr>
          <a:xfrm>
            <a:off x="0" y="5181600"/>
            <a:ext cx="9144000" cy="167640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5" descr="I:\Serbian National Disaster Risk Management Program\Picture1.png"/>
          <p:cNvPicPr>
            <a:picLocks noChangeAspect="1" noChangeArrowheads="1"/>
          </p:cNvPicPr>
          <p:nvPr/>
        </p:nvPicPr>
        <p:blipFill>
          <a:blip r:embed="rId3" cstate="print"/>
          <a:srcRect/>
          <a:stretch>
            <a:fillRect/>
          </a:stretch>
        </p:blipFill>
        <p:spPr bwMode="auto">
          <a:xfrm>
            <a:off x="0" y="0"/>
            <a:ext cx="9144000" cy="1106385"/>
          </a:xfrm>
          <a:prstGeom prst="rect">
            <a:avLst/>
          </a:prstGeom>
          <a:noFill/>
        </p:spPr>
      </p:pic>
      <p:sp>
        <p:nvSpPr>
          <p:cNvPr id="7" name="Title 1"/>
          <p:cNvSpPr txBox="1">
            <a:spLocks/>
          </p:cNvSpPr>
          <p:nvPr/>
        </p:nvSpPr>
        <p:spPr>
          <a:xfrm>
            <a:off x="304800" y="228600"/>
            <a:ext cx="8229600" cy="762000"/>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3200" b="1" dirty="0" smtClean="0">
                <a:solidFill>
                  <a:schemeClr val="bg1"/>
                </a:solidFill>
                <a:latin typeface="+mj-lt"/>
                <a:ea typeface="+mj-ea"/>
                <a:cs typeface="+mj-cs"/>
              </a:rPr>
              <a:t>LOCAL INFRASTRUCTURE - BRIDGES NOW</a:t>
            </a:r>
            <a:endParaRPr kumimoji="0" lang="en-US" sz="3200" b="0" i="0" u="none" strike="noStrike" kern="1200" cap="none" spc="0" normalizeH="0" baseline="0" noProof="0" dirty="0">
              <a:ln>
                <a:noFill/>
              </a:ln>
              <a:solidFill>
                <a:schemeClr val="bg1"/>
              </a:solidFill>
              <a:effectLst/>
              <a:uLnTx/>
              <a:uFillTx/>
              <a:latin typeface="+mj-lt"/>
              <a:ea typeface="+mj-ea"/>
              <a:cs typeface="+mj-cs"/>
            </a:endParaRPr>
          </a:p>
        </p:txBody>
      </p:sp>
      <p:pic>
        <p:nvPicPr>
          <p:cNvPr id="8" name="Picture 3" descr="I:\Serbian National Disaster Risk Management Program\grb-srbije.png"/>
          <p:cNvPicPr>
            <a:picLocks noChangeAspect="1" noChangeArrowheads="1"/>
          </p:cNvPicPr>
          <p:nvPr/>
        </p:nvPicPr>
        <p:blipFill>
          <a:blip r:embed="rId4" cstate="print"/>
          <a:srcRect/>
          <a:stretch>
            <a:fillRect/>
          </a:stretch>
        </p:blipFill>
        <p:spPr bwMode="auto">
          <a:xfrm>
            <a:off x="8382000" y="152400"/>
            <a:ext cx="381000" cy="754031"/>
          </a:xfrm>
          <a:prstGeom prst="rect">
            <a:avLst/>
          </a:prstGeom>
          <a:noFill/>
          <a:effectLst>
            <a:outerShdw blurRad="50800" dist="38100" dir="10800000" algn="r" rotWithShape="0">
              <a:prstClr val="black">
                <a:alpha val="40000"/>
              </a:prstClr>
            </a:outerShdw>
          </a:effectLst>
        </p:spPr>
      </p:pic>
      <p:sp>
        <p:nvSpPr>
          <p:cNvPr id="9" name="TextBox 8"/>
          <p:cNvSpPr txBox="1"/>
          <p:nvPr/>
        </p:nvSpPr>
        <p:spPr>
          <a:xfrm>
            <a:off x="533400" y="6120825"/>
            <a:ext cx="1752600" cy="584775"/>
          </a:xfrm>
          <a:prstGeom prst="rect">
            <a:avLst/>
          </a:prstGeom>
          <a:noFill/>
        </p:spPr>
        <p:txBody>
          <a:bodyPr wrap="square" rtlCol="0">
            <a:spAutoFit/>
          </a:bodyPr>
          <a:lstStyle/>
          <a:p>
            <a:pPr algn="r"/>
            <a:r>
              <a:rPr lang="en-US" sz="3200" b="1" dirty="0" smtClean="0">
                <a:solidFill>
                  <a:schemeClr val="bg1"/>
                </a:solidFill>
                <a:effectLst>
                  <a:outerShdw blurRad="38100" dist="38100" dir="2700000" algn="tl">
                    <a:srgbClr val="000000">
                      <a:alpha val="43137"/>
                    </a:srgbClr>
                  </a:outerShdw>
                </a:effectLst>
              </a:rPr>
              <a:t>AFTER</a:t>
            </a:r>
            <a:endParaRPr lang="sr-Latn-RS" sz="3200" b="1" dirty="0" smtClean="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743200" y="5410201"/>
            <a:ext cx="6096000" cy="1447799"/>
          </a:xfrm>
        </p:spPr>
        <p:txBody>
          <a:bodyPr>
            <a:normAutofit/>
          </a:bodyPr>
          <a:lstStyle/>
          <a:p>
            <a:r>
              <a:rPr lang="en-US" sz="1800" b="1" dirty="0" smtClean="0">
                <a:solidFill>
                  <a:schemeClr val="bg1"/>
                </a:solidFill>
                <a:effectLst>
                  <a:outerShdw blurRad="38100" dist="38100" dir="2700000" algn="tl">
                    <a:srgbClr val="000000">
                      <a:alpha val="43137"/>
                    </a:srgbClr>
                  </a:outerShdw>
                </a:effectLst>
              </a:rPr>
              <a:t>For every bridge constructed, a projects is prepared with the participation of all relevant experts</a:t>
            </a:r>
            <a:endParaRPr lang="sr-Latn-RS" sz="1800" b="1" dirty="0">
              <a:solidFill>
                <a:schemeClr val="bg1"/>
              </a:solidFill>
              <a:effectLst>
                <a:outerShdw blurRad="38100" dist="38100" dir="2700000" algn="tl">
                  <a:srgbClr val="000000">
                    <a:alpha val="43137"/>
                  </a:srgbClr>
                </a:outerShdw>
              </a:effectLst>
            </a:endParaRPr>
          </a:p>
          <a:p>
            <a:r>
              <a:rPr lang="sr-Latn-RS" sz="1800" b="1" dirty="0">
                <a:solidFill>
                  <a:schemeClr val="bg1"/>
                </a:solidFill>
                <a:effectLst>
                  <a:outerShdw blurRad="38100" dist="38100" dir="2700000" algn="tl">
                    <a:srgbClr val="000000">
                      <a:alpha val="43137"/>
                    </a:srgbClr>
                  </a:outerShdw>
                </a:effectLst>
              </a:rPr>
              <a:t>Risk informed </a:t>
            </a:r>
            <a:r>
              <a:rPr lang="sr-Latn-RS" sz="1800" b="1" dirty="0" smtClean="0">
                <a:solidFill>
                  <a:schemeClr val="bg1"/>
                </a:solidFill>
                <a:effectLst>
                  <a:outerShdw blurRad="38100" dist="38100" dir="2700000" algn="tl">
                    <a:srgbClr val="000000">
                      <a:alpha val="43137"/>
                    </a:srgbClr>
                  </a:outerShdw>
                </a:effectLst>
              </a:rPr>
              <a:t>construction</a:t>
            </a:r>
            <a:endParaRPr lang="sr-Latn-RS" sz="1800" b="1" dirty="0">
              <a:solidFill>
                <a:schemeClr val="bg1"/>
              </a:solidFill>
              <a:effectLst>
                <a:outerShdw blurRad="38100" dist="38100" dir="2700000" algn="tl">
                  <a:srgbClr val="000000">
                    <a:alpha val="43137"/>
                  </a:srgbClr>
                </a:outerShdw>
              </a:effectLst>
            </a:endParaRPr>
          </a:p>
          <a:p>
            <a:r>
              <a:rPr lang="en-US" sz="1800" b="1" dirty="0" smtClean="0">
                <a:solidFill>
                  <a:schemeClr val="bg1"/>
                </a:solidFill>
                <a:effectLst>
                  <a:outerShdw blurRad="38100" dist="38100" dir="2700000" algn="tl">
                    <a:srgbClr val="000000">
                      <a:alpha val="43137"/>
                    </a:srgbClr>
                  </a:outerShdw>
                </a:effectLst>
              </a:rPr>
              <a:t>Hydrologic and </a:t>
            </a:r>
            <a:r>
              <a:rPr lang="en-US" sz="1800" b="1" dirty="0" err="1" smtClean="0">
                <a:solidFill>
                  <a:schemeClr val="bg1"/>
                </a:solidFill>
                <a:effectLst>
                  <a:outerShdw blurRad="38100" dist="38100" dir="2700000" algn="tl">
                    <a:srgbClr val="000000">
                      <a:alpha val="43137"/>
                    </a:srgbClr>
                  </a:outerShdw>
                </a:effectLst>
              </a:rPr>
              <a:t>geomechanical</a:t>
            </a:r>
            <a:r>
              <a:rPr lang="en-US" sz="1800" b="1" dirty="0" smtClean="0">
                <a:solidFill>
                  <a:schemeClr val="bg1"/>
                </a:solidFill>
                <a:effectLst>
                  <a:outerShdw blurRad="38100" dist="38100" dir="2700000" algn="tl">
                    <a:srgbClr val="000000">
                      <a:alpha val="43137"/>
                    </a:srgbClr>
                  </a:outerShdw>
                </a:effectLst>
              </a:rPr>
              <a:t> surveys</a:t>
            </a:r>
            <a:endParaRPr lang="en-US" sz="1800" b="1" dirty="0">
              <a:solidFill>
                <a:schemeClr val="bg1"/>
              </a:solidFill>
              <a:effectLst>
                <a:outerShdw blurRad="38100" dist="38100" dir="2700000" algn="tl">
                  <a:srgbClr val="000000">
                    <a:alpha val="43137"/>
                  </a:srgbClr>
                </a:outerShdw>
              </a:effectLst>
            </a:endParaRPr>
          </a:p>
        </p:txBody>
      </p:sp>
      <p:cxnSp>
        <p:nvCxnSpPr>
          <p:cNvPr id="14" name="Straight Connector 13"/>
          <p:cNvCxnSpPr/>
          <p:nvPr/>
        </p:nvCxnSpPr>
        <p:spPr>
          <a:xfrm rot="5400000">
            <a:off x="1943100" y="6057900"/>
            <a:ext cx="1294606" cy="794"/>
          </a:xfrm>
          <a:prstGeom prst="line">
            <a:avLst/>
          </a:prstGeom>
          <a:ln w="12700">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5" name="Picture 14" descr="grafika 01.png"/>
          <p:cNvPicPr>
            <a:picLocks noChangeAspect="1"/>
          </p:cNvPicPr>
          <p:nvPr/>
        </p:nvPicPr>
        <p:blipFill>
          <a:blip r:embed="rId5" cstate="print"/>
          <a:stretch>
            <a:fillRect/>
          </a:stretch>
        </p:blipFill>
        <p:spPr>
          <a:xfrm>
            <a:off x="381000" y="1515843"/>
            <a:ext cx="1828800" cy="33022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64115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BeiNdesign\MOCKUPS\BACKGROUD Mockups\5 Infinite White Studio Backdrops\05.jpg"/>
          <p:cNvPicPr>
            <a:picLocks noChangeAspect="1" noChangeArrowheads="1"/>
          </p:cNvPicPr>
          <p:nvPr/>
        </p:nvPicPr>
        <p:blipFill>
          <a:blip r:embed="rId2" cstate="print">
            <a:lum bright="10000"/>
          </a:blip>
          <a:srcRect/>
          <a:stretch>
            <a:fillRect/>
          </a:stretch>
        </p:blipFill>
        <p:spPr bwMode="auto">
          <a:xfrm>
            <a:off x="0" y="0"/>
            <a:ext cx="9144000" cy="6858000"/>
          </a:xfrm>
          <a:prstGeom prst="rect">
            <a:avLst/>
          </a:prstGeom>
          <a:noFill/>
        </p:spPr>
      </p:pic>
      <p:sp>
        <p:nvSpPr>
          <p:cNvPr id="12" name="Rectangle 11"/>
          <p:cNvSpPr/>
          <p:nvPr/>
        </p:nvSpPr>
        <p:spPr>
          <a:xfrm>
            <a:off x="0" y="4636294"/>
            <a:ext cx="9144000" cy="114300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descr="I:\Serbian National Disaster Risk Management Program\Picture1.png"/>
          <p:cNvPicPr>
            <a:picLocks noChangeAspect="1" noChangeArrowheads="1"/>
          </p:cNvPicPr>
          <p:nvPr/>
        </p:nvPicPr>
        <p:blipFill>
          <a:blip r:embed="rId3" cstate="print"/>
          <a:srcRect/>
          <a:stretch>
            <a:fillRect/>
          </a:stretch>
        </p:blipFill>
        <p:spPr bwMode="auto">
          <a:xfrm>
            <a:off x="0" y="0"/>
            <a:ext cx="9144000" cy="1106385"/>
          </a:xfrm>
          <a:prstGeom prst="rect">
            <a:avLst/>
          </a:prstGeom>
          <a:noFill/>
        </p:spPr>
      </p:pic>
      <p:pic>
        <p:nvPicPr>
          <p:cNvPr id="6" name="Picture 3" descr="I:\Serbian National Disaster Risk Management Program\grb-srbije.png"/>
          <p:cNvPicPr>
            <a:picLocks noChangeAspect="1" noChangeArrowheads="1"/>
          </p:cNvPicPr>
          <p:nvPr/>
        </p:nvPicPr>
        <p:blipFill>
          <a:blip r:embed="rId4" cstate="print"/>
          <a:srcRect/>
          <a:stretch>
            <a:fillRect/>
          </a:stretch>
        </p:blipFill>
        <p:spPr bwMode="auto">
          <a:xfrm>
            <a:off x="8382000" y="152400"/>
            <a:ext cx="381000" cy="754031"/>
          </a:xfrm>
          <a:prstGeom prst="rect">
            <a:avLst/>
          </a:prstGeom>
          <a:noFill/>
          <a:effectLst>
            <a:outerShdw blurRad="50800" dist="38100" dir="10800000" algn="r" rotWithShape="0">
              <a:prstClr val="black">
                <a:alpha val="40000"/>
              </a:prstClr>
            </a:outerShdw>
          </a:effectLst>
        </p:spPr>
      </p:pic>
      <p:sp>
        <p:nvSpPr>
          <p:cNvPr id="7" name="Title 1"/>
          <p:cNvSpPr txBox="1">
            <a:spLocks/>
          </p:cNvSpPr>
          <p:nvPr/>
        </p:nvSpPr>
        <p:spPr>
          <a:xfrm>
            <a:off x="457200" y="228600"/>
            <a:ext cx="8229600" cy="762000"/>
          </a:xfrm>
          <a:prstGeom prst="rect">
            <a:avLst/>
          </a:prstGeom>
        </p:spPr>
        <p:txBody>
          <a:bodyPr vert="horz" lIns="91440" tIns="45720" rIns="91440" bIns="45720" rtlCol="0" anchor="ctr">
            <a:noAutofit/>
          </a:bodyPr>
          <a:lstStyle/>
          <a:p>
            <a:pPr lvl="0">
              <a:spcBef>
                <a:spcPct val="0"/>
              </a:spcBef>
              <a:defRPr/>
            </a:pPr>
            <a:r>
              <a:rPr lang="en-US" sz="2500" b="1" dirty="0" smtClean="0">
                <a:solidFill>
                  <a:schemeClr val="bg1"/>
                </a:solidFill>
              </a:rPr>
              <a:t>RESILIENT RECONSTRUCTION –</a:t>
            </a:r>
            <a:r>
              <a:rPr lang="sr-Latn-RS" sz="2500" b="1" dirty="0" smtClean="0">
                <a:solidFill>
                  <a:schemeClr val="bg1"/>
                </a:solidFill>
              </a:rPr>
              <a:t> </a:t>
            </a:r>
            <a:r>
              <a:rPr lang="en-US" sz="2500" b="1" dirty="0" smtClean="0">
                <a:solidFill>
                  <a:schemeClr val="bg1"/>
                </a:solidFill>
              </a:rPr>
              <a:t>FLOOD PREVENTION</a:t>
            </a:r>
            <a:endParaRPr kumimoji="0" lang="en-US" sz="2500" b="1" i="0" u="none" strike="noStrike" kern="1200" cap="none" spc="0" normalizeH="0" baseline="0" noProof="0" dirty="0">
              <a:ln>
                <a:noFill/>
              </a:ln>
              <a:solidFill>
                <a:schemeClr val="bg1"/>
              </a:solidFill>
              <a:effectLst/>
              <a:uLnTx/>
              <a:uFillTx/>
              <a:latin typeface="+mj-lt"/>
              <a:ea typeface="+mj-ea"/>
              <a:cs typeface="+mj-cs"/>
            </a:endParaRPr>
          </a:p>
        </p:txBody>
      </p:sp>
      <p:pic>
        <p:nvPicPr>
          <p:cNvPr id="2050" name="Picture 2" descr="F:\UNOPS JOBS\KANCELARIJA za javna ulaganja\Kancelarija za poplave - PPT Vasington\dopunapredhodnogmailaslike\kej kolubara pre 4.jpg"/>
          <p:cNvPicPr>
            <a:picLocks noChangeAspect="1" noChangeArrowheads="1"/>
          </p:cNvPicPr>
          <p:nvPr/>
        </p:nvPicPr>
        <p:blipFill>
          <a:blip r:embed="rId5" cstate="print">
            <a:lum bright="10000"/>
          </a:blip>
          <a:srcRect l="4601" r="6452"/>
          <a:stretch>
            <a:fillRect/>
          </a:stretch>
        </p:blipFill>
        <p:spPr bwMode="auto">
          <a:xfrm>
            <a:off x="0" y="1219200"/>
            <a:ext cx="4419600" cy="3310235"/>
          </a:xfrm>
          <a:prstGeom prst="rect">
            <a:avLst/>
          </a:prstGeom>
          <a:noFill/>
        </p:spPr>
      </p:pic>
      <p:pic>
        <p:nvPicPr>
          <p:cNvPr id="2051" name="Picture 3" descr="F:\UNOPS JOBS\KANCELARIJA za javna ulaganja\Kancelarija za poplave - PPT Vasington\dopunapredhodnogmailaslike\Obnovljen kej 2.jpg"/>
          <p:cNvPicPr>
            <a:picLocks noChangeAspect="1" noChangeArrowheads="1"/>
          </p:cNvPicPr>
          <p:nvPr/>
        </p:nvPicPr>
        <p:blipFill>
          <a:blip r:embed="rId6" cstate="print">
            <a:lum bright="10000"/>
          </a:blip>
          <a:srcRect l="4762"/>
          <a:stretch>
            <a:fillRect/>
          </a:stretch>
        </p:blipFill>
        <p:spPr bwMode="auto">
          <a:xfrm>
            <a:off x="4572000" y="1219200"/>
            <a:ext cx="4572000" cy="3304809"/>
          </a:xfrm>
          <a:prstGeom prst="rect">
            <a:avLst/>
          </a:prstGeom>
          <a:noFill/>
        </p:spPr>
      </p:pic>
      <p:sp>
        <p:nvSpPr>
          <p:cNvPr id="13" name="TextBox 12"/>
          <p:cNvSpPr txBox="1"/>
          <p:nvPr/>
        </p:nvSpPr>
        <p:spPr>
          <a:xfrm>
            <a:off x="457200" y="4712494"/>
            <a:ext cx="6781800" cy="1231106"/>
          </a:xfrm>
          <a:prstGeom prst="rect">
            <a:avLst/>
          </a:prstGeom>
          <a:noFill/>
        </p:spPr>
        <p:txBody>
          <a:bodyPr wrap="square" rtlCol="0">
            <a:spAutoFit/>
          </a:bodyPr>
          <a:lstStyle/>
          <a:p>
            <a:r>
              <a:rPr lang="en-US" sz="2800" dirty="0" smtClean="0">
                <a:solidFill>
                  <a:schemeClr val="bg1"/>
                </a:solidFill>
                <a:effectLst>
                  <a:outerShdw blurRad="38100" dist="38100" dir="2700000" algn="tl">
                    <a:srgbClr val="000000">
                      <a:alpha val="43137"/>
                    </a:srgbClr>
                  </a:outerShdw>
                </a:effectLst>
              </a:rPr>
              <a:t>Preventive infrastructure designed accordingly to new high water levels (2014)</a:t>
            </a:r>
            <a:endParaRPr lang="en-US" sz="2800" dirty="0">
              <a:solidFill>
                <a:schemeClr val="bg1"/>
              </a:solidFill>
              <a:effectLst>
                <a:outerShdw blurRad="38100" dist="38100" dir="2700000" algn="tl">
                  <a:srgbClr val="000000">
                    <a:alpha val="43137"/>
                  </a:srgbClr>
                </a:outerShdw>
              </a:effectLst>
            </a:endParaRPr>
          </a:p>
          <a:p>
            <a:endParaRPr lang="en-US" dirty="0">
              <a:solidFill>
                <a:schemeClr val="bg1"/>
              </a:solidFill>
              <a:effectLst>
                <a:outerShdw blurRad="38100" dist="38100" dir="2700000" algn="tl">
                  <a:srgbClr val="000000">
                    <a:alpha val="43137"/>
                  </a:srgbClr>
                </a:outerShdw>
              </a:effectLst>
            </a:endParaRPr>
          </a:p>
        </p:txBody>
      </p:sp>
      <p:pic>
        <p:nvPicPr>
          <p:cNvPr id="10" name="Picture 9" descr="I:\Serbian National Disaster Risk Management Program\Picture1.png"/>
          <p:cNvPicPr>
            <a:picLocks noChangeAspect="1" noChangeArrowheads="1"/>
          </p:cNvPicPr>
          <p:nvPr/>
        </p:nvPicPr>
        <p:blipFill>
          <a:blip r:embed="rId7" cstate="print"/>
          <a:stretch>
            <a:fillRect/>
          </a:stretch>
        </p:blipFill>
        <p:spPr bwMode="auto">
          <a:xfrm>
            <a:off x="1" y="5751615"/>
            <a:ext cx="9144000" cy="1106385"/>
          </a:xfrm>
          <a:prstGeom prst="rect">
            <a:avLst/>
          </a:prstGeom>
          <a:noFill/>
        </p:spPr>
      </p:pic>
    </p:spTree>
    <p:extLst>
      <p:ext uri="{BB962C8B-B14F-4D97-AF65-F5344CB8AC3E}">
        <p14:creationId xmlns:p14="http://schemas.microsoft.com/office/powerpoint/2010/main" val="15990923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F:\UNOPS JOBS\KANCELARIJA za javna ulaganja\Kancelarija za poplave - PPT Vasington\dopunapredhodnogmailaslike\SLIKA BUJICNE PREGRADE 5.jpg"/>
          <p:cNvPicPr>
            <a:picLocks noChangeAspect="1" noChangeArrowheads="1"/>
          </p:cNvPicPr>
          <p:nvPr/>
        </p:nvPicPr>
        <p:blipFill>
          <a:blip r:embed="rId2" cstate="print"/>
          <a:srcRect/>
          <a:stretch>
            <a:fillRect/>
          </a:stretch>
        </p:blipFill>
        <p:spPr bwMode="auto">
          <a:xfrm>
            <a:off x="0" y="1066800"/>
            <a:ext cx="9144000" cy="5181600"/>
          </a:xfrm>
          <a:prstGeom prst="rect">
            <a:avLst/>
          </a:prstGeom>
          <a:noFill/>
        </p:spPr>
      </p:pic>
      <p:sp>
        <p:nvSpPr>
          <p:cNvPr id="4" name="Rectangle 3"/>
          <p:cNvSpPr/>
          <p:nvPr/>
        </p:nvSpPr>
        <p:spPr>
          <a:xfrm>
            <a:off x="0" y="5410200"/>
            <a:ext cx="9144000" cy="144780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descr="I:\Serbian National Disaster Risk Management Program\Picture1.png"/>
          <p:cNvPicPr>
            <a:picLocks noChangeAspect="1" noChangeArrowheads="1"/>
          </p:cNvPicPr>
          <p:nvPr/>
        </p:nvPicPr>
        <p:blipFill>
          <a:blip r:embed="rId3" cstate="print"/>
          <a:srcRect/>
          <a:stretch>
            <a:fillRect/>
          </a:stretch>
        </p:blipFill>
        <p:spPr bwMode="auto">
          <a:xfrm>
            <a:off x="0" y="0"/>
            <a:ext cx="9144000" cy="1106385"/>
          </a:xfrm>
          <a:prstGeom prst="rect">
            <a:avLst/>
          </a:prstGeom>
          <a:noFill/>
        </p:spPr>
      </p:pic>
      <p:sp>
        <p:nvSpPr>
          <p:cNvPr id="6" name="Title 1"/>
          <p:cNvSpPr txBox="1">
            <a:spLocks/>
          </p:cNvSpPr>
          <p:nvPr/>
        </p:nvSpPr>
        <p:spPr>
          <a:xfrm>
            <a:off x="304800" y="228600"/>
            <a:ext cx="8229600" cy="762000"/>
          </a:xfrm>
          <a:prstGeom prst="rect">
            <a:avLst/>
          </a:prstGeom>
        </p:spPr>
        <p:txBody>
          <a:bodyPr vert="horz" lIns="91440" tIns="45720" rIns="91440" bIns="45720" rtlCol="0" anchor="ctr">
            <a:noAutofit/>
          </a:bodyPr>
          <a:lstStyle/>
          <a:p>
            <a:pPr lvl="0">
              <a:spcBef>
                <a:spcPct val="0"/>
              </a:spcBef>
              <a:defRPr/>
            </a:pPr>
            <a:r>
              <a:rPr lang="sr-Latn-RS" sz="2800" b="1" dirty="0" smtClean="0">
                <a:solidFill>
                  <a:schemeClr val="bg1"/>
                </a:solidFill>
              </a:rPr>
              <a:t>RESILIENT RECONSTRUCTION </a:t>
            </a:r>
            <a:r>
              <a:rPr lang="en-US" sz="2800" b="1" dirty="0" smtClean="0">
                <a:solidFill>
                  <a:schemeClr val="bg1"/>
                </a:solidFill>
              </a:rPr>
              <a:t>-</a:t>
            </a:r>
            <a:r>
              <a:rPr lang="sr-Latn-RS" sz="2800" b="1" dirty="0" smtClean="0">
                <a:solidFill>
                  <a:schemeClr val="bg1"/>
                </a:solidFill>
              </a:rPr>
              <a:t> FLOOD PREVENTION</a:t>
            </a:r>
            <a:endParaRPr kumimoji="0" lang="en-US" sz="2800" b="1" i="0" u="none" strike="noStrike" kern="1200" cap="none" spc="0" normalizeH="0" baseline="0" noProof="0" dirty="0">
              <a:ln>
                <a:noFill/>
              </a:ln>
              <a:solidFill>
                <a:schemeClr val="bg1"/>
              </a:solidFill>
              <a:effectLst/>
              <a:uLnTx/>
              <a:uFillTx/>
              <a:latin typeface="+mj-lt"/>
              <a:ea typeface="+mj-ea"/>
              <a:cs typeface="+mj-cs"/>
            </a:endParaRPr>
          </a:p>
        </p:txBody>
      </p:sp>
      <p:pic>
        <p:nvPicPr>
          <p:cNvPr id="7" name="Picture 3" descr="I:\Serbian National Disaster Risk Management Program\grb-srbije.png"/>
          <p:cNvPicPr>
            <a:picLocks noChangeAspect="1" noChangeArrowheads="1"/>
          </p:cNvPicPr>
          <p:nvPr/>
        </p:nvPicPr>
        <p:blipFill>
          <a:blip r:embed="rId4" cstate="print"/>
          <a:srcRect/>
          <a:stretch>
            <a:fillRect/>
          </a:stretch>
        </p:blipFill>
        <p:spPr bwMode="auto">
          <a:xfrm>
            <a:off x="8382000" y="152400"/>
            <a:ext cx="381000" cy="754031"/>
          </a:xfrm>
          <a:prstGeom prst="rect">
            <a:avLst/>
          </a:prstGeom>
          <a:noFill/>
          <a:effectLst>
            <a:outerShdw blurRad="50800" dist="38100" dir="10800000" algn="r" rotWithShape="0">
              <a:prstClr val="black">
                <a:alpha val="40000"/>
              </a:prstClr>
            </a:outerShdw>
          </a:effectLst>
        </p:spPr>
      </p:pic>
      <p:sp>
        <p:nvSpPr>
          <p:cNvPr id="9" name="TextBox 8"/>
          <p:cNvSpPr txBox="1"/>
          <p:nvPr/>
        </p:nvSpPr>
        <p:spPr>
          <a:xfrm>
            <a:off x="685800" y="5599093"/>
            <a:ext cx="7696200" cy="954107"/>
          </a:xfrm>
          <a:prstGeom prst="rect">
            <a:avLst/>
          </a:prstGeom>
          <a:noFill/>
        </p:spPr>
        <p:txBody>
          <a:bodyPr wrap="square" rtlCol="0">
            <a:spAutoFit/>
          </a:bodyPr>
          <a:lstStyle/>
          <a:p>
            <a:pPr algn="ctr"/>
            <a:r>
              <a:rPr lang="en-GB" sz="2800" b="1" dirty="0" smtClean="0">
                <a:solidFill>
                  <a:schemeClr val="bg1"/>
                </a:solidFill>
                <a:effectLst>
                  <a:outerShdw blurRad="38100" dist="38100" dir="2700000" algn="tl">
                    <a:srgbClr val="000000">
                      <a:alpha val="43137"/>
                    </a:srgbClr>
                  </a:outerShdw>
                </a:effectLst>
              </a:rPr>
              <a:t>So far </a:t>
            </a:r>
            <a:r>
              <a:rPr lang="en-GB" sz="2800" b="1" dirty="0" smtClean="0">
                <a:solidFill>
                  <a:srgbClr val="C00000"/>
                </a:solidFill>
                <a:effectLst>
                  <a:outerShdw blurRad="38100" dist="38100" dir="2700000" algn="tl">
                    <a:srgbClr val="000000">
                      <a:alpha val="43137"/>
                    </a:srgbClr>
                  </a:outerShdw>
                </a:effectLst>
              </a:rPr>
              <a:t>70 million EUR </a:t>
            </a:r>
            <a:r>
              <a:rPr lang="sr-Latn-BA" sz="2800" b="1" dirty="0" smtClean="0">
                <a:solidFill>
                  <a:schemeClr val="bg1"/>
                </a:solidFill>
                <a:effectLst>
                  <a:outerShdw blurRad="38100" dist="38100" dir="2700000" algn="tl">
                    <a:srgbClr val="000000">
                      <a:alpha val="43137"/>
                    </a:srgbClr>
                  </a:outerShdw>
                </a:effectLst>
              </a:rPr>
              <a:t>raised</a:t>
            </a:r>
            <a:r>
              <a:rPr lang="en-GB" sz="2800" b="1" dirty="0" smtClean="0">
                <a:solidFill>
                  <a:schemeClr val="bg1"/>
                </a:solidFill>
                <a:effectLst>
                  <a:outerShdw blurRad="38100" dist="38100" dir="2700000" algn="tl">
                    <a:srgbClr val="000000">
                      <a:alpha val="43137"/>
                    </a:srgbClr>
                  </a:outerShdw>
                </a:effectLst>
              </a:rPr>
              <a:t> for capacity building of the disaster risk and crisis management </a:t>
            </a:r>
            <a:r>
              <a:rPr lang="en-US" sz="2800" b="1" dirty="0" smtClean="0">
                <a:solidFill>
                  <a:schemeClr val="bg1"/>
                </a:solidFill>
                <a:effectLst>
                  <a:outerShdw blurRad="38100" dist="38100" dir="2700000" algn="tl">
                    <a:srgbClr val="000000">
                      <a:alpha val="43137"/>
                    </a:srgbClr>
                  </a:outerShdw>
                </a:effectLst>
              </a:rPr>
              <a:t>system</a:t>
            </a:r>
            <a:endParaRPr lang="en-US"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157053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D:\BeiNdesign\MOCKUPS\BACKGROUD Mockups\5 Infinite White Studio Backdrops\05.jpg"/>
          <p:cNvPicPr>
            <a:picLocks noChangeAspect="1" noChangeArrowheads="1"/>
          </p:cNvPicPr>
          <p:nvPr/>
        </p:nvPicPr>
        <p:blipFill>
          <a:blip r:embed="rId2" cstate="print">
            <a:lum bright="10000"/>
          </a:blip>
          <a:srcRect/>
          <a:stretch>
            <a:fillRect/>
          </a:stretch>
        </p:blipFill>
        <p:spPr bwMode="auto">
          <a:xfrm>
            <a:off x="0" y="0"/>
            <a:ext cx="9144000" cy="6858000"/>
          </a:xfrm>
          <a:prstGeom prst="rect">
            <a:avLst/>
          </a:prstGeom>
          <a:noFill/>
        </p:spPr>
      </p:pic>
      <p:pic>
        <p:nvPicPr>
          <p:cNvPr id="6" name="Picture 5" descr="I:\Serbian National Disaster Risk Management Program\Picture1.png"/>
          <p:cNvPicPr>
            <a:picLocks noChangeAspect="1" noChangeArrowheads="1"/>
          </p:cNvPicPr>
          <p:nvPr/>
        </p:nvPicPr>
        <p:blipFill>
          <a:blip r:embed="rId3" cstate="print"/>
          <a:stretch>
            <a:fillRect/>
          </a:stretch>
        </p:blipFill>
        <p:spPr bwMode="auto">
          <a:xfrm>
            <a:off x="0" y="0"/>
            <a:ext cx="9143999" cy="1106385"/>
          </a:xfrm>
          <a:prstGeom prst="rect">
            <a:avLst/>
          </a:prstGeom>
          <a:noFill/>
        </p:spPr>
      </p:pic>
      <p:pic>
        <p:nvPicPr>
          <p:cNvPr id="4" name="Picture 3" descr="Grafika za prezentaciju-slajd10.png"/>
          <p:cNvPicPr>
            <a:picLocks noChangeAspect="1"/>
          </p:cNvPicPr>
          <p:nvPr/>
        </p:nvPicPr>
        <p:blipFill>
          <a:blip r:embed="rId4" cstate="print"/>
          <a:stretch>
            <a:fillRect/>
          </a:stretch>
        </p:blipFill>
        <p:spPr>
          <a:xfrm>
            <a:off x="381000" y="1371600"/>
            <a:ext cx="5452658" cy="5508071"/>
          </a:xfrm>
          <a:prstGeom prst="rect">
            <a:avLst/>
          </a:prstGeom>
        </p:spPr>
      </p:pic>
      <p:sp>
        <p:nvSpPr>
          <p:cNvPr id="7" name="Title 1"/>
          <p:cNvSpPr txBox="1">
            <a:spLocks/>
          </p:cNvSpPr>
          <p:nvPr/>
        </p:nvSpPr>
        <p:spPr>
          <a:xfrm>
            <a:off x="457200" y="228600"/>
            <a:ext cx="8229600" cy="762000"/>
          </a:xfrm>
          <a:prstGeom prst="rect">
            <a:avLst/>
          </a:prstGeom>
        </p:spPr>
        <p:txBody>
          <a:bodyPr vert="horz" lIns="91440" tIns="45720" rIns="91440" bIns="45720" rtlCol="0" anchor="ctr">
            <a:noAutofit/>
          </a:bodyPr>
          <a:lstStyle/>
          <a:p>
            <a:pPr lvl="0">
              <a:spcBef>
                <a:spcPct val="0"/>
              </a:spcBef>
              <a:defRPr/>
            </a:pPr>
            <a:r>
              <a:rPr lang="sr-Latn-RS" sz="3200" b="1" dirty="0" smtClean="0">
                <a:solidFill>
                  <a:schemeClr val="bg1"/>
                </a:solidFill>
              </a:rPr>
              <a:t>FLOOD PREVENTION </a:t>
            </a:r>
            <a:r>
              <a:rPr lang="en-US" sz="3200" b="1" dirty="0" smtClean="0">
                <a:solidFill>
                  <a:schemeClr val="bg1"/>
                </a:solidFill>
              </a:rPr>
              <a:t>– </a:t>
            </a:r>
            <a:r>
              <a:rPr lang="sr-Latn-RS" sz="3200" b="1" dirty="0" smtClean="0">
                <a:solidFill>
                  <a:schemeClr val="bg1"/>
                </a:solidFill>
              </a:rPr>
              <a:t>NEW </a:t>
            </a:r>
            <a:r>
              <a:rPr lang="en-US" sz="3200" b="1" dirty="0" smtClean="0">
                <a:solidFill>
                  <a:schemeClr val="bg1"/>
                </a:solidFill>
              </a:rPr>
              <a:t>EMBAKMENTS</a:t>
            </a:r>
            <a:endParaRPr kumimoji="0" lang="en-US" sz="3200" b="1" i="0" u="none" strike="noStrike" kern="1200" cap="none" spc="0" normalizeH="0" baseline="0" noProof="0" dirty="0">
              <a:ln>
                <a:noFill/>
              </a:ln>
              <a:solidFill>
                <a:schemeClr val="bg1"/>
              </a:solidFill>
              <a:effectLst/>
              <a:uLnTx/>
              <a:uFillTx/>
              <a:latin typeface="+mj-lt"/>
              <a:ea typeface="+mj-ea"/>
              <a:cs typeface="+mj-cs"/>
            </a:endParaRPr>
          </a:p>
        </p:txBody>
      </p:sp>
      <p:pic>
        <p:nvPicPr>
          <p:cNvPr id="8" name="Picture 3" descr="I:\Serbian National Disaster Risk Management Program\grb-srbije.png"/>
          <p:cNvPicPr>
            <a:picLocks noChangeAspect="1" noChangeArrowheads="1"/>
          </p:cNvPicPr>
          <p:nvPr/>
        </p:nvPicPr>
        <p:blipFill>
          <a:blip r:embed="rId5" cstate="print"/>
          <a:srcRect/>
          <a:stretch>
            <a:fillRect/>
          </a:stretch>
        </p:blipFill>
        <p:spPr bwMode="auto">
          <a:xfrm>
            <a:off x="8382000" y="152400"/>
            <a:ext cx="381000" cy="754031"/>
          </a:xfrm>
          <a:prstGeom prst="rect">
            <a:avLst/>
          </a:prstGeom>
          <a:noFill/>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57719866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D:\BeiNdesign\MOCKUPS\BACKGROUD Mockups\5 Infinite White Studio Backdrops\05.jpg"/>
          <p:cNvPicPr>
            <a:picLocks noChangeAspect="1" noChangeArrowheads="1"/>
          </p:cNvPicPr>
          <p:nvPr/>
        </p:nvPicPr>
        <p:blipFill>
          <a:blip r:embed="rId2" cstate="print">
            <a:lum bright="10000"/>
          </a:blip>
          <a:srcRect/>
          <a:stretch>
            <a:fillRect/>
          </a:stretch>
        </p:blipFill>
        <p:spPr bwMode="auto">
          <a:xfrm>
            <a:off x="0" y="0"/>
            <a:ext cx="9144000" cy="6858000"/>
          </a:xfrm>
          <a:prstGeom prst="rect">
            <a:avLst/>
          </a:prstGeom>
          <a:noFill/>
        </p:spPr>
      </p:pic>
      <p:pic>
        <p:nvPicPr>
          <p:cNvPr id="6" name="Picture 5" descr="I:\Serbian National Disaster Risk Management Program\Picture1.png"/>
          <p:cNvPicPr>
            <a:picLocks noChangeAspect="1" noChangeArrowheads="1"/>
          </p:cNvPicPr>
          <p:nvPr/>
        </p:nvPicPr>
        <p:blipFill>
          <a:blip r:embed="rId3" cstate="print"/>
          <a:srcRect/>
          <a:stretch>
            <a:fillRect/>
          </a:stretch>
        </p:blipFill>
        <p:spPr bwMode="auto">
          <a:xfrm>
            <a:off x="0" y="0"/>
            <a:ext cx="9144000" cy="1106385"/>
          </a:xfrm>
          <a:prstGeom prst="rect">
            <a:avLst/>
          </a:prstGeom>
          <a:noFill/>
        </p:spPr>
      </p:pic>
      <p:sp>
        <p:nvSpPr>
          <p:cNvPr id="7" name="Title 1"/>
          <p:cNvSpPr txBox="1">
            <a:spLocks/>
          </p:cNvSpPr>
          <p:nvPr/>
        </p:nvSpPr>
        <p:spPr>
          <a:xfrm>
            <a:off x="457200" y="228600"/>
            <a:ext cx="8229600" cy="762000"/>
          </a:xfrm>
          <a:prstGeom prst="rect">
            <a:avLst/>
          </a:prstGeom>
        </p:spPr>
        <p:txBody>
          <a:bodyPr vert="horz" lIns="91440" tIns="45720" rIns="91440" bIns="45720" rtlCol="0" anchor="ctr">
            <a:noAutofit/>
          </a:bodyPr>
          <a:lstStyle/>
          <a:p>
            <a:pPr lvl="0">
              <a:spcBef>
                <a:spcPct val="0"/>
              </a:spcBef>
              <a:defRPr/>
            </a:pPr>
            <a:r>
              <a:rPr lang="en-US" sz="3200" b="1" dirty="0" smtClean="0">
                <a:solidFill>
                  <a:schemeClr val="bg1"/>
                </a:solidFill>
              </a:rPr>
              <a:t>PROJECT ALSO INCLUDES</a:t>
            </a:r>
            <a:endParaRPr kumimoji="0" lang="en-US" sz="3200" b="1" i="0" u="none" strike="noStrike" kern="1200" cap="none" spc="0" normalizeH="0" baseline="0" noProof="0" dirty="0">
              <a:ln>
                <a:noFill/>
              </a:ln>
              <a:solidFill>
                <a:schemeClr val="bg1"/>
              </a:solidFill>
              <a:effectLst/>
              <a:uLnTx/>
              <a:uFillTx/>
              <a:latin typeface="+mj-lt"/>
              <a:ea typeface="+mj-ea"/>
              <a:cs typeface="+mj-cs"/>
            </a:endParaRPr>
          </a:p>
        </p:txBody>
      </p:sp>
      <p:pic>
        <p:nvPicPr>
          <p:cNvPr id="10" name="Picture 9" descr="Grafika za prezentaciju-slajd10.png"/>
          <p:cNvPicPr>
            <a:picLocks noChangeAspect="1"/>
          </p:cNvPicPr>
          <p:nvPr/>
        </p:nvPicPr>
        <p:blipFill>
          <a:blip r:embed="rId4" cstate="print"/>
          <a:stretch>
            <a:fillRect/>
          </a:stretch>
        </p:blipFill>
        <p:spPr>
          <a:xfrm>
            <a:off x="457200" y="2081419"/>
            <a:ext cx="8305800" cy="2871579"/>
          </a:xfrm>
          <a:prstGeom prst="rect">
            <a:avLst/>
          </a:prstGeom>
        </p:spPr>
      </p:pic>
      <p:pic>
        <p:nvPicPr>
          <p:cNvPr id="11" name="Picture 5" descr="I:\Serbian National Disaster Risk Management Program\Picture1.png"/>
          <p:cNvPicPr>
            <a:picLocks noChangeAspect="1" noChangeArrowheads="1"/>
          </p:cNvPicPr>
          <p:nvPr/>
        </p:nvPicPr>
        <p:blipFill>
          <a:blip r:embed="rId5" cstate="print"/>
          <a:stretch>
            <a:fillRect/>
          </a:stretch>
        </p:blipFill>
        <p:spPr bwMode="auto">
          <a:xfrm flipH="1">
            <a:off x="-1" y="5751615"/>
            <a:ext cx="9143999" cy="1106385"/>
          </a:xfrm>
          <a:prstGeom prst="rect">
            <a:avLst/>
          </a:prstGeom>
          <a:noFill/>
        </p:spPr>
      </p:pic>
      <p:pic>
        <p:nvPicPr>
          <p:cNvPr id="14" name="Picture 3" descr="I:\Serbian National Disaster Risk Management Program\grb-srbije.png"/>
          <p:cNvPicPr>
            <a:picLocks noChangeAspect="1" noChangeArrowheads="1"/>
          </p:cNvPicPr>
          <p:nvPr/>
        </p:nvPicPr>
        <p:blipFill>
          <a:blip r:embed="rId6" cstate="print"/>
          <a:srcRect/>
          <a:stretch>
            <a:fillRect/>
          </a:stretch>
        </p:blipFill>
        <p:spPr bwMode="auto">
          <a:xfrm>
            <a:off x="8382000" y="152400"/>
            <a:ext cx="381000" cy="754031"/>
          </a:xfrm>
          <a:prstGeom prst="rect">
            <a:avLst/>
          </a:prstGeom>
          <a:noFill/>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9646980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1066800"/>
            <a:ext cx="2895600" cy="5791200"/>
          </a:xfrm>
          <a:prstGeom prst="rect">
            <a:avLst/>
          </a:prstGeom>
          <a:solidFill>
            <a:srgbClr val="FF99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Picture 6" descr="Grafika za prezentaciju-slajd10.png"/>
          <p:cNvPicPr>
            <a:picLocks noChangeAspect="1"/>
          </p:cNvPicPr>
          <p:nvPr/>
        </p:nvPicPr>
        <p:blipFill>
          <a:blip r:embed="rId2" cstate="print"/>
          <a:stretch>
            <a:fillRect/>
          </a:stretch>
        </p:blipFill>
        <p:spPr>
          <a:xfrm>
            <a:off x="2895600" y="1082758"/>
            <a:ext cx="5867399" cy="5775242"/>
          </a:xfrm>
          <a:prstGeom prst="rect">
            <a:avLst/>
          </a:prstGeom>
        </p:spPr>
      </p:pic>
      <p:pic>
        <p:nvPicPr>
          <p:cNvPr id="4" name="Picture 3" descr="I:\Serbian National Disaster Risk Management Program\Picture1.png"/>
          <p:cNvPicPr>
            <a:picLocks noChangeAspect="1" noChangeArrowheads="1"/>
          </p:cNvPicPr>
          <p:nvPr/>
        </p:nvPicPr>
        <p:blipFill>
          <a:blip r:embed="rId3" cstate="print"/>
          <a:stretch>
            <a:fillRect/>
          </a:stretch>
        </p:blipFill>
        <p:spPr bwMode="auto">
          <a:xfrm flipH="1">
            <a:off x="0" y="0"/>
            <a:ext cx="9144000" cy="1106325"/>
          </a:xfrm>
          <a:prstGeom prst="rect">
            <a:avLst/>
          </a:prstGeom>
          <a:noFill/>
        </p:spPr>
      </p:pic>
      <p:sp>
        <p:nvSpPr>
          <p:cNvPr id="5" name="Title 1"/>
          <p:cNvSpPr txBox="1">
            <a:spLocks/>
          </p:cNvSpPr>
          <p:nvPr/>
        </p:nvSpPr>
        <p:spPr>
          <a:xfrm>
            <a:off x="457200" y="228600"/>
            <a:ext cx="8229600" cy="762000"/>
          </a:xfrm>
          <a:prstGeom prst="rect">
            <a:avLst/>
          </a:prstGeom>
        </p:spPr>
        <p:txBody>
          <a:bodyPr vert="horz" lIns="91440" tIns="45720" rIns="91440" bIns="45720" rtlCol="0" anchor="ctr">
            <a:noAutofit/>
          </a:bodyPr>
          <a:lstStyle/>
          <a:p>
            <a:pPr lvl="0">
              <a:spcBef>
                <a:spcPct val="0"/>
              </a:spcBef>
              <a:defRPr/>
            </a:pPr>
            <a:r>
              <a:rPr lang="en-GB" sz="3200" dirty="0" smtClean="0"/>
              <a:t/>
            </a:r>
            <a:br>
              <a:rPr lang="en-GB" sz="3200" dirty="0" smtClean="0"/>
            </a:br>
            <a:r>
              <a:rPr lang="en-GB" sz="2500" b="1" dirty="0" smtClean="0">
                <a:solidFill>
                  <a:schemeClr val="bg1"/>
                </a:solidFill>
              </a:rPr>
              <a:t>CONSTRUCTION OF </a:t>
            </a:r>
            <a:r>
              <a:rPr lang="sr-Latn-RS" sz="2500" b="1" dirty="0" smtClean="0">
                <a:solidFill>
                  <a:schemeClr val="bg1"/>
                </a:solidFill>
              </a:rPr>
              <a:t>TORRENT</a:t>
            </a:r>
            <a:r>
              <a:rPr lang="en-US" sz="2500" b="1" dirty="0" smtClean="0">
                <a:solidFill>
                  <a:schemeClr val="bg1"/>
                </a:solidFill>
              </a:rPr>
              <a:t>IAL </a:t>
            </a:r>
            <a:r>
              <a:rPr lang="en-GB" sz="2500" b="1" dirty="0" smtClean="0">
                <a:solidFill>
                  <a:schemeClr val="bg1"/>
                </a:solidFill>
              </a:rPr>
              <a:t>DAMS</a:t>
            </a:r>
            <a:r>
              <a:rPr lang="en-US" sz="3200" dirty="0" smtClean="0"/>
              <a:t/>
            </a:r>
            <a:br>
              <a:rPr lang="en-US" sz="3200" dirty="0" smtClean="0"/>
            </a:br>
            <a:endParaRPr kumimoji="0" lang="en-US" sz="3200" b="1" i="0" u="none" strike="noStrike" kern="1200" cap="none" spc="0" normalizeH="0" baseline="0" noProof="0" dirty="0">
              <a:ln>
                <a:noFill/>
              </a:ln>
              <a:solidFill>
                <a:schemeClr val="bg1"/>
              </a:solidFill>
              <a:effectLst/>
              <a:uLnTx/>
              <a:uFillTx/>
              <a:latin typeface="+mj-lt"/>
              <a:ea typeface="+mj-ea"/>
              <a:cs typeface="+mj-cs"/>
            </a:endParaRPr>
          </a:p>
        </p:txBody>
      </p:sp>
      <p:grpSp>
        <p:nvGrpSpPr>
          <p:cNvPr id="8" name="Group 7"/>
          <p:cNvGrpSpPr/>
          <p:nvPr/>
        </p:nvGrpSpPr>
        <p:grpSpPr>
          <a:xfrm>
            <a:off x="0" y="1600200"/>
            <a:ext cx="2895600" cy="2735997"/>
            <a:chOff x="0" y="1600200"/>
            <a:chExt cx="2895600" cy="2735997"/>
          </a:xfrm>
        </p:grpSpPr>
        <p:sp>
          <p:nvSpPr>
            <p:cNvPr id="9" name="Oval 8"/>
            <p:cNvSpPr/>
            <p:nvPr/>
          </p:nvSpPr>
          <p:spPr>
            <a:xfrm>
              <a:off x="533400" y="1600200"/>
              <a:ext cx="1828800" cy="18288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85800" y="1667470"/>
              <a:ext cx="1524000" cy="923330"/>
            </a:xfrm>
            <a:prstGeom prst="rect">
              <a:avLst/>
            </a:prstGeom>
            <a:noFill/>
          </p:spPr>
          <p:txBody>
            <a:bodyPr wrap="square" rtlCol="0">
              <a:spAutoFit/>
            </a:bodyPr>
            <a:lstStyle/>
            <a:p>
              <a:pPr algn="ctr"/>
              <a:r>
                <a:rPr lang="en-US" sz="5400" b="1" dirty="0" smtClean="0">
                  <a:solidFill>
                    <a:schemeClr val="tx1">
                      <a:lumMod val="65000"/>
                      <a:lumOff val="35000"/>
                    </a:schemeClr>
                  </a:solidFill>
                </a:rPr>
                <a:t>29</a:t>
              </a:r>
              <a:endParaRPr lang="en-US" sz="5400" b="1" dirty="0">
                <a:solidFill>
                  <a:schemeClr val="tx1">
                    <a:lumMod val="65000"/>
                    <a:lumOff val="35000"/>
                  </a:schemeClr>
                </a:solidFill>
              </a:endParaRPr>
            </a:p>
          </p:txBody>
        </p:sp>
        <p:sp>
          <p:nvSpPr>
            <p:cNvPr id="12" name="TextBox 11"/>
            <p:cNvSpPr txBox="1"/>
            <p:nvPr/>
          </p:nvSpPr>
          <p:spPr>
            <a:xfrm>
              <a:off x="609600" y="2362200"/>
              <a:ext cx="1676400" cy="1015663"/>
            </a:xfrm>
            <a:prstGeom prst="rect">
              <a:avLst/>
            </a:prstGeom>
            <a:noFill/>
          </p:spPr>
          <p:txBody>
            <a:bodyPr wrap="square" rtlCol="0">
              <a:spAutoFit/>
            </a:bodyPr>
            <a:lstStyle/>
            <a:p>
              <a:pPr algn="ctr"/>
              <a:r>
                <a:rPr lang="en-US" sz="2000" b="1" dirty="0" smtClean="0">
                  <a:solidFill>
                    <a:schemeClr val="tx1">
                      <a:lumMod val="65000"/>
                      <a:lumOff val="35000"/>
                    </a:schemeClr>
                  </a:solidFill>
                </a:rPr>
                <a:t>NEW TORRENTIAL</a:t>
              </a:r>
            </a:p>
            <a:p>
              <a:pPr algn="ctr"/>
              <a:r>
                <a:rPr lang="en-US" sz="2000" b="1" dirty="0" smtClean="0">
                  <a:solidFill>
                    <a:schemeClr val="tx1">
                      <a:lumMod val="65000"/>
                      <a:lumOff val="35000"/>
                    </a:schemeClr>
                  </a:solidFill>
                </a:rPr>
                <a:t>DAMS</a:t>
              </a:r>
              <a:endParaRPr lang="en-US" sz="2000" b="1" dirty="0">
                <a:solidFill>
                  <a:schemeClr val="tx1">
                    <a:lumMod val="65000"/>
                    <a:lumOff val="35000"/>
                  </a:schemeClr>
                </a:solidFill>
              </a:endParaRPr>
            </a:p>
          </p:txBody>
        </p:sp>
        <p:sp>
          <p:nvSpPr>
            <p:cNvPr id="13" name="TextBox 12"/>
            <p:cNvSpPr txBox="1"/>
            <p:nvPr/>
          </p:nvSpPr>
          <p:spPr>
            <a:xfrm>
              <a:off x="0" y="3505200"/>
              <a:ext cx="2895600" cy="830997"/>
            </a:xfrm>
            <a:prstGeom prst="rect">
              <a:avLst/>
            </a:prstGeom>
            <a:noFill/>
          </p:spPr>
          <p:txBody>
            <a:bodyPr wrap="square" rtlCol="0">
              <a:spAutoFit/>
            </a:bodyPr>
            <a:lstStyle/>
            <a:p>
              <a:pPr algn="ctr"/>
              <a:r>
                <a:rPr lang="en-US" sz="2400" b="1" dirty="0" smtClean="0">
                  <a:solidFill>
                    <a:schemeClr val="bg1"/>
                  </a:solidFill>
                </a:rPr>
                <a:t>constructed in</a:t>
              </a:r>
            </a:p>
            <a:p>
              <a:pPr algn="ctr"/>
              <a:r>
                <a:rPr lang="en-US" sz="2400" b="1" dirty="0" smtClean="0">
                  <a:solidFill>
                    <a:schemeClr val="bg1"/>
                  </a:solidFill>
                </a:rPr>
                <a:t>2015</a:t>
              </a:r>
              <a:endParaRPr lang="en-US" sz="2400" b="1" dirty="0">
                <a:solidFill>
                  <a:schemeClr val="bg1"/>
                </a:solidFill>
              </a:endParaRPr>
            </a:p>
          </p:txBody>
        </p:sp>
      </p:grpSp>
      <p:pic>
        <p:nvPicPr>
          <p:cNvPr id="15" name="Picture 3" descr="I:\Serbian National Disaster Risk Management Program\grb-srbije.png"/>
          <p:cNvPicPr>
            <a:picLocks noChangeAspect="1" noChangeArrowheads="1"/>
          </p:cNvPicPr>
          <p:nvPr/>
        </p:nvPicPr>
        <p:blipFill>
          <a:blip r:embed="rId4" cstate="print"/>
          <a:srcRect/>
          <a:stretch>
            <a:fillRect/>
          </a:stretch>
        </p:blipFill>
        <p:spPr bwMode="auto">
          <a:xfrm>
            <a:off x="8382000" y="152400"/>
            <a:ext cx="381000" cy="754031"/>
          </a:xfrm>
          <a:prstGeom prst="rect">
            <a:avLst/>
          </a:prstGeom>
          <a:noFill/>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5756193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Serbian National Disaster Risk Management Program\Picture1.png"/>
          <p:cNvPicPr>
            <a:picLocks noChangeAspect="1" noChangeArrowheads="1"/>
          </p:cNvPicPr>
          <p:nvPr/>
        </p:nvPicPr>
        <p:blipFill>
          <a:blip r:embed="rId2" cstate="print"/>
          <a:srcRect/>
          <a:stretch>
            <a:fillRect/>
          </a:stretch>
        </p:blipFill>
        <p:spPr bwMode="auto">
          <a:xfrm>
            <a:off x="0" y="0"/>
            <a:ext cx="9144000" cy="1106385"/>
          </a:xfrm>
          <a:prstGeom prst="rect">
            <a:avLst/>
          </a:prstGeom>
          <a:noFill/>
        </p:spPr>
      </p:pic>
      <p:pic>
        <p:nvPicPr>
          <p:cNvPr id="2050" name="Picture 2" descr="F:\PREVENCIJA - Infografik\mape montaze\katastar klizista.jpg"/>
          <p:cNvPicPr>
            <a:picLocks noChangeAspect="1" noChangeArrowheads="1"/>
          </p:cNvPicPr>
          <p:nvPr/>
        </p:nvPicPr>
        <p:blipFill>
          <a:blip r:embed="rId3" cstate="print"/>
          <a:srcRect t="19080" b="33044"/>
          <a:stretch>
            <a:fillRect/>
          </a:stretch>
        </p:blipFill>
        <p:spPr bwMode="auto">
          <a:xfrm>
            <a:off x="0" y="1066800"/>
            <a:ext cx="9143999" cy="4572000"/>
          </a:xfrm>
          <a:prstGeom prst="rect">
            <a:avLst/>
          </a:prstGeom>
          <a:noFill/>
        </p:spPr>
      </p:pic>
      <p:sp>
        <p:nvSpPr>
          <p:cNvPr id="9" name="Rectangle 8"/>
          <p:cNvSpPr/>
          <p:nvPr/>
        </p:nvSpPr>
        <p:spPr>
          <a:xfrm>
            <a:off x="0" y="5638800"/>
            <a:ext cx="9144000" cy="1219200"/>
          </a:xfrm>
          <a:prstGeom prst="rect">
            <a:avLst/>
          </a:prstGeom>
          <a:solidFill>
            <a:srgbClr val="FF99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5" descr="I:\Serbian National Disaster Risk Management Program\Picture1.png"/>
          <p:cNvPicPr>
            <a:picLocks noChangeAspect="1" noChangeArrowheads="1"/>
          </p:cNvPicPr>
          <p:nvPr/>
        </p:nvPicPr>
        <p:blipFill>
          <a:blip r:embed="rId4" cstate="print"/>
          <a:stretch>
            <a:fillRect/>
          </a:stretch>
        </p:blipFill>
        <p:spPr bwMode="auto">
          <a:xfrm flipH="1">
            <a:off x="-1" y="0"/>
            <a:ext cx="9144000" cy="1106325"/>
          </a:xfrm>
          <a:prstGeom prst="rect">
            <a:avLst/>
          </a:prstGeom>
          <a:noFill/>
        </p:spPr>
      </p:pic>
      <p:sp>
        <p:nvSpPr>
          <p:cNvPr id="6" name="Title 1"/>
          <p:cNvSpPr txBox="1">
            <a:spLocks/>
          </p:cNvSpPr>
          <p:nvPr/>
        </p:nvSpPr>
        <p:spPr>
          <a:xfrm>
            <a:off x="457200" y="228600"/>
            <a:ext cx="8229600" cy="762000"/>
          </a:xfrm>
          <a:prstGeom prst="rect">
            <a:avLst/>
          </a:prstGeom>
        </p:spPr>
        <p:txBody>
          <a:bodyPr vert="horz" lIns="91440" tIns="45720" rIns="91440" bIns="45720" rtlCol="0" anchor="ctr">
            <a:noAutofit/>
          </a:bodyPr>
          <a:lstStyle/>
          <a:p>
            <a:pPr lvl="0">
              <a:spcBef>
                <a:spcPct val="0"/>
              </a:spcBef>
              <a:defRPr/>
            </a:pPr>
            <a:r>
              <a:rPr lang="en-GB" sz="3200" b="1" dirty="0" smtClean="0">
                <a:solidFill>
                  <a:schemeClr val="bg1"/>
                </a:solidFill>
              </a:rPr>
              <a:t>LANDSLIDE CADASTRE</a:t>
            </a:r>
            <a:endParaRPr kumimoji="0" lang="en-US" sz="3200" b="1" i="0" u="none" strike="noStrike" kern="1200" cap="none" spc="0" normalizeH="0" baseline="0" noProof="0" dirty="0">
              <a:ln>
                <a:noFill/>
              </a:ln>
              <a:solidFill>
                <a:schemeClr val="bg1"/>
              </a:solidFill>
              <a:effectLst/>
              <a:uLnTx/>
              <a:uFillTx/>
              <a:latin typeface="+mj-lt"/>
              <a:ea typeface="+mj-ea"/>
              <a:cs typeface="+mj-cs"/>
            </a:endParaRPr>
          </a:p>
        </p:txBody>
      </p:sp>
      <p:grpSp>
        <p:nvGrpSpPr>
          <p:cNvPr id="12" name="Group 11"/>
          <p:cNvGrpSpPr/>
          <p:nvPr/>
        </p:nvGrpSpPr>
        <p:grpSpPr>
          <a:xfrm>
            <a:off x="0" y="1600200"/>
            <a:ext cx="2895600" cy="2735997"/>
            <a:chOff x="0" y="1600200"/>
            <a:chExt cx="2895600" cy="2735997"/>
          </a:xfrm>
        </p:grpSpPr>
        <p:sp>
          <p:nvSpPr>
            <p:cNvPr id="7" name="Oval 6"/>
            <p:cNvSpPr/>
            <p:nvPr/>
          </p:nvSpPr>
          <p:spPr>
            <a:xfrm>
              <a:off x="533400" y="1600200"/>
              <a:ext cx="1828800" cy="1828800"/>
            </a:xfrm>
            <a:prstGeom prst="ellipse">
              <a:avLst/>
            </a:prstGeom>
            <a:solidFill>
              <a:srgbClr val="A8CF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62000" y="1752600"/>
              <a:ext cx="1524000" cy="923330"/>
            </a:xfrm>
            <a:prstGeom prst="rect">
              <a:avLst/>
            </a:prstGeom>
            <a:noFill/>
          </p:spPr>
          <p:txBody>
            <a:bodyPr wrap="square" rtlCol="0">
              <a:spAutoFit/>
            </a:bodyPr>
            <a:lstStyle/>
            <a:p>
              <a:r>
                <a:rPr lang="en-US" sz="5400" b="1" dirty="0" smtClean="0">
                  <a:solidFill>
                    <a:schemeClr val="bg1"/>
                  </a:solidFill>
                </a:rPr>
                <a:t>30%</a:t>
              </a:r>
              <a:endParaRPr lang="en-US" sz="5400" b="1" dirty="0"/>
            </a:p>
          </p:txBody>
        </p:sp>
        <p:sp>
          <p:nvSpPr>
            <p:cNvPr id="10" name="TextBox 9"/>
            <p:cNvSpPr txBox="1"/>
            <p:nvPr/>
          </p:nvSpPr>
          <p:spPr>
            <a:xfrm>
              <a:off x="609600" y="2514600"/>
              <a:ext cx="1676400" cy="646331"/>
            </a:xfrm>
            <a:prstGeom prst="rect">
              <a:avLst/>
            </a:prstGeom>
            <a:noFill/>
          </p:spPr>
          <p:txBody>
            <a:bodyPr wrap="square" rtlCol="0">
              <a:spAutoFit/>
            </a:bodyPr>
            <a:lstStyle/>
            <a:p>
              <a:pPr algn="ctr"/>
              <a:r>
                <a:rPr lang="en-US" b="1" dirty="0" smtClean="0">
                  <a:solidFill>
                    <a:schemeClr val="bg1"/>
                  </a:solidFill>
                </a:rPr>
                <a:t>of the territory of Serbia</a:t>
              </a:r>
              <a:endParaRPr lang="en-US" b="1" dirty="0"/>
            </a:p>
          </p:txBody>
        </p:sp>
        <p:sp>
          <p:nvSpPr>
            <p:cNvPr id="11" name="TextBox 10"/>
            <p:cNvSpPr txBox="1"/>
            <p:nvPr/>
          </p:nvSpPr>
          <p:spPr>
            <a:xfrm>
              <a:off x="0" y="3505200"/>
              <a:ext cx="2895600" cy="830997"/>
            </a:xfrm>
            <a:prstGeom prst="rect">
              <a:avLst/>
            </a:prstGeom>
            <a:noFill/>
          </p:spPr>
          <p:txBody>
            <a:bodyPr wrap="square" rtlCol="0">
              <a:spAutoFit/>
            </a:bodyPr>
            <a:lstStyle/>
            <a:p>
              <a:pPr algn="ctr"/>
              <a:r>
                <a:rPr lang="en-US" sz="2400" b="1" dirty="0" smtClean="0">
                  <a:solidFill>
                    <a:srgbClr val="336600"/>
                  </a:solidFill>
                </a:rPr>
                <a:t>is under the</a:t>
              </a:r>
            </a:p>
            <a:p>
              <a:pPr algn="ctr"/>
              <a:r>
                <a:rPr lang="en-US" sz="2400" b="1" dirty="0" smtClean="0">
                  <a:solidFill>
                    <a:srgbClr val="336600"/>
                  </a:solidFill>
                </a:rPr>
                <a:t>risk of landslides.</a:t>
              </a:r>
              <a:endParaRPr lang="en-US" sz="2400" b="1" dirty="0">
                <a:solidFill>
                  <a:srgbClr val="336600"/>
                </a:solidFill>
              </a:endParaRPr>
            </a:p>
          </p:txBody>
        </p:sp>
      </p:grpSp>
      <p:pic>
        <p:nvPicPr>
          <p:cNvPr id="14" name="Picture 3" descr="I:\Serbian National Disaster Risk Management Program\grb-srbije.png"/>
          <p:cNvPicPr>
            <a:picLocks noChangeAspect="1" noChangeArrowheads="1"/>
          </p:cNvPicPr>
          <p:nvPr/>
        </p:nvPicPr>
        <p:blipFill>
          <a:blip r:embed="rId5" cstate="print"/>
          <a:srcRect/>
          <a:stretch>
            <a:fillRect/>
          </a:stretch>
        </p:blipFill>
        <p:spPr bwMode="auto">
          <a:xfrm>
            <a:off x="8382000" y="152400"/>
            <a:ext cx="381000" cy="754031"/>
          </a:xfrm>
          <a:prstGeom prst="rect">
            <a:avLst/>
          </a:prstGeom>
          <a:noFill/>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7381785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F:\PREVENCIJA - Infografik\mape montaze\katastar klizista.jpg"/>
          <p:cNvPicPr>
            <a:picLocks noChangeAspect="1" noChangeArrowheads="1"/>
          </p:cNvPicPr>
          <p:nvPr/>
        </p:nvPicPr>
        <p:blipFill>
          <a:blip r:embed="rId2" cstate="print"/>
          <a:srcRect r="8302"/>
          <a:stretch>
            <a:fillRect/>
          </a:stretch>
        </p:blipFill>
        <p:spPr bwMode="auto">
          <a:xfrm>
            <a:off x="2572513" y="609600"/>
            <a:ext cx="6571487" cy="5105400"/>
          </a:xfrm>
          <a:prstGeom prst="rect">
            <a:avLst/>
          </a:prstGeom>
          <a:noFill/>
        </p:spPr>
      </p:pic>
      <p:sp>
        <p:nvSpPr>
          <p:cNvPr id="14" name="Rectangle 13"/>
          <p:cNvSpPr/>
          <p:nvPr/>
        </p:nvSpPr>
        <p:spPr>
          <a:xfrm>
            <a:off x="0" y="1066800"/>
            <a:ext cx="3429000" cy="5791200"/>
          </a:xfrm>
          <a:prstGeom prst="rect">
            <a:avLst/>
          </a:prstGeom>
          <a:solidFill>
            <a:srgbClr val="92D05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C00000"/>
              </a:solidFill>
            </a:endParaRPr>
          </a:p>
        </p:txBody>
      </p:sp>
      <p:pic>
        <p:nvPicPr>
          <p:cNvPr id="4" name="Picture 3" descr="I:\Serbian National Disaster Risk Management Program\Picture1.png"/>
          <p:cNvPicPr>
            <a:picLocks noChangeAspect="1" noChangeArrowheads="1"/>
          </p:cNvPicPr>
          <p:nvPr/>
        </p:nvPicPr>
        <p:blipFill>
          <a:blip r:embed="rId3" cstate="print"/>
          <a:srcRect/>
          <a:stretch>
            <a:fillRect/>
          </a:stretch>
        </p:blipFill>
        <p:spPr bwMode="auto">
          <a:xfrm>
            <a:off x="0" y="0"/>
            <a:ext cx="9144000" cy="1106385"/>
          </a:xfrm>
          <a:prstGeom prst="rect">
            <a:avLst/>
          </a:prstGeom>
          <a:noFill/>
        </p:spPr>
      </p:pic>
      <p:sp>
        <p:nvSpPr>
          <p:cNvPr id="5" name="Title 1"/>
          <p:cNvSpPr txBox="1">
            <a:spLocks/>
          </p:cNvSpPr>
          <p:nvPr/>
        </p:nvSpPr>
        <p:spPr>
          <a:xfrm>
            <a:off x="457200" y="0"/>
            <a:ext cx="8382000" cy="1143000"/>
          </a:xfrm>
          <a:prstGeom prst="rect">
            <a:avLst/>
          </a:prstGeom>
        </p:spPr>
        <p:txBody>
          <a:bodyPr vert="horz" lIns="91440" tIns="45720" rIns="91440" bIns="45720" rtlCol="0" anchor="ctr">
            <a:noAutofit/>
          </a:bodyPr>
          <a:lstStyle/>
          <a:p>
            <a:pPr>
              <a:spcBef>
                <a:spcPct val="0"/>
              </a:spcBef>
              <a:defRPr/>
            </a:pPr>
            <a:r>
              <a:rPr lang="en-GB" sz="2300" b="1" dirty="0" smtClean="0">
                <a:solidFill>
                  <a:schemeClr val="bg1"/>
                </a:solidFill>
              </a:rPr>
              <a:t>STUDY OF FLOOD PROTECTION IN KOLUBARA RIVER BASIN</a:t>
            </a:r>
            <a:endParaRPr kumimoji="0" lang="en-US" sz="2300" b="1" i="0" u="none" strike="noStrike" kern="1200" cap="none" spc="0" normalizeH="0" baseline="0" noProof="0" dirty="0">
              <a:ln>
                <a:noFill/>
              </a:ln>
              <a:solidFill>
                <a:schemeClr val="bg1"/>
              </a:solidFill>
              <a:effectLst/>
              <a:uLnTx/>
              <a:uFillTx/>
              <a:latin typeface="+mj-lt"/>
              <a:ea typeface="+mj-ea"/>
              <a:cs typeface="+mj-cs"/>
            </a:endParaRPr>
          </a:p>
        </p:txBody>
      </p:sp>
      <p:sp>
        <p:nvSpPr>
          <p:cNvPr id="7" name="Rectangle 6"/>
          <p:cNvSpPr/>
          <p:nvPr/>
        </p:nvSpPr>
        <p:spPr>
          <a:xfrm>
            <a:off x="0" y="5257800"/>
            <a:ext cx="9144000" cy="1600200"/>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Oval 8"/>
          <p:cNvSpPr/>
          <p:nvPr/>
        </p:nvSpPr>
        <p:spPr>
          <a:xfrm>
            <a:off x="762000" y="2895600"/>
            <a:ext cx="1828800" cy="18288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1066800" y="3048000"/>
            <a:ext cx="1524000" cy="923330"/>
          </a:xfrm>
          <a:prstGeom prst="rect">
            <a:avLst/>
          </a:prstGeom>
          <a:noFill/>
        </p:spPr>
        <p:txBody>
          <a:bodyPr wrap="square" rtlCol="0">
            <a:spAutoFit/>
          </a:bodyPr>
          <a:lstStyle/>
          <a:p>
            <a:r>
              <a:rPr lang="sr-Latn-RS" sz="5400" b="1" dirty="0" smtClean="0">
                <a:solidFill>
                  <a:schemeClr val="bg1"/>
                </a:solidFill>
              </a:rPr>
              <a:t>900</a:t>
            </a:r>
            <a:endParaRPr lang="en-US" sz="5400" b="1" dirty="0"/>
          </a:p>
        </p:txBody>
      </p:sp>
      <p:sp>
        <p:nvSpPr>
          <p:cNvPr id="11" name="TextBox 10"/>
          <p:cNvSpPr txBox="1"/>
          <p:nvPr/>
        </p:nvSpPr>
        <p:spPr>
          <a:xfrm>
            <a:off x="838200" y="3733800"/>
            <a:ext cx="1676400" cy="830997"/>
          </a:xfrm>
          <a:prstGeom prst="rect">
            <a:avLst/>
          </a:prstGeom>
          <a:noFill/>
        </p:spPr>
        <p:txBody>
          <a:bodyPr wrap="square" rtlCol="0">
            <a:spAutoFit/>
          </a:bodyPr>
          <a:lstStyle/>
          <a:p>
            <a:pPr algn="ctr"/>
            <a:r>
              <a:rPr lang="en-US" sz="2400" b="1" dirty="0" smtClean="0">
                <a:solidFill>
                  <a:schemeClr val="bg1"/>
                </a:solidFill>
              </a:rPr>
              <a:t>M</a:t>
            </a:r>
            <a:r>
              <a:rPr lang="sr-Latn-RS" sz="2400" b="1" dirty="0" smtClean="0">
                <a:solidFill>
                  <a:schemeClr val="bg1"/>
                </a:solidFill>
              </a:rPr>
              <a:t>illion</a:t>
            </a:r>
          </a:p>
          <a:p>
            <a:pPr algn="ctr"/>
            <a:r>
              <a:rPr lang="sr-Latn-RS" sz="2400" b="1" dirty="0" smtClean="0">
                <a:solidFill>
                  <a:schemeClr val="bg1"/>
                </a:solidFill>
              </a:rPr>
              <a:t>EUR</a:t>
            </a:r>
            <a:endParaRPr lang="en-US" sz="2400" b="1" dirty="0"/>
          </a:p>
        </p:txBody>
      </p:sp>
      <p:sp>
        <p:nvSpPr>
          <p:cNvPr id="12" name="TextBox 11"/>
          <p:cNvSpPr txBox="1"/>
          <p:nvPr/>
        </p:nvSpPr>
        <p:spPr>
          <a:xfrm>
            <a:off x="304800" y="1524000"/>
            <a:ext cx="2819400" cy="923330"/>
          </a:xfrm>
          <a:prstGeom prst="rect">
            <a:avLst/>
          </a:prstGeom>
          <a:noFill/>
        </p:spPr>
        <p:txBody>
          <a:bodyPr wrap="square" rtlCol="0">
            <a:spAutoFit/>
          </a:bodyPr>
          <a:lstStyle/>
          <a:p>
            <a:pPr algn="ctr"/>
            <a:r>
              <a:rPr lang="en-GB" b="1" dirty="0" smtClean="0">
                <a:solidFill>
                  <a:schemeClr val="bg1"/>
                </a:solidFill>
              </a:rPr>
              <a:t>KOLUBARA RIVER BASIN</a:t>
            </a:r>
            <a:r>
              <a:rPr lang="en-US" b="1" dirty="0" smtClean="0">
                <a:solidFill>
                  <a:schemeClr val="bg1"/>
                </a:solidFill>
              </a:rPr>
              <a:t> I</a:t>
            </a:r>
            <a:r>
              <a:rPr lang="en-GB" b="1" dirty="0" smtClean="0">
                <a:solidFill>
                  <a:schemeClr val="bg1"/>
                </a:solidFill>
              </a:rPr>
              <a:t>N MAY 2014 SUSTAINED DAMAGE OF OVER</a:t>
            </a:r>
            <a:endParaRPr lang="en-US" b="1" dirty="0">
              <a:solidFill>
                <a:schemeClr val="bg1"/>
              </a:solidFill>
            </a:endParaRPr>
          </a:p>
        </p:txBody>
      </p:sp>
      <p:sp>
        <p:nvSpPr>
          <p:cNvPr id="13" name="TextBox 12"/>
          <p:cNvSpPr txBox="1"/>
          <p:nvPr/>
        </p:nvSpPr>
        <p:spPr>
          <a:xfrm>
            <a:off x="533400" y="5584448"/>
            <a:ext cx="8229600" cy="892552"/>
          </a:xfrm>
          <a:prstGeom prst="rect">
            <a:avLst/>
          </a:prstGeom>
          <a:noFill/>
        </p:spPr>
        <p:txBody>
          <a:bodyPr wrap="square" rtlCol="0">
            <a:spAutoFit/>
          </a:bodyPr>
          <a:lstStyle/>
          <a:p>
            <a:r>
              <a:rPr lang="en-GB" sz="2600" dirty="0" smtClean="0">
                <a:solidFill>
                  <a:schemeClr val="bg1"/>
                </a:solidFill>
              </a:rPr>
              <a:t>The study will be used to improve safety of citizens and property in Western part of the country.</a:t>
            </a:r>
            <a:endParaRPr lang="en-US" sz="2600" dirty="0">
              <a:solidFill>
                <a:schemeClr val="bg1"/>
              </a:solidFill>
            </a:endParaRPr>
          </a:p>
        </p:txBody>
      </p:sp>
      <p:pic>
        <p:nvPicPr>
          <p:cNvPr id="15" name="Picture 3" descr="I:\Serbian National Disaster Risk Management Program\grb-srbije.png"/>
          <p:cNvPicPr>
            <a:picLocks noChangeAspect="1" noChangeArrowheads="1"/>
          </p:cNvPicPr>
          <p:nvPr/>
        </p:nvPicPr>
        <p:blipFill>
          <a:blip r:embed="rId4" cstate="print"/>
          <a:srcRect/>
          <a:stretch>
            <a:fillRect/>
          </a:stretch>
        </p:blipFill>
        <p:spPr bwMode="auto">
          <a:xfrm>
            <a:off x="8382000" y="152400"/>
            <a:ext cx="381000" cy="754031"/>
          </a:xfrm>
          <a:prstGeom prst="rect">
            <a:avLst/>
          </a:prstGeom>
          <a:noFill/>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7990420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D:\BeiNdesign\MOCKUPS\BACKGROUD Mockups\5 Infinite White Studio Backdrops\05.jpg"/>
          <p:cNvPicPr>
            <a:picLocks noChangeAspect="1" noChangeArrowheads="1"/>
          </p:cNvPicPr>
          <p:nvPr/>
        </p:nvPicPr>
        <p:blipFill>
          <a:blip r:embed="rId2" cstate="print">
            <a:lum bright="10000"/>
          </a:blip>
          <a:srcRect/>
          <a:stretch>
            <a:fillRect/>
          </a:stretch>
        </p:blipFill>
        <p:spPr bwMode="auto">
          <a:xfrm>
            <a:off x="0" y="0"/>
            <a:ext cx="9144000" cy="6858000"/>
          </a:xfrm>
          <a:prstGeom prst="rect">
            <a:avLst/>
          </a:prstGeom>
          <a:noFill/>
        </p:spPr>
      </p:pic>
      <p:pic>
        <p:nvPicPr>
          <p:cNvPr id="7173" name="Picture 5" descr="F:\UNOPS JOBS\KANCELARIJA za javna ulaganja\Kancelarija za poplave - PPT Vasington\sliv zapadne morave-FINAL.png"/>
          <p:cNvPicPr>
            <a:picLocks noChangeAspect="1" noChangeArrowheads="1"/>
          </p:cNvPicPr>
          <p:nvPr/>
        </p:nvPicPr>
        <p:blipFill>
          <a:blip r:embed="rId3" cstate="print"/>
          <a:srcRect/>
          <a:stretch>
            <a:fillRect/>
          </a:stretch>
        </p:blipFill>
        <p:spPr bwMode="auto">
          <a:xfrm>
            <a:off x="0" y="0"/>
            <a:ext cx="9144000" cy="6706005"/>
          </a:xfrm>
          <a:prstGeom prst="rect">
            <a:avLst/>
          </a:prstGeom>
          <a:noFill/>
        </p:spPr>
      </p:pic>
      <p:pic>
        <p:nvPicPr>
          <p:cNvPr id="4" name="Picture 3" descr="I:\Serbian National Disaster Risk Management Program\Picture1.png"/>
          <p:cNvPicPr>
            <a:picLocks noChangeAspect="1" noChangeArrowheads="1"/>
          </p:cNvPicPr>
          <p:nvPr/>
        </p:nvPicPr>
        <p:blipFill>
          <a:blip r:embed="rId4" cstate="print"/>
          <a:srcRect/>
          <a:stretch>
            <a:fillRect/>
          </a:stretch>
        </p:blipFill>
        <p:spPr bwMode="auto">
          <a:xfrm>
            <a:off x="0" y="0"/>
            <a:ext cx="9144000" cy="1106385"/>
          </a:xfrm>
          <a:prstGeom prst="rect">
            <a:avLst/>
          </a:prstGeom>
          <a:noFill/>
        </p:spPr>
      </p:pic>
      <p:sp>
        <p:nvSpPr>
          <p:cNvPr id="5" name="Title 1"/>
          <p:cNvSpPr txBox="1">
            <a:spLocks/>
          </p:cNvSpPr>
          <p:nvPr/>
        </p:nvSpPr>
        <p:spPr>
          <a:xfrm>
            <a:off x="457200" y="0"/>
            <a:ext cx="6019800" cy="1143000"/>
          </a:xfrm>
          <a:prstGeom prst="rect">
            <a:avLst/>
          </a:prstGeom>
        </p:spPr>
        <p:txBody>
          <a:bodyPr vert="horz" lIns="91440" tIns="45720" rIns="91440" bIns="45720" rtlCol="0" anchor="ctr">
            <a:noAutofit/>
          </a:bodyPr>
          <a:lstStyle/>
          <a:p>
            <a:pPr>
              <a:spcBef>
                <a:spcPct val="0"/>
              </a:spcBef>
              <a:defRPr/>
            </a:pPr>
            <a:r>
              <a:rPr lang="en-GB" sz="2400" b="1" dirty="0" smtClean="0">
                <a:solidFill>
                  <a:schemeClr val="bg1"/>
                </a:solidFill>
              </a:rPr>
              <a:t>STUDY OF FLOOD PROTECTION</a:t>
            </a:r>
          </a:p>
          <a:p>
            <a:pPr>
              <a:spcBef>
                <a:spcPct val="0"/>
              </a:spcBef>
              <a:defRPr/>
            </a:pPr>
            <a:r>
              <a:rPr lang="en-GB" sz="2400" b="1" dirty="0" smtClean="0">
                <a:solidFill>
                  <a:schemeClr val="bg1"/>
                </a:solidFill>
              </a:rPr>
              <a:t>IN </a:t>
            </a:r>
            <a:r>
              <a:rPr lang="sr-Latn-RS" sz="2400" b="1" dirty="0" smtClean="0">
                <a:solidFill>
                  <a:schemeClr val="bg1"/>
                </a:solidFill>
              </a:rPr>
              <a:t>ZAPADNA MORAVA</a:t>
            </a:r>
            <a:r>
              <a:rPr lang="en-GB" sz="2400" b="1" dirty="0" smtClean="0">
                <a:solidFill>
                  <a:schemeClr val="bg1"/>
                </a:solidFill>
              </a:rPr>
              <a:t> RIVER BASIN</a:t>
            </a:r>
            <a:endParaRPr kumimoji="0" lang="en-US" sz="2300" b="1" i="0" u="none" strike="noStrike" kern="1200" cap="none" spc="0" normalizeH="0" baseline="0" noProof="0" dirty="0">
              <a:ln>
                <a:noFill/>
              </a:ln>
              <a:solidFill>
                <a:schemeClr val="bg1"/>
              </a:solidFill>
              <a:effectLst/>
              <a:uLnTx/>
              <a:uFillTx/>
              <a:latin typeface="+mj-lt"/>
              <a:ea typeface="+mj-ea"/>
              <a:cs typeface="+mj-cs"/>
            </a:endParaRPr>
          </a:p>
        </p:txBody>
      </p:sp>
      <p:sp>
        <p:nvSpPr>
          <p:cNvPr id="7" name="Rectangle 6"/>
          <p:cNvSpPr/>
          <p:nvPr/>
        </p:nvSpPr>
        <p:spPr>
          <a:xfrm>
            <a:off x="0" y="5486400"/>
            <a:ext cx="9144000" cy="1371600"/>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TextBox 12"/>
          <p:cNvSpPr txBox="1"/>
          <p:nvPr/>
        </p:nvSpPr>
        <p:spPr>
          <a:xfrm>
            <a:off x="533400" y="5715000"/>
            <a:ext cx="8229600" cy="892552"/>
          </a:xfrm>
          <a:prstGeom prst="rect">
            <a:avLst/>
          </a:prstGeom>
          <a:noFill/>
        </p:spPr>
        <p:txBody>
          <a:bodyPr wrap="square" rtlCol="0">
            <a:spAutoFit/>
          </a:bodyPr>
          <a:lstStyle/>
          <a:p>
            <a:r>
              <a:rPr lang="en-GB" sz="2600" dirty="0" smtClean="0">
                <a:solidFill>
                  <a:schemeClr val="bg1"/>
                </a:solidFill>
              </a:rPr>
              <a:t>The study will be used to improve safety of citizens and property in Western-</a:t>
            </a:r>
            <a:r>
              <a:rPr lang="en-GB" sz="2600" dirty="0">
                <a:solidFill>
                  <a:schemeClr val="bg1"/>
                </a:solidFill>
              </a:rPr>
              <a:t>C</a:t>
            </a:r>
            <a:r>
              <a:rPr lang="en-GB" sz="2600" dirty="0" smtClean="0">
                <a:solidFill>
                  <a:schemeClr val="bg1"/>
                </a:solidFill>
              </a:rPr>
              <a:t>entral part of the country.</a:t>
            </a:r>
            <a:endParaRPr lang="en-US" sz="2600" dirty="0">
              <a:solidFill>
                <a:schemeClr val="bg1"/>
              </a:solidFill>
            </a:endParaRPr>
          </a:p>
        </p:txBody>
      </p:sp>
      <p:pic>
        <p:nvPicPr>
          <p:cNvPr id="15" name="Picture 3" descr="I:\Serbian National Disaster Risk Management Program\grb-srbije.png"/>
          <p:cNvPicPr>
            <a:picLocks noChangeAspect="1" noChangeArrowheads="1"/>
          </p:cNvPicPr>
          <p:nvPr/>
        </p:nvPicPr>
        <p:blipFill>
          <a:blip r:embed="rId5" cstate="print"/>
          <a:srcRect/>
          <a:stretch>
            <a:fillRect/>
          </a:stretch>
        </p:blipFill>
        <p:spPr bwMode="auto">
          <a:xfrm>
            <a:off x="8382000" y="152400"/>
            <a:ext cx="381000" cy="754031"/>
          </a:xfrm>
          <a:prstGeom prst="rect">
            <a:avLst/>
          </a:prstGeom>
          <a:noFill/>
          <a:effectLst>
            <a:outerShdw blurRad="50800" dist="38100" dir="10800000" algn="r" rotWithShape="0">
              <a:prstClr val="black">
                <a:alpha val="40000"/>
              </a:prstClr>
            </a:outerShdw>
          </a:effectLst>
        </p:spPr>
      </p:pic>
      <p:sp>
        <p:nvSpPr>
          <p:cNvPr id="9" name="Oval 8"/>
          <p:cNvSpPr/>
          <p:nvPr/>
        </p:nvSpPr>
        <p:spPr>
          <a:xfrm>
            <a:off x="6858000" y="1600200"/>
            <a:ext cx="1828800" cy="18288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934200" y="1981200"/>
            <a:ext cx="1676400" cy="1015663"/>
          </a:xfrm>
          <a:prstGeom prst="rect">
            <a:avLst/>
          </a:prstGeom>
          <a:noFill/>
        </p:spPr>
        <p:txBody>
          <a:bodyPr wrap="square" rtlCol="0">
            <a:spAutoFit/>
          </a:bodyPr>
          <a:lstStyle/>
          <a:p>
            <a:pPr algn="ctr"/>
            <a:r>
              <a:rPr lang="sr-Latn-RS" sz="2000" b="1" dirty="0" smtClean="0">
                <a:solidFill>
                  <a:schemeClr val="bg1"/>
                </a:solidFill>
              </a:rPr>
              <a:t>ZAPADNA MORAVA</a:t>
            </a:r>
            <a:r>
              <a:rPr lang="en-GB" sz="2000" b="1" dirty="0" smtClean="0">
                <a:solidFill>
                  <a:schemeClr val="bg1"/>
                </a:solidFill>
              </a:rPr>
              <a:t> RIVER BASIN</a:t>
            </a:r>
            <a:endParaRPr lang="en-US" sz="2000" b="1" dirty="0"/>
          </a:p>
        </p:txBody>
      </p:sp>
    </p:spTree>
    <p:extLst>
      <p:ext uri="{BB962C8B-B14F-4D97-AF65-F5344CB8AC3E}">
        <p14:creationId xmlns:p14="http://schemas.microsoft.com/office/powerpoint/2010/main" val="7990420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D:\BeiNdesign\MOCKUPS\BACKGROUD Mockups\5 Infinite White Studio Backdrops\05.jpg"/>
          <p:cNvPicPr>
            <a:picLocks noChangeAspect="1" noChangeArrowheads="1"/>
          </p:cNvPicPr>
          <p:nvPr/>
        </p:nvPicPr>
        <p:blipFill>
          <a:blip r:embed="rId2" cstate="print">
            <a:lum bright="10000"/>
          </a:blip>
          <a:srcRect/>
          <a:stretch>
            <a:fillRect/>
          </a:stretch>
        </p:blipFill>
        <p:spPr bwMode="auto">
          <a:xfrm>
            <a:off x="0" y="0"/>
            <a:ext cx="9144000" cy="6858000"/>
          </a:xfrm>
          <a:prstGeom prst="rect">
            <a:avLst/>
          </a:prstGeom>
          <a:noFill/>
        </p:spPr>
      </p:pic>
      <p:pic>
        <p:nvPicPr>
          <p:cNvPr id="7172" name="Picture 4" descr="F:\UNOPS JOBS\KANCELARIJA za javna ulaganja\Kancelarija za poplave - PPT Vasington\sliv zapadne morave-montaza02.png"/>
          <p:cNvPicPr>
            <a:picLocks noChangeAspect="1" noChangeArrowheads="1"/>
          </p:cNvPicPr>
          <p:nvPr/>
        </p:nvPicPr>
        <p:blipFill>
          <a:blip r:embed="rId3" cstate="print"/>
          <a:stretch>
            <a:fillRect/>
          </a:stretch>
        </p:blipFill>
        <p:spPr bwMode="auto">
          <a:xfrm>
            <a:off x="1" y="-1"/>
            <a:ext cx="8458199" cy="6354897"/>
          </a:xfrm>
          <a:prstGeom prst="rect">
            <a:avLst/>
          </a:prstGeom>
          <a:noFill/>
        </p:spPr>
      </p:pic>
      <p:pic>
        <p:nvPicPr>
          <p:cNvPr id="4" name="Picture 3" descr="I:\Serbian National Disaster Risk Management Program\Picture1.png"/>
          <p:cNvPicPr>
            <a:picLocks noChangeAspect="1" noChangeArrowheads="1"/>
          </p:cNvPicPr>
          <p:nvPr/>
        </p:nvPicPr>
        <p:blipFill>
          <a:blip r:embed="rId4" cstate="print"/>
          <a:srcRect/>
          <a:stretch>
            <a:fillRect/>
          </a:stretch>
        </p:blipFill>
        <p:spPr bwMode="auto">
          <a:xfrm>
            <a:off x="0" y="0"/>
            <a:ext cx="9144000" cy="1106385"/>
          </a:xfrm>
          <a:prstGeom prst="rect">
            <a:avLst/>
          </a:prstGeom>
          <a:noFill/>
        </p:spPr>
      </p:pic>
      <p:sp>
        <p:nvSpPr>
          <p:cNvPr id="5" name="Title 1"/>
          <p:cNvSpPr txBox="1">
            <a:spLocks/>
          </p:cNvSpPr>
          <p:nvPr/>
        </p:nvSpPr>
        <p:spPr>
          <a:xfrm>
            <a:off x="457200" y="0"/>
            <a:ext cx="6019800" cy="1143000"/>
          </a:xfrm>
          <a:prstGeom prst="rect">
            <a:avLst/>
          </a:prstGeom>
        </p:spPr>
        <p:txBody>
          <a:bodyPr vert="horz" lIns="91440" tIns="45720" rIns="91440" bIns="45720" rtlCol="0" anchor="ctr">
            <a:noAutofit/>
          </a:bodyPr>
          <a:lstStyle/>
          <a:p>
            <a:pPr>
              <a:spcBef>
                <a:spcPct val="0"/>
              </a:spcBef>
              <a:defRPr/>
            </a:pPr>
            <a:r>
              <a:rPr lang="en-GB" sz="2400" b="1" dirty="0" smtClean="0">
                <a:solidFill>
                  <a:schemeClr val="bg1"/>
                </a:solidFill>
              </a:rPr>
              <a:t>STUDY OF FLOOD PROTECTION</a:t>
            </a:r>
          </a:p>
          <a:p>
            <a:pPr>
              <a:spcBef>
                <a:spcPct val="0"/>
              </a:spcBef>
              <a:defRPr/>
            </a:pPr>
            <a:r>
              <a:rPr lang="en-GB" sz="2400" b="1" dirty="0" smtClean="0">
                <a:solidFill>
                  <a:schemeClr val="bg1"/>
                </a:solidFill>
              </a:rPr>
              <a:t>IN </a:t>
            </a:r>
            <a:r>
              <a:rPr lang="en-US" sz="2400" b="1" dirty="0" smtClean="0">
                <a:solidFill>
                  <a:schemeClr val="bg1"/>
                </a:solidFill>
              </a:rPr>
              <a:t>JU</a:t>
            </a:r>
            <a:r>
              <a:rPr lang="sr-Latn-RS" sz="2400" b="1" dirty="0" smtClean="0">
                <a:solidFill>
                  <a:schemeClr val="bg1"/>
                </a:solidFill>
              </a:rPr>
              <a:t>ŽNA MORAVA</a:t>
            </a:r>
            <a:r>
              <a:rPr lang="en-GB" sz="2400" b="1" dirty="0" smtClean="0">
                <a:solidFill>
                  <a:schemeClr val="bg1"/>
                </a:solidFill>
              </a:rPr>
              <a:t> RIVER BASIN</a:t>
            </a:r>
            <a:endParaRPr kumimoji="0" lang="en-US" sz="2300" b="1" i="0" u="none" strike="noStrike" kern="1200" cap="none" spc="0" normalizeH="0" baseline="0" noProof="0" dirty="0">
              <a:ln>
                <a:noFill/>
              </a:ln>
              <a:solidFill>
                <a:schemeClr val="bg1"/>
              </a:solidFill>
              <a:effectLst/>
              <a:uLnTx/>
              <a:uFillTx/>
              <a:latin typeface="+mj-lt"/>
              <a:ea typeface="+mj-ea"/>
              <a:cs typeface="+mj-cs"/>
            </a:endParaRPr>
          </a:p>
        </p:txBody>
      </p:sp>
      <p:sp>
        <p:nvSpPr>
          <p:cNvPr id="7" name="Rectangle 6"/>
          <p:cNvSpPr/>
          <p:nvPr/>
        </p:nvSpPr>
        <p:spPr>
          <a:xfrm>
            <a:off x="0" y="5486400"/>
            <a:ext cx="9144000" cy="1371600"/>
          </a:xfrm>
          <a:prstGeom prst="rect">
            <a:avLst/>
          </a:prstGeom>
          <a:solidFill>
            <a:srgbClr val="0070C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TextBox 12"/>
          <p:cNvSpPr txBox="1"/>
          <p:nvPr/>
        </p:nvSpPr>
        <p:spPr>
          <a:xfrm>
            <a:off x="533400" y="5715000"/>
            <a:ext cx="8229600" cy="892552"/>
          </a:xfrm>
          <a:prstGeom prst="rect">
            <a:avLst/>
          </a:prstGeom>
          <a:noFill/>
        </p:spPr>
        <p:txBody>
          <a:bodyPr wrap="square" rtlCol="0">
            <a:spAutoFit/>
          </a:bodyPr>
          <a:lstStyle/>
          <a:p>
            <a:r>
              <a:rPr lang="en-GB" sz="2600" dirty="0" smtClean="0">
                <a:solidFill>
                  <a:schemeClr val="bg1"/>
                </a:solidFill>
              </a:rPr>
              <a:t>The study will be used to improve safety of citizens and property in </a:t>
            </a:r>
            <a:r>
              <a:rPr lang="en-GB" sz="2600" dirty="0">
                <a:solidFill>
                  <a:schemeClr val="bg1"/>
                </a:solidFill>
              </a:rPr>
              <a:t>S</a:t>
            </a:r>
            <a:r>
              <a:rPr lang="en-GB" sz="2600" dirty="0" smtClean="0">
                <a:solidFill>
                  <a:schemeClr val="bg1"/>
                </a:solidFill>
              </a:rPr>
              <a:t>outhern Serbia.</a:t>
            </a:r>
            <a:endParaRPr lang="en-US" sz="2600" dirty="0">
              <a:solidFill>
                <a:schemeClr val="bg1"/>
              </a:solidFill>
            </a:endParaRPr>
          </a:p>
        </p:txBody>
      </p:sp>
      <p:pic>
        <p:nvPicPr>
          <p:cNvPr id="15" name="Picture 3" descr="I:\Serbian National Disaster Risk Management Program\grb-srbije.png"/>
          <p:cNvPicPr>
            <a:picLocks noChangeAspect="1" noChangeArrowheads="1"/>
          </p:cNvPicPr>
          <p:nvPr/>
        </p:nvPicPr>
        <p:blipFill>
          <a:blip r:embed="rId5" cstate="print"/>
          <a:srcRect/>
          <a:stretch>
            <a:fillRect/>
          </a:stretch>
        </p:blipFill>
        <p:spPr bwMode="auto">
          <a:xfrm>
            <a:off x="8382000" y="152400"/>
            <a:ext cx="381000" cy="754031"/>
          </a:xfrm>
          <a:prstGeom prst="rect">
            <a:avLst/>
          </a:prstGeom>
          <a:noFill/>
          <a:effectLst>
            <a:outerShdw blurRad="50800" dist="38100" dir="10800000" algn="r" rotWithShape="0">
              <a:prstClr val="black">
                <a:alpha val="40000"/>
              </a:prstClr>
            </a:outerShdw>
          </a:effectLst>
        </p:spPr>
      </p:pic>
      <p:sp>
        <p:nvSpPr>
          <p:cNvPr id="10" name="Oval 9"/>
          <p:cNvSpPr/>
          <p:nvPr/>
        </p:nvSpPr>
        <p:spPr>
          <a:xfrm>
            <a:off x="381000" y="1524000"/>
            <a:ext cx="1828800" cy="18288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457200" y="1905000"/>
            <a:ext cx="1676400" cy="1015663"/>
          </a:xfrm>
          <a:prstGeom prst="rect">
            <a:avLst/>
          </a:prstGeom>
          <a:noFill/>
        </p:spPr>
        <p:txBody>
          <a:bodyPr wrap="square" rtlCol="0">
            <a:spAutoFit/>
          </a:bodyPr>
          <a:lstStyle/>
          <a:p>
            <a:pPr algn="ctr"/>
            <a:r>
              <a:rPr lang="sr-Latn-RS" sz="2000" b="1" dirty="0" smtClean="0">
                <a:solidFill>
                  <a:schemeClr val="bg1"/>
                </a:solidFill>
              </a:rPr>
              <a:t>JUŽNA MORAVA</a:t>
            </a:r>
            <a:r>
              <a:rPr lang="en-GB" sz="2000" b="1" dirty="0" smtClean="0">
                <a:solidFill>
                  <a:schemeClr val="bg1"/>
                </a:solidFill>
              </a:rPr>
              <a:t> RIVER BASIN</a:t>
            </a:r>
            <a:endParaRPr lang="en-US" sz="2000" b="1" dirty="0"/>
          </a:p>
        </p:txBody>
      </p:sp>
    </p:spTree>
    <p:extLst>
      <p:ext uri="{BB962C8B-B14F-4D97-AF65-F5344CB8AC3E}">
        <p14:creationId xmlns:p14="http://schemas.microsoft.com/office/powerpoint/2010/main" val="7990420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D:\BeiNdesign\MOCKUPS\BACKGROUD Mockups\5 Infinite White Studio Backdrops\05.jpg"/>
          <p:cNvPicPr>
            <a:picLocks noChangeAspect="1" noChangeArrowheads="1"/>
          </p:cNvPicPr>
          <p:nvPr/>
        </p:nvPicPr>
        <p:blipFill>
          <a:blip r:embed="rId2" cstate="print">
            <a:lum bright="10000"/>
          </a:blip>
          <a:srcRect/>
          <a:stretch>
            <a:fillRect/>
          </a:stretch>
        </p:blipFill>
        <p:spPr bwMode="auto">
          <a:xfrm>
            <a:off x="0" y="0"/>
            <a:ext cx="9144000" cy="6858000"/>
          </a:xfrm>
          <a:prstGeom prst="rect">
            <a:avLst/>
          </a:prstGeom>
          <a:noFill/>
        </p:spPr>
      </p:pic>
      <p:pic>
        <p:nvPicPr>
          <p:cNvPr id="12" name="Picture 11" descr="poplave1.jpg"/>
          <p:cNvPicPr>
            <a:picLocks noChangeAspect="1"/>
          </p:cNvPicPr>
          <p:nvPr/>
        </p:nvPicPr>
        <p:blipFill>
          <a:blip r:embed="rId3" cstate="print">
            <a:duotone>
              <a:prstClr val="black"/>
              <a:schemeClr val="accent1">
                <a:tint val="45000"/>
                <a:satMod val="400000"/>
              </a:schemeClr>
            </a:duotone>
          </a:blip>
          <a:srcRect t="16733"/>
          <a:stretch>
            <a:fillRect/>
          </a:stretch>
        </p:blipFill>
        <p:spPr>
          <a:xfrm>
            <a:off x="1752600" y="4724400"/>
            <a:ext cx="7391400" cy="2133600"/>
          </a:xfrm>
          <a:prstGeom prst="rect">
            <a:avLst/>
          </a:prstGeom>
        </p:spPr>
      </p:pic>
      <p:sp>
        <p:nvSpPr>
          <p:cNvPr id="3" name="Content Placeholder 2"/>
          <p:cNvSpPr>
            <a:spLocks noGrp="1"/>
          </p:cNvSpPr>
          <p:nvPr>
            <p:ph idx="1"/>
          </p:nvPr>
        </p:nvSpPr>
        <p:spPr>
          <a:xfrm>
            <a:off x="2286000" y="1295400"/>
            <a:ext cx="6096000" cy="3200400"/>
          </a:xfrm>
        </p:spPr>
        <p:txBody>
          <a:bodyPr>
            <a:normAutofit fontScale="92500" lnSpcReduction="10000"/>
          </a:bodyPr>
          <a:lstStyle/>
          <a:p>
            <a:pPr marL="285750" indent="-285750"/>
            <a:r>
              <a:rPr lang="en-US" sz="1800" dirty="0">
                <a:solidFill>
                  <a:schemeClr val="tx1">
                    <a:lumMod val="50000"/>
                    <a:lumOff val="50000"/>
                  </a:schemeClr>
                </a:solidFill>
              </a:rPr>
              <a:t>Total estimated damages exceed </a:t>
            </a:r>
            <a:r>
              <a:rPr lang="en-US" sz="1800" b="1" dirty="0" smtClean="0">
                <a:solidFill>
                  <a:schemeClr val="accent1"/>
                </a:solidFill>
              </a:rPr>
              <a:t>EUR 1 billion</a:t>
            </a:r>
            <a:endParaRPr lang="en-US" sz="1800" b="1" dirty="0"/>
          </a:p>
          <a:p>
            <a:pPr marL="285750" indent="-285750"/>
            <a:endParaRPr lang="en-US" sz="1800" dirty="0"/>
          </a:p>
          <a:p>
            <a:pPr marL="285750" indent="-285750"/>
            <a:r>
              <a:rPr lang="en-US" sz="1800" dirty="0">
                <a:solidFill>
                  <a:schemeClr val="tx1">
                    <a:lumMod val="50000"/>
                    <a:lumOff val="50000"/>
                  </a:schemeClr>
                </a:solidFill>
              </a:rPr>
              <a:t>Total disaster effects (including </a:t>
            </a:r>
            <a:r>
              <a:rPr lang="en-US" sz="1800" dirty="0" smtClean="0">
                <a:solidFill>
                  <a:schemeClr val="tx1">
                    <a:lumMod val="50000"/>
                    <a:lumOff val="50000"/>
                  </a:schemeClr>
                </a:solidFill>
              </a:rPr>
              <a:t>losses)</a:t>
            </a:r>
          </a:p>
          <a:p>
            <a:pPr marL="285750" indent="-285750">
              <a:buNone/>
            </a:pPr>
            <a:r>
              <a:rPr lang="en-US" sz="1800" b="1" dirty="0" smtClean="0">
                <a:solidFill>
                  <a:schemeClr val="tx1">
                    <a:lumMod val="50000"/>
                    <a:lumOff val="50000"/>
                  </a:schemeClr>
                </a:solidFill>
              </a:rPr>
              <a:t>       </a:t>
            </a:r>
            <a:r>
              <a:rPr lang="en-US" sz="1800" b="1" dirty="0" smtClean="0">
                <a:solidFill>
                  <a:schemeClr val="accent1"/>
                </a:solidFill>
              </a:rPr>
              <a:t>4</a:t>
            </a:r>
            <a:r>
              <a:rPr lang="sr-Latn-RS" sz="1800" b="1" dirty="0" smtClean="0">
                <a:solidFill>
                  <a:schemeClr val="accent1"/>
                </a:solidFill>
              </a:rPr>
              <a:t>.</a:t>
            </a:r>
            <a:r>
              <a:rPr lang="en-US" sz="1800" b="1" dirty="0" smtClean="0">
                <a:solidFill>
                  <a:schemeClr val="accent1"/>
                </a:solidFill>
              </a:rPr>
              <a:t>8</a:t>
            </a:r>
            <a:r>
              <a:rPr lang="en-US" sz="1800" b="1" dirty="0">
                <a:solidFill>
                  <a:schemeClr val="accent1"/>
                </a:solidFill>
              </a:rPr>
              <a:t>% of GDP</a:t>
            </a:r>
            <a:r>
              <a:rPr lang="en-US" sz="1800" dirty="0">
                <a:solidFill>
                  <a:schemeClr val="tx1">
                    <a:lumMod val="50000"/>
                    <a:lumOff val="50000"/>
                  </a:schemeClr>
                </a:solidFill>
              </a:rPr>
              <a:t> </a:t>
            </a:r>
            <a:r>
              <a:rPr lang="en-US" sz="1800" b="1" dirty="0" smtClean="0">
                <a:solidFill>
                  <a:schemeClr val="accent1"/>
                </a:solidFill>
              </a:rPr>
              <a:t>(EUR 1</a:t>
            </a:r>
            <a:r>
              <a:rPr lang="sr-Latn-RS" sz="1800" b="1" dirty="0" smtClean="0">
                <a:solidFill>
                  <a:schemeClr val="accent1"/>
                </a:solidFill>
              </a:rPr>
              <a:t>.</a:t>
            </a:r>
            <a:r>
              <a:rPr lang="en-US" sz="1800" b="1" dirty="0" smtClean="0">
                <a:solidFill>
                  <a:schemeClr val="accent1"/>
                </a:solidFill>
              </a:rPr>
              <a:t>7 </a:t>
            </a:r>
            <a:r>
              <a:rPr lang="en-US" sz="1800" b="1" dirty="0">
                <a:solidFill>
                  <a:schemeClr val="accent1"/>
                </a:solidFill>
              </a:rPr>
              <a:t>billion</a:t>
            </a:r>
            <a:r>
              <a:rPr lang="en-US" sz="1800" b="1" dirty="0" smtClean="0">
                <a:solidFill>
                  <a:schemeClr val="accent1"/>
                </a:solidFill>
              </a:rPr>
              <a:t>)</a:t>
            </a:r>
          </a:p>
          <a:p>
            <a:pPr marL="285750" indent="-285750">
              <a:buNone/>
            </a:pPr>
            <a:endParaRPr lang="en-US" sz="1800" dirty="0"/>
          </a:p>
          <a:p>
            <a:pPr marL="285750" indent="-285750"/>
            <a:r>
              <a:rPr lang="en-US" sz="1800" dirty="0">
                <a:solidFill>
                  <a:schemeClr val="tx1">
                    <a:lumMod val="50000"/>
                    <a:lumOff val="50000"/>
                  </a:schemeClr>
                </a:solidFill>
              </a:rPr>
              <a:t>Total needs for </a:t>
            </a:r>
            <a:r>
              <a:rPr lang="sr-Latn-RS" sz="1800" dirty="0">
                <a:solidFill>
                  <a:schemeClr val="tx1">
                    <a:lumMod val="50000"/>
                    <a:lumOff val="50000"/>
                  </a:schemeClr>
                </a:solidFill>
              </a:rPr>
              <a:t>recovery</a:t>
            </a:r>
            <a:r>
              <a:rPr lang="en-US" sz="1800" dirty="0">
                <a:solidFill>
                  <a:schemeClr val="tx1">
                    <a:lumMod val="50000"/>
                    <a:lumOff val="50000"/>
                  </a:schemeClr>
                </a:solidFill>
              </a:rPr>
              <a:t> and reconstruction are estimated at </a:t>
            </a:r>
            <a:r>
              <a:rPr lang="en-US" sz="1800" b="1" dirty="0" smtClean="0">
                <a:solidFill>
                  <a:schemeClr val="accent1"/>
                </a:solidFill>
              </a:rPr>
              <a:t>EUR 1.35 </a:t>
            </a:r>
            <a:r>
              <a:rPr lang="en-US" sz="1800" b="1" dirty="0">
                <a:solidFill>
                  <a:schemeClr val="accent1"/>
                </a:solidFill>
              </a:rPr>
              <a:t>billion</a:t>
            </a:r>
          </a:p>
          <a:p>
            <a:pPr marL="285750" indent="-285750"/>
            <a:endParaRPr lang="en-US" sz="1800" b="1" dirty="0"/>
          </a:p>
          <a:p>
            <a:pPr marL="285750" indent="-285750"/>
            <a:r>
              <a:rPr lang="en-US" sz="1800" dirty="0">
                <a:solidFill>
                  <a:schemeClr val="tx1">
                    <a:lumMod val="50000"/>
                    <a:lumOff val="50000"/>
                  </a:schemeClr>
                </a:solidFill>
              </a:rPr>
              <a:t>Estimates are based on the </a:t>
            </a:r>
            <a:r>
              <a:rPr lang="en-US" sz="1800" b="1" dirty="0">
                <a:solidFill>
                  <a:schemeClr val="accent1"/>
                </a:solidFill>
              </a:rPr>
              <a:t>Post Disaster Needs Assessment </a:t>
            </a:r>
            <a:r>
              <a:rPr lang="en-US" sz="1800" dirty="0">
                <a:solidFill>
                  <a:schemeClr val="tx1">
                    <a:lumMod val="50000"/>
                    <a:lumOff val="50000"/>
                  </a:schemeClr>
                </a:solidFill>
              </a:rPr>
              <a:t> implemented by the Government of Serbia with the assistance of </a:t>
            </a:r>
            <a:r>
              <a:rPr lang="sr-Latn-RS" sz="1800" dirty="0" smtClean="0">
                <a:solidFill>
                  <a:schemeClr val="tx1">
                    <a:lumMod val="50000"/>
                    <a:lumOff val="50000"/>
                  </a:schemeClr>
                </a:solidFill>
              </a:rPr>
              <a:t>the </a:t>
            </a:r>
            <a:r>
              <a:rPr lang="en-US" sz="1800" dirty="0" smtClean="0">
                <a:solidFill>
                  <a:schemeClr val="tx1">
                    <a:lumMod val="50000"/>
                    <a:lumOff val="50000"/>
                  </a:schemeClr>
                </a:solidFill>
              </a:rPr>
              <a:t>WB</a:t>
            </a:r>
            <a:r>
              <a:rPr lang="en-US" sz="1800" dirty="0">
                <a:solidFill>
                  <a:schemeClr val="tx1">
                    <a:lumMod val="50000"/>
                    <a:lumOff val="50000"/>
                  </a:schemeClr>
                </a:solidFill>
              </a:rPr>
              <a:t>, UN and EU</a:t>
            </a:r>
          </a:p>
          <a:p>
            <a:endParaRPr lang="en-US" sz="1800" dirty="0"/>
          </a:p>
        </p:txBody>
      </p:sp>
      <p:pic>
        <p:nvPicPr>
          <p:cNvPr id="5" name="Picture 2" descr="I:\Kancelarija za pomoc i obnovu poplavljenih podrucja - POZIVNICA\Pozivnica - Save the date-eng.jpg"/>
          <p:cNvPicPr>
            <a:picLocks noChangeAspect="1" noChangeArrowheads="1"/>
          </p:cNvPicPr>
          <p:nvPr/>
        </p:nvPicPr>
        <p:blipFill>
          <a:blip r:embed="rId4" cstate="print"/>
          <a:srcRect r="53713"/>
          <a:stretch>
            <a:fillRect/>
          </a:stretch>
        </p:blipFill>
        <p:spPr bwMode="auto">
          <a:xfrm>
            <a:off x="0" y="0"/>
            <a:ext cx="1752600" cy="6858000"/>
          </a:xfrm>
          <a:prstGeom prst="rect">
            <a:avLst/>
          </a:prstGeom>
          <a:noFill/>
        </p:spPr>
      </p:pic>
      <p:pic>
        <p:nvPicPr>
          <p:cNvPr id="6" name="Picture 3" descr="I:\Serbian National Disaster Risk Management Program\grb-srbije.png"/>
          <p:cNvPicPr>
            <a:picLocks noChangeAspect="1" noChangeArrowheads="1"/>
          </p:cNvPicPr>
          <p:nvPr/>
        </p:nvPicPr>
        <p:blipFill>
          <a:blip r:embed="rId5" cstate="print"/>
          <a:srcRect/>
          <a:stretch>
            <a:fillRect/>
          </a:stretch>
        </p:blipFill>
        <p:spPr bwMode="auto">
          <a:xfrm>
            <a:off x="457200" y="457200"/>
            <a:ext cx="847059" cy="1676400"/>
          </a:xfrm>
          <a:prstGeom prst="rect">
            <a:avLst/>
          </a:prstGeom>
          <a:noFill/>
          <a:effectLst>
            <a:outerShdw blurRad="50800" dist="38100" dir="10800000" algn="r" rotWithShape="0">
              <a:prstClr val="black">
                <a:alpha val="40000"/>
              </a:prstClr>
            </a:outerShdw>
          </a:effectLst>
        </p:spPr>
      </p:pic>
      <p:cxnSp>
        <p:nvCxnSpPr>
          <p:cNvPr id="10" name="Straight Connector 9"/>
          <p:cNvCxnSpPr/>
          <p:nvPr/>
        </p:nvCxnSpPr>
        <p:spPr>
          <a:xfrm>
            <a:off x="2362200" y="1020762"/>
            <a:ext cx="6324600"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2209800" y="76200"/>
            <a:ext cx="6400800" cy="11430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sr-Latn-RS" sz="3600" b="1" i="0" u="none" strike="noStrike" kern="1200" cap="none" spc="0" normalizeH="0" baseline="0" noProof="0" dirty="0" smtClean="0">
                <a:ln>
                  <a:noFill/>
                </a:ln>
                <a:solidFill>
                  <a:schemeClr val="tx1">
                    <a:lumMod val="50000"/>
                    <a:lumOff val="50000"/>
                  </a:schemeClr>
                </a:solidFill>
                <a:effectLst/>
                <a:uLnTx/>
                <a:uFillTx/>
                <a:latin typeface="+mj-lt"/>
                <a:ea typeface="+mj-ea"/>
                <a:cs typeface="+mj-cs"/>
              </a:rPr>
              <a:t>Facts About the Consequences</a:t>
            </a:r>
            <a:endParaRPr kumimoji="0" lang="en-US" sz="3600" b="0" i="0" u="none" strike="noStrike" kern="1200" cap="none" spc="0" normalizeH="0" baseline="0" noProof="0" dirty="0">
              <a:ln>
                <a:noFill/>
              </a:ln>
              <a:solidFill>
                <a:schemeClr val="tx1"/>
              </a:solidFill>
              <a:effectLst/>
              <a:uLnTx/>
              <a:uFillTx/>
              <a:latin typeface="+mj-lt"/>
              <a:ea typeface="+mj-ea"/>
              <a:cs typeface="+mj-cs"/>
            </a:endParaRPr>
          </a:p>
        </p:txBody>
      </p:sp>
      <p:sp>
        <p:nvSpPr>
          <p:cNvPr id="15" name="TextBox 14"/>
          <p:cNvSpPr txBox="1"/>
          <p:nvPr/>
        </p:nvSpPr>
        <p:spPr>
          <a:xfrm>
            <a:off x="228600" y="6172200"/>
            <a:ext cx="1371600" cy="523220"/>
          </a:xfrm>
          <a:prstGeom prst="rect">
            <a:avLst/>
          </a:prstGeom>
          <a:noFill/>
        </p:spPr>
        <p:txBody>
          <a:bodyPr wrap="square" rtlCol="0">
            <a:spAutoFit/>
          </a:bodyPr>
          <a:lstStyle/>
          <a:p>
            <a:r>
              <a:rPr lang="en-US" sz="1400" i="1" dirty="0">
                <a:solidFill>
                  <a:schemeClr val="bg1"/>
                </a:solidFill>
              </a:rPr>
              <a:t>Washington DC 04</a:t>
            </a:r>
            <a:r>
              <a:rPr lang="sr-Latn-RS" sz="1400" i="1" dirty="0">
                <a:solidFill>
                  <a:schemeClr val="bg1"/>
                </a:solidFill>
              </a:rPr>
              <a:t>/</a:t>
            </a:r>
            <a:r>
              <a:rPr lang="en-US" sz="1400" i="1" dirty="0">
                <a:solidFill>
                  <a:schemeClr val="bg1"/>
                </a:solidFill>
              </a:rPr>
              <a:t>26</a:t>
            </a:r>
            <a:r>
              <a:rPr lang="sr-Latn-RS" sz="1400" i="1" dirty="0">
                <a:solidFill>
                  <a:schemeClr val="bg1"/>
                </a:solidFill>
              </a:rPr>
              <a:t>/</a:t>
            </a:r>
            <a:r>
              <a:rPr lang="en-US" sz="1400" i="1" dirty="0">
                <a:solidFill>
                  <a:schemeClr val="bg1"/>
                </a:solidFill>
              </a:rPr>
              <a:t>2016</a:t>
            </a:r>
          </a:p>
        </p:txBody>
      </p:sp>
    </p:spTree>
    <p:extLst>
      <p:ext uri="{BB962C8B-B14F-4D97-AF65-F5344CB8AC3E}">
        <p14:creationId xmlns:p14="http://schemas.microsoft.com/office/powerpoint/2010/main" val="23964487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D:\BeiNdesign\MOCKUPS\BACKGROUD Mockups\5 Infinite White Studio Backdrops\05.jpg"/>
          <p:cNvPicPr>
            <a:picLocks noChangeAspect="1" noChangeArrowheads="1"/>
          </p:cNvPicPr>
          <p:nvPr/>
        </p:nvPicPr>
        <p:blipFill>
          <a:blip r:embed="rId2" cstate="print">
            <a:lum bright="10000"/>
          </a:blip>
          <a:srcRect/>
          <a:stretch>
            <a:fillRect/>
          </a:stretch>
        </p:blipFill>
        <p:spPr bwMode="auto">
          <a:xfrm>
            <a:off x="0" y="0"/>
            <a:ext cx="9144000" cy="6858000"/>
          </a:xfrm>
          <a:prstGeom prst="rect">
            <a:avLst/>
          </a:prstGeom>
          <a:noFill/>
        </p:spPr>
      </p:pic>
      <p:sp>
        <p:nvSpPr>
          <p:cNvPr id="13" name="Rectangle 12"/>
          <p:cNvSpPr/>
          <p:nvPr/>
        </p:nvSpPr>
        <p:spPr>
          <a:xfrm>
            <a:off x="0" y="5410200"/>
            <a:ext cx="9144000" cy="1447800"/>
          </a:xfrm>
          <a:prstGeom prst="rect">
            <a:avLst/>
          </a:prstGeom>
          <a:solidFill>
            <a:srgbClr val="C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C00000"/>
              </a:solidFill>
            </a:endParaRPr>
          </a:p>
        </p:txBody>
      </p:sp>
      <p:pic>
        <p:nvPicPr>
          <p:cNvPr id="7" name="Picture 5" descr="I:\Serbian National Disaster Risk Management Program\Picture1.png"/>
          <p:cNvPicPr>
            <a:picLocks noChangeAspect="1" noChangeArrowheads="1"/>
          </p:cNvPicPr>
          <p:nvPr/>
        </p:nvPicPr>
        <p:blipFill>
          <a:blip r:embed="rId3" cstate="print"/>
          <a:stretch>
            <a:fillRect/>
          </a:stretch>
        </p:blipFill>
        <p:spPr bwMode="auto">
          <a:xfrm>
            <a:off x="0" y="30"/>
            <a:ext cx="9144000" cy="1106325"/>
          </a:xfrm>
          <a:prstGeom prst="rect">
            <a:avLst/>
          </a:prstGeom>
          <a:noFill/>
        </p:spPr>
      </p:pic>
      <p:sp>
        <p:nvSpPr>
          <p:cNvPr id="3" name="Content Placeholder 2"/>
          <p:cNvSpPr>
            <a:spLocks noGrp="1"/>
          </p:cNvSpPr>
          <p:nvPr>
            <p:ph idx="1"/>
          </p:nvPr>
        </p:nvSpPr>
        <p:spPr>
          <a:xfrm>
            <a:off x="1066800" y="3505200"/>
            <a:ext cx="7239000" cy="1905000"/>
          </a:xfrm>
        </p:spPr>
        <p:txBody>
          <a:bodyPr>
            <a:normAutofit fontScale="55000" lnSpcReduction="20000"/>
          </a:bodyPr>
          <a:lstStyle/>
          <a:p>
            <a:pPr>
              <a:buClr>
                <a:srgbClr val="C00000"/>
              </a:buClr>
            </a:pPr>
            <a:r>
              <a:rPr lang="en-US" b="1" dirty="0" smtClean="0">
                <a:solidFill>
                  <a:srgbClr val="C00000"/>
                </a:solidFill>
              </a:rPr>
              <a:t>Develop </a:t>
            </a:r>
            <a:r>
              <a:rPr lang="en-US" b="1" dirty="0">
                <a:solidFill>
                  <a:srgbClr val="C00000"/>
                </a:solidFill>
              </a:rPr>
              <a:t>a systemic approach </a:t>
            </a:r>
            <a:r>
              <a:rPr lang="en-US" dirty="0">
                <a:solidFill>
                  <a:schemeClr val="tx1">
                    <a:lumMod val="50000"/>
                    <a:lumOff val="50000"/>
                  </a:schemeClr>
                </a:solidFill>
              </a:rPr>
              <a:t>towards</a:t>
            </a:r>
            <a:r>
              <a:rPr lang="en-US" b="1" dirty="0">
                <a:solidFill>
                  <a:schemeClr val="accent1"/>
                </a:solidFill>
              </a:rPr>
              <a:t> </a:t>
            </a:r>
            <a:r>
              <a:rPr lang="en-US" dirty="0">
                <a:solidFill>
                  <a:schemeClr val="tx1">
                    <a:lumMod val="50000"/>
                    <a:lumOff val="50000"/>
                  </a:schemeClr>
                </a:solidFill>
              </a:rPr>
              <a:t>risk management and reduction</a:t>
            </a:r>
          </a:p>
          <a:p>
            <a:pPr>
              <a:buClr>
                <a:srgbClr val="C00000"/>
              </a:buClr>
            </a:pPr>
            <a:r>
              <a:rPr lang="en-US" dirty="0">
                <a:solidFill>
                  <a:schemeClr val="tx1">
                    <a:lumMod val="50000"/>
                    <a:lumOff val="50000"/>
                  </a:schemeClr>
                </a:solidFill>
              </a:rPr>
              <a:t>Undertake activities and measures on </a:t>
            </a:r>
            <a:r>
              <a:rPr lang="en-US" b="1" dirty="0">
                <a:solidFill>
                  <a:srgbClr val="C00000"/>
                </a:solidFill>
              </a:rPr>
              <a:t>strengthening</a:t>
            </a:r>
            <a:r>
              <a:rPr lang="en-US" dirty="0">
                <a:solidFill>
                  <a:srgbClr val="C00000"/>
                </a:solidFill>
              </a:rPr>
              <a:t> </a:t>
            </a:r>
            <a:r>
              <a:rPr lang="en-US" b="1" dirty="0">
                <a:solidFill>
                  <a:srgbClr val="C00000"/>
                </a:solidFill>
              </a:rPr>
              <a:t>prevention</a:t>
            </a:r>
            <a:endParaRPr lang="ru-RU" b="1" dirty="0">
              <a:solidFill>
                <a:srgbClr val="C00000"/>
              </a:solidFill>
            </a:endParaRPr>
          </a:p>
          <a:p>
            <a:pPr>
              <a:buClr>
                <a:srgbClr val="C00000"/>
              </a:buClr>
            </a:pPr>
            <a:r>
              <a:rPr lang="en-US" dirty="0">
                <a:solidFill>
                  <a:schemeClr val="tx1">
                    <a:lumMod val="50000"/>
                    <a:lumOff val="50000"/>
                  </a:schemeClr>
                </a:solidFill>
              </a:rPr>
              <a:t>Plan and implement</a:t>
            </a:r>
            <a:r>
              <a:rPr lang="en-US" b="1" dirty="0">
                <a:solidFill>
                  <a:schemeClr val="accent1"/>
                </a:solidFill>
              </a:rPr>
              <a:t> </a:t>
            </a:r>
            <a:r>
              <a:rPr lang="en-US" b="1" dirty="0">
                <a:solidFill>
                  <a:srgbClr val="C00000"/>
                </a:solidFill>
              </a:rPr>
              <a:t>investments based on </a:t>
            </a:r>
            <a:r>
              <a:rPr lang="en-US" dirty="0">
                <a:solidFill>
                  <a:schemeClr val="tx1">
                    <a:lumMod val="50000"/>
                    <a:lumOff val="50000"/>
                  </a:schemeClr>
                </a:solidFill>
              </a:rPr>
              <a:t>understanding risk </a:t>
            </a:r>
          </a:p>
          <a:p>
            <a:pPr>
              <a:buClr>
                <a:srgbClr val="C00000"/>
              </a:buClr>
            </a:pPr>
            <a:r>
              <a:rPr lang="en-US" dirty="0">
                <a:solidFill>
                  <a:schemeClr val="tx1">
                    <a:lumMod val="50000"/>
                    <a:lumOff val="50000"/>
                  </a:schemeClr>
                </a:solidFill>
              </a:rPr>
              <a:t>Ensure the highest possible level of </a:t>
            </a:r>
            <a:r>
              <a:rPr lang="en-US" b="1" dirty="0">
                <a:solidFill>
                  <a:srgbClr val="C00000"/>
                </a:solidFill>
              </a:rPr>
              <a:t>protection of lives and assets</a:t>
            </a:r>
            <a:r>
              <a:rPr lang="en-US" dirty="0">
                <a:solidFill>
                  <a:srgbClr val="C00000"/>
                </a:solidFill>
              </a:rPr>
              <a:t> </a:t>
            </a:r>
            <a:r>
              <a:rPr lang="en-US" dirty="0">
                <a:solidFill>
                  <a:schemeClr val="tx1">
                    <a:lumMod val="50000"/>
                    <a:lumOff val="50000"/>
                  </a:schemeClr>
                </a:solidFill>
              </a:rPr>
              <a:t>from new floods and other natural disasters</a:t>
            </a:r>
            <a:endParaRPr lang="ru-RU" dirty="0">
              <a:solidFill>
                <a:schemeClr val="tx1">
                  <a:lumMod val="50000"/>
                  <a:lumOff val="50000"/>
                </a:schemeClr>
              </a:solidFill>
            </a:endParaRPr>
          </a:p>
          <a:p>
            <a:pPr>
              <a:buClr>
                <a:srgbClr val="C00000"/>
              </a:buClr>
            </a:pPr>
            <a:r>
              <a:rPr lang="en-US" b="1" dirty="0">
                <a:solidFill>
                  <a:srgbClr val="C00000"/>
                </a:solidFill>
              </a:rPr>
              <a:t>Reduce risk and damages </a:t>
            </a:r>
            <a:r>
              <a:rPr lang="en-US" dirty="0">
                <a:solidFill>
                  <a:schemeClr val="tx1">
                    <a:lumMod val="50000"/>
                    <a:lumOff val="50000"/>
                  </a:schemeClr>
                </a:solidFill>
              </a:rPr>
              <a:t>of natural </a:t>
            </a:r>
            <a:r>
              <a:rPr lang="en-US" dirty="0" smtClean="0">
                <a:solidFill>
                  <a:schemeClr val="tx1">
                    <a:lumMod val="50000"/>
                    <a:lumOff val="50000"/>
                  </a:schemeClr>
                </a:solidFill>
              </a:rPr>
              <a:t>disasters</a:t>
            </a:r>
          </a:p>
        </p:txBody>
      </p:sp>
      <p:sp>
        <p:nvSpPr>
          <p:cNvPr id="8" name="Title 1"/>
          <p:cNvSpPr txBox="1">
            <a:spLocks/>
          </p:cNvSpPr>
          <p:nvPr/>
        </p:nvSpPr>
        <p:spPr>
          <a:xfrm>
            <a:off x="457200" y="228600"/>
            <a:ext cx="8229600" cy="762000"/>
          </a:xfrm>
          <a:prstGeom prst="rect">
            <a:avLst/>
          </a:prstGeom>
        </p:spPr>
        <p:txBody>
          <a:bodyPr vert="horz" lIns="91440" tIns="45720" rIns="91440" bIns="45720" rtlCol="0" anchor="ctr">
            <a:noAutofit/>
          </a:bodyPr>
          <a:lstStyle/>
          <a:p>
            <a:pPr lvl="0">
              <a:spcBef>
                <a:spcPct val="0"/>
              </a:spcBef>
              <a:defRPr/>
            </a:pPr>
            <a:r>
              <a:rPr lang="en-US" sz="3200" b="1" dirty="0" smtClean="0">
                <a:solidFill>
                  <a:schemeClr val="bg1"/>
                </a:solidFill>
              </a:rPr>
              <a:t>LESSONS LEARNED – POLICY INNOVATION</a:t>
            </a:r>
            <a:endParaRPr kumimoji="0" lang="en-US" sz="3200" b="0" i="0" u="none" strike="noStrike" kern="1200" cap="none" spc="0" normalizeH="0" baseline="0" noProof="0" dirty="0">
              <a:ln>
                <a:noFill/>
              </a:ln>
              <a:solidFill>
                <a:schemeClr val="bg1"/>
              </a:solidFill>
              <a:effectLst/>
              <a:uLnTx/>
              <a:uFillTx/>
              <a:latin typeface="+mj-lt"/>
              <a:ea typeface="+mj-ea"/>
              <a:cs typeface="+mj-cs"/>
            </a:endParaRPr>
          </a:p>
        </p:txBody>
      </p:sp>
      <p:graphicFrame>
        <p:nvGraphicFramePr>
          <p:cNvPr id="10" name="Diagram 9"/>
          <p:cNvGraphicFramePr/>
          <p:nvPr/>
        </p:nvGraphicFramePr>
        <p:xfrm>
          <a:off x="1447800" y="1905000"/>
          <a:ext cx="6019800" cy="9144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TextBox 10"/>
          <p:cNvSpPr txBox="1"/>
          <p:nvPr/>
        </p:nvSpPr>
        <p:spPr>
          <a:xfrm>
            <a:off x="609600" y="5638800"/>
            <a:ext cx="7696200" cy="1200329"/>
          </a:xfrm>
          <a:prstGeom prst="rect">
            <a:avLst/>
          </a:prstGeom>
          <a:noFill/>
        </p:spPr>
        <p:txBody>
          <a:bodyPr wrap="square" rtlCol="0">
            <a:spAutoFit/>
          </a:bodyPr>
          <a:lstStyle/>
          <a:p>
            <a:pPr algn="ctr"/>
            <a:r>
              <a:rPr lang="en-US" sz="2400" b="1" dirty="0" smtClean="0">
                <a:solidFill>
                  <a:schemeClr val="bg1"/>
                </a:solidFill>
              </a:rPr>
              <a:t>National Disaster Risk Management Program</a:t>
            </a:r>
            <a:r>
              <a:rPr lang="en-US" sz="2400" dirty="0" smtClean="0">
                <a:solidFill>
                  <a:schemeClr val="bg1"/>
                </a:solidFill>
              </a:rPr>
              <a:t> </a:t>
            </a:r>
          </a:p>
          <a:p>
            <a:pPr algn="ctr"/>
            <a:r>
              <a:rPr lang="en-US" sz="2400" dirty="0" smtClean="0">
                <a:solidFill>
                  <a:schemeClr val="bg1"/>
                </a:solidFill>
              </a:rPr>
              <a:t>Adopted by the Government in December 2014</a:t>
            </a:r>
          </a:p>
          <a:p>
            <a:endParaRPr lang="en-US" sz="2400" dirty="0"/>
          </a:p>
        </p:txBody>
      </p:sp>
      <p:sp>
        <p:nvSpPr>
          <p:cNvPr id="12" name="TextBox 11"/>
          <p:cNvSpPr txBox="1"/>
          <p:nvPr/>
        </p:nvSpPr>
        <p:spPr>
          <a:xfrm>
            <a:off x="1066800" y="2971800"/>
            <a:ext cx="4800600" cy="461665"/>
          </a:xfrm>
          <a:prstGeom prst="rect">
            <a:avLst/>
          </a:prstGeom>
          <a:noFill/>
        </p:spPr>
        <p:txBody>
          <a:bodyPr wrap="square" rtlCol="0">
            <a:spAutoFit/>
          </a:bodyPr>
          <a:lstStyle/>
          <a:p>
            <a:r>
              <a:rPr lang="en-US" sz="2400" b="1" dirty="0" smtClean="0">
                <a:solidFill>
                  <a:srgbClr val="C00000"/>
                </a:solidFill>
              </a:rPr>
              <a:t>REPUBLIC OF SERBIA NEEDS TO</a:t>
            </a:r>
            <a:r>
              <a:rPr lang="ru-RU" sz="2400" b="1" dirty="0" smtClean="0">
                <a:solidFill>
                  <a:srgbClr val="C00000"/>
                </a:solidFill>
              </a:rPr>
              <a:t>:</a:t>
            </a:r>
            <a:endParaRPr lang="en-US" sz="2400" b="1" dirty="0">
              <a:solidFill>
                <a:srgbClr val="C00000"/>
              </a:solidFill>
            </a:endParaRPr>
          </a:p>
        </p:txBody>
      </p:sp>
      <p:sp>
        <p:nvSpPr>
          <p:cNvPr id="9" name="TextBox 8"/>
          <p:cNvSpPr txBox="1"/>
          <p:nvPr/>
        </p:nvSpPr>
        <p:spPr>
          <a:xfrm>
            <a:off x="3429000" y="1295400"/>
            <a:ext cx="2133600" cy="461665"/>
          </a:xfrm>
          <a:prstGeom prst="rect">
            <a:avLst/>
          </a:prstGeom>
          <a:noFill/>
        </p:spPr>
        <p:txBody>
          <a:bodyPr wrap="square" rtlCol="0">
            <a:spAutoFit/>
          </a:bodyPr>
          <a:lstStyle/>
          <a:p>
            <a:r>
              <a:rPr lang="en-US" sz="2400" b="1" dirty="0" smtClean="0">
                <a:solidFill>
                  <a:srgbClr val="C00000"/>
                </a:solidFill>
              </a:rPr>
              <a:t>In 7 MONTHS</a:t>
            </a:r>
            <a:endParaRPr lang="en-US" sz="2400" b="1" dirty="0">
              <a:solidFill>
                <a:srgbClr val="C00000"/>
              </a:solidFill>
            </a:endParaRPr>
          </a:p>
        </p:txBody>
      </p:sp>
      <p:pic>
        <p:nvPicPr>
          <p:cNvPr id="15" name="Picture 3" descr="I:\Serbian National Disaster Risk Management Program\grb-srbije.png"/>
          <p:cNvPicPr>
            <a:picLocks noChangeAspect="1" noChangeArrowheads="1"/>
          </p:cNvPicPr>
          <p:nvPr/>
        </p:nvPicPr>
        <p:blipFill>
          <a:blip r:embed="rId9" cstate="print"/>
          <a:srcRect/>
          <a:stretch>
            <a:fillRect/>
          </a:stretch>
        </p:blipFill>
        <p:spPr bwMode="auto">
          <a:xfrm>
            <a:off x="8382000" y="152400"/>
            <a:ext cx="381000" cy="754031"/>
          </a:xfrm>
          <a:prstGeom prst="rect">
            <a:avLst/>
          </a:prstGeom>
          <a:noFill/>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13197070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D:\BeiNdesign\MOCKUPS\BACKGROUD Mockups\5 Infinite White Studio Backdrops\05.jpg"/>
          <p:cNvPicPr>
            <a:picLocks noChangeAspect="1" noChangeArrowheads="1"/>
          </p:cNvPicPr>
          <p:nvPr/>
        </p:nvPicPr>
        <p:blipFill>
          <a:blip r:embed="rId2" cstate="print">
            <a:lum bright="10000"/>
          </a:blip>
          <a:srcRect/>
          <a:stretch>
            <a:fillRect/>
          </a:stretch>
        </p:blipFill>
        <p:spPr bwMode="auto">
          <a:xfrm>
            <a:off x="0" y="0"/>
            <a:ext cx="9144000" cy="6858000"/>
          </a:xfrm>
          <a:prstGeom prst="rect">
            <a:avLst/>
          </a:prstGeom>
          <a:noFill/>
        </p:spPr>
      </p:pic>
      <p:sp>
        <p:nvSpPr>
          <p:cNvPr id="13" name="Rectangle 12"/>
          <p:cNvSpPr/>
          <p:nvPr/>
        </p:nvSpPr>
        <p:spPr>
          <a:xfrm>
            <a:off x="0" y="5410200"/>
            <a:ext cx="9144000" cy="1447800"/>
          </a:xfrm>
          <a:prstGeom prst="rect">
            <a:avLst/>
          </a:prstGeom>
          <a:solidFill>
            <a:srgbClr val="C00000"/>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rgbClr val="C00000"/>
              </a:solidFill>
            </a:endParaRPr>
          </a:p>
        </p:txBody>
      </p:sp>
      <p:pic>
        <p:nvPicPr>
          <p:cNvPr id="7" name="Picture 5" descr="I:\Serbian National Disaster Risk Management Program\Picture1.png"/>
          <p:cNvPicPr>
            <a:picLocks noChangeAspect="1" noChangeArrowheads="1"/>
          </p:cNvPicPr>
          <p:nvPr/>
        </p:nvPicPr>
        <p:blipFill>
          <a:blip r:embed="rId3" cstate="print"/>
          <a:stretch>
            <a:fillRect/>
          </a:stretch>
        </p:blipFill>
        <p:spPr bwMode="auto">
          <a:xfrm>
            <a:off x="0" y="30"/>
            <a:ext cx="9144000" cy="1106325"/>
          </a:xfrm>
          <a:prstGeom prst="rect">
            <a:avLst/>
          </a:prstGeom>
          <a:noFill/>
        </p:spPr>
      </p:pic>
      <p:sp>
        <p:nvSpPr>
          <p:cNvPr id="3" name="Content Placeholder 2"/>
          <p:cNvSpPr>
            <a:spLocks noGrp="1"/>
          </p:cNvSpPr>
          <p:nvPr>
            <p:ph idx="1"/>
          </p:nvPr>
        </p:nvSpPr>
        <p:spPr>
          <a:xfrm>
            <a:off x="1066800" y="2057400"/>
            <a:ext cx="7239000" cy="3160845"/>
          </a:xfrm>
        </p:spPr>
        <p:txBody>
          <a:bodyPr>
            <a:normAutofit fontScale="55000" lnSpcReduction="20000"/>
          </a:bodyPr>
          <a:lstStyle/>
          <a:p>
            <a:pPr algn="just"/>
            <a:r>
              <a:rPr lang="en-US" dirty="0">
                <a:solidFill>
                  <a:schemeClr val="tx1">
                    <a:lumMod val="50000"/>
                    <a:lumOff val="50000"/>
                  </a:schemeClr>
                </a:solidFill>
              </a:rPr>
              <a:t>The objective is to support the Government of Serbia to build a </a:t>
            </a:r>
            <a:r>
              <a:rPr lang="en-US" sz="3800" b="1" dirty="0">
                <a:solidFill>
                  <a:srgbClr val="C00000"/>
                </a:solidFill>
              </a:rPr>
              <a:t>comprehensive program for disaster resilience. </a:t>
            </a:r>
          </a:p>
          <a:p>
            <a:pPr algn="just"/>
            <a:endParaRPr lang="en-US" dirty="0">
              <a:solidFill>
                <a:schemeClr val="tx1">
                  <a:lumMod val="50000"/>
                  <a:lumOff val="50000"/>
                </a:schemeClr>
              </a:solidFill>
            </a:endParaRPr>
          </a:p>
          <a:p>
            <a:pPr algn="just"/>
            <a:r>
              <a:rPr lang="en-US" dirty="0" smtClean="0">
                <a:solidFill>
                  <a:schemeClr val="tx1">
                    <a:lumMod val="50000"/>
                    <a:lumOff val="50000"/>
                  </a:schemeClr>
                </a:solidFill>
              </a:rPr>
              <a:t>Program </a:t>
            </a:r>
            <a:r>
              <a:rPr lang="en-US" dirty="0">
                <a:solidFill>
                  <a:schemeClr val="tx1">
                    <a:lumMod val="50000"/>
                    <a:lumOff val="50000"/>
                  </a:schemeClr>
                </a:solidFill>
              </a:rPr>
              <a:t>used as an </a:t>
            </a:r>
            <a:r>
              <a:rPr lang="en-US" sz="3800" b="1" dirty="0">
                <a:solidFill>
                  <a:srgbClr val="C00000"/>
                </a:solidFill>
              </a:rPr>
              <a:t>umbrella framework </a:t>
            </a:r>
            <a:r>
              <a:rPr lang="en-US" dirty="0">
                <a:solidFill>
                  <a:schemeClr val="tx1">
                    <a:lumMod val="50000"/>
                    <a:lumOff val="50000"/>
                  </a:schemeClr>
                </a:solidFill>
              </a:rPr>
              <a:t>to </a:t>
            </a:r>
            <a:r>
              <a:rPr lang="en-US" sz="3800" b="1" dirty="0">
                <a:solidFill>
                  <a:srgbClr val="C00000"/>
                </a:solidFill>
              </a:rPr>
              <a:t>coordinate, channel funds, and implement activities </a:t>
            </a:r>
            <a:r>
              <a:rPr lang="en-US" dirty="0">
                <a:solidFill>
                  <a:schemeClr val="tx1">
                    <a:lumMod val="50000"/>
                    <a:lumOff val="50000"/>
                  </a:schemeClr>
                </a:solidFill>
              </a:rPr>
              <a:t>related to reducing and managing risks in Serbia. </a:t>
            </a:r>
          </a:p>
          <a:p>
            <a:pPr marL="0" indent="0" algn="just">
              <a:buNone/>
            </a:pPr>
            <a:endParaRPr lang="en-US" dirty="0">
              <a:solidFill>
                <a:schemeClr val="tx1">
                  <a:lumMod val="50000"/>
                  <a:lumOff val="50000"/>
                </a:schemeClr>
              </a:solidFill>
            </a:endParaRPr>
          </a:p>
          <a:p>
            <a:pPr algn="just"/>
            <a:r>
              <a:rPr lang="en-US" dirty="0">
                <a:solidFill>
                  <a:schemeClr val="tx1">
                    <a:lumMod val="50000"/>
                    <a:lumOff val="50000"/>
                  </a:schemeClr>
                </a:solidFill>
              </a:rPr>
              <a:t>Program </a:t>
            </a:r>
            <a:r>
              <a:rPr lang="en-US" dirty="0" smtClean="0">
                <a:solidFill>
                  <a:schemeClr val="tx1">
                    <a:lumMod val="50000"/>
                    <a:lumOff val="50000"/>
                  </a:schemeClr>
                </a:solidFill>
              </a:rPr>
              <a:t>relies on</a:t>
            </a:r>
            <a:r>
              <a:rPr lang="en-US" dirty="0" smtClean="0">
                <a:solidFill>
                  <a:schemeClr val="tx2"/>
                </a:solidFill>
              </a:rPr>
              <a:t> </a:t>
            </a:r>
            <a:r>
              <a:rPr lang="en-US" sz="3800" b="1" dirty="0">
                <a:solidFill>
                  <a:srgbClr val="C00000"/>
                </a:solidFill>
              </a:rPr>
              <a:t>improving coordination of activities between existing structures</a:t>
            </a:r>
            <a:r>
              <a:rPr lang="en-US" b="1" dirty="0">
                <a:solidFill>
                  <a:schemeClr val="tx2"/>
                </a:solidFill>
              </a:rPr>
              <a:t> </a:t>
            </a:r>
            <a:r>
              <a:rPr lang="en-US" dirty="0">
                <a:solidFill>
                  <a:schemeClr val="tx1">
                    <a:lumMod val="50000"/>
                    <a:lumOff val="50000"/>
                  </a:schemeClr>
                </a:solidFill>
              </a:rPr>
              <a:t>within the Government</a:t>
            </a:r>
            <a:r>
              <a:rPr lang="sr-Latn-RS" dirty="0" smtClean="0">
                <a:solidFill>
                  <a:schemeClr val="tx1">
                    <a:lumMod val="50000"/>
                    <a:lumOff val="50000"/>
                  </a:schemeClr>
                </a:solidFill>
              </a:rPr>
              <a:t>.</a:t>
            </a:r>
            <a:endParaRPr lang="en-US" dirty="0" smtClean="0">
              <a:solidFill>
                <a:schemeClr val="tx1">
                  <a:lumMod val="50000"/>
                  <a:lumOff val="50000"/>
                </a:schemeClr>
              </a:solidFill>
            </a:endParaRPr>
          </a:p>
          <a:p>
            <a:pPr algn="just"/>
            <a:endParaRPr lang="en-US" dirty="0" smtClean="0">
              <a:solidFill>
                <a:schemeClr val="tx1">
                  <a:lumMod val="50000"/>
                  <a:lumOff val="50000"/>
                </a:schemeClr>
              </a:solidFill>
            </a:endParaRPr>
          </a:p>
          <a:p>
            <a:pPr algn="just"/>
            <a:r>
              <a:rPr lang="en-US" dirty="0" smtClean="0">
                <a:solidFill>
                  <a:schemeClr val="tx1">
                    <a:lumMod val="50000"/>
                    <a:lumOff val="50000"/>
                  </a:schemeClr>
                </a:solidFill>
              </a:rPr>
              <a:t>Program developed in partnership with WB, UN, EU and Switzerland.</a:t>
            </a:r>
            <a:endParaRPr lang="sr-Latn-RS" dirty="0">
              <a:solidFill>
                <a:schemeClr val="tx1">
                  <a:lumMod val="50000"/>
                  <a:lumOff val="50000"/>
                </a:schemeClr>
              </a:solidFill>
            </a:endParaRPr>
          </a:p>
          <a:p>
            <a:pPr>
              <a:buClr>
                <a:srgbClr val="C00000"/>
              </a:buClr>
            </a:pPr>
            <a:endParaRPr lang="en-US" dirty="0" smtClean="0">
              <a:solidFill>
                <a:schemeClr val="tx1">
                  <a:lumMod val="50000"/>
                  <a:lumOff val="50000"/>
                </a:schemeClr>
              </a:solidFill>
            </a:endParaRPr>
          </a:p>
        </p:txBody>
      </p:sp>
      <p:sp>
        <p:nvSpPr>
          <p:cNvPr id="8" name="Title 1"/>
          <p:cNvSpPr txBox="1">
            <a:spLocks/>
          </p:cNvSpPr>
          <p:nvPr/>
        </p:nvSpPr>
        <p:spPr>
          <a:xfrm>
            <a:off x="457200" y="228600"/>
            <a:ext cx="8229600" cy="762000"/>
          </a:xfrm>
          <a:prstGeom prst="rect">
            <a:avLst/>
          </a:prstGeom>
        </p:spPr>
        <p:txBody>
          <a:bodyPr vert="horz" lIns="91440" tIns="45720" rIns="91440" bIns="45720" rtlCol="0" anchor="ctr">
            <a:noAutofit/>
          </a:bodyPr>
          <a:lstStyle/>
          <a:p>
            <a:pPr lvl="0">
              <a:spcBef>
                <a:spcPct val="0"/>
              </a:spcBef>
              <a:defRPr/>
            </a:pPr>
            <a:r>
              <a:rPr lang="en-US" sz="3200" b="1" dirty="0" smtClean="0">
                <a:solidFill>
                  <a:schemeClr val="bg1"/>
                </a:solidFill>
              </a:rPr>
              <a:t>POLICY INNOVATION – 1</a:t>
            </a:r>
            <a:r>
              <a:rPr lang="en-US" sz="3200" b="1" baseline="30000" dirty="0" smtClean="0">
                <a:solidFill>
                  <a:schemeClr val="bg1"/>
                </a:solidFill>
              </a:rPr>
              <a:t>st</a:t>
            </a:r>
            <a:r>
              <a:rPr lang="en-US" sz="3200" b="1" dirty="0" smtClean="0">
                <a:solidFill>
                  <a:schemeClr val="bg1"/>
                </a:solidFill>
              </a:rPr>
              <a:t> STEP</a:t>
            </a:r>
            <a:endParaRPr kumimoji="0" lang="en-US" sz="3200" b="0" i="0" u="none" strike="noStrike" kern="1200" cap="none" spc="0" normalizeH="0" baseline="0" noProof="0" dirty="0">
              <a:ln>
                <a:noFill/>
              </a:ln>
              <a:solidFill>
                <a:schemeClr val="bg1"/>
              </a:solidFill>
              <a:effectLst/>
              <a:uLnTx/>
              <a:uFillTx/>
              <a:latin typeface="+mj-lt"/>
              <a:ea typeface="+mj-ea"/>
              <a:cs typeface="+mj-cs"/>
            </a:endParaRPr>
          </a:p>
        </p:txBody>
      </p:sp>
      <p:sp>
        <p:nvSpPr>
          <p:cNvPr id="11" name="TextBox 10"/>
          <p:cNvSpPr txBox="1"/>
          <p:nvPr/>
        </p:nvSpPr>
        <p:spPr>
          <a:xfrm>
            <a:off x="609600" y="5638800"/>
            <a:ext cx="7696200" cy="1200329"/>
          </a:xfrm>
          <a:prstGeom prst="rect">
            <a:avLst/>
          </a:prstGeom>
          <a:noFill/>
        </p:spPr>
        <p:txBody>
          <a:bodyPr wrap="square" rtlCol="0">
            <a:spAutoFit/>
          </a:bodyPr>
          <a:lstStyle/>
          <a:p>
            <a:pPr algn="ctr"/>
            <a:r>
              <a:rPr lang="en-US" sz="2400" b="1" dirty="0" smtClean="0">
                <a:solidFill>
                  <a:schemeClr val="bg1"/>
                </a:solidFill>
              </a:rPr>
              <a:t>National Disaster Risk Management Program</a:t>
            </a:r>
            <a:r>
              <a:rPr lang="en-US" sz="2400" dirty="0" smtClean="0">
                <a:solidFill>
                  <a:schemeClr val="bg1"/>
                </a:solidFill>
              </a:rPr>
              <a:t> </a:t>
            </a:r>
          </a:p>
          <a:p>
            <a:pPr algn="ctr"/>
            <a:r>
              <a:rPr lang="en-US" sz="2400" dirty="0" smtClean="0">
                <a:solidFill>
                  <a:schemeClr val="bg1"/>
                </a:solidFill>
              </a:rPr>
              <a:t>Adopted by the Government in December 2014</a:t>
            </a:r>
          </a:p>
          <a:p>
            <a:endParaRPr lang="en-US" sz="2400" dirty="0"/>
          </a:p>
        </p:txBody>
      </p:sp>
      <p:sp>
        <p:nvSpPr>
          <p:cNvPr id="12" name="TextBox 11"/>
          <p:cNvSpPr txBox="1"/>
          <p:nvPr/>
        </p:nvSpPr>
        <p:spPr>
          <a:xfrm>
            <a:off x="1066800" y="1447800"/>
            <a:ext cx="5791200" cy="461665"/>
          </a:xfrm>
          <a:prstGeom prst="rect">
            <a:avLst/>
          </a:prstGeom>
          <a:noFill/>
        </p:spPr>
        <p:txBody>
          <a:bodyPr wrap="square" rtlCol="0">
            <a:spAutoFit/>
          </a:bodyPr>
          <a:lstStyle/>
          <a:p>
            <a:r>
              <a:rPr lang="en-US" sz="2400" b="1" dirty="0">
                <a:solidFill>
                  <a:srgbClr val="C00000"/>
                </a:solidFill>
              </a:rPr>
              <a:t>NATIONAL DRM </a:t>
            </a:r>
            <a:r>
              <a:rPr lang="en-US" sz="2400" b="1" dirty="0" smtClean="0">
                <a:solidFill>
                  <a:srgbClr val="C00000"/>
                </a:solidFill>
              </a:rPr>
              <a:t>PROGRAM</a:t>
            </a:r>
            <a:r>
              <a:rPr lang="ru-RU" sz="2400" b="1" dirty="0" smtClean="0">
                <a:solidFill>
                  <a:srgbClr val="C00000"/>
                </a:solidFill>
              </a:rPr>
              <a:t>:</a:t>
            </a:r>
            <a:endParaRPr lang="en-US" sz="2400" b="1" dirty="0">
              <a:solidFill>
                <a:srgbClr val="C00000"/>
              </a:solidFill>
            </a:endParaRPr>
          </a:p>
        </p:txBody>
      </p:sp>
      <p:pic>
        <p:nvPicPr>
          <p:cNvPr id="9" name="Picture 3" descr="I:\Serbian National Disaster Risk Management Program\grb-srbije.png"/>
          <p:cNvPicPr>
            <a:picLocks noChangeAspect="1" noChangeArrowheads="1"/>
          </p:cNvPicPr>
          <p:nvPr/>
        </p:nvPicPr>
        <p:blipFill>
          <a:blip r:embed="rId4" cstate="print"/>
          <a:srcRect/>
          <a:stretch>
            <a:fillRect/>
          </a:stretch>
        </p:blipFill>
        <p:spPr bwMode="auto">
          <a:xfrm>
            <a:off x="8382000" y="152400"/>
            <a:ext cx="381000" cy="754031"/>
          </a:xfrm>
          <a:prstGeom prst="rect">
            <a:avLst/>
          </a:prstGeom>
          <a:noFill/>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6379292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D:\BeiNdesign\MOCKUPS\BACKGROUD Mockups\5 Infinite White Studio Backdrops\05.jpg"/>
          <p:cNvPicPr>
            <a:picLocks noChangeAspect="1" noChangeArrowheads="1"/>
          </p:cNvPicPr>
          <p:nvPr/>
        </p:nvPicPr>
        <p:blipFill>
          <a:blip r:embed="rId2" cstate="print">
            <a:lum bright="10000"/>
          </a:blip>
          <a:srcRect/>
          <a:stretch>
            <a:fillRect/>
          </a:stretch>
        </p:blipFill>
        <p:spPr bwMode="auto">
          <a:xfrm>
            <a:off x="0" y="0"/>
            <a:ext cx="9144000" cy="6858000"/>
          </a:xfrm>
          <a:prstGeom prst="rect">
            <a:avLst/>
          </a:prstGeom>
          <a:noFill/>
        </p:spPr>
      </p:pic>
      <p:pic>
        <p:nvPicPr>
          <p:cNvPr id="15" name="Picture 14" descr="I:\Serbian National Disaster Risk Management Program\Picture1.png"/>
          <p:cNvPicPr>
            <a:picLocks noChangeAspect="1" noChangeArrowheads="1"/>
          </p:cNvPicPr>
          <p:nvPr/>
        </p:nvPicPr>
        <p:blipFill>
          <a:blip r:embed="rId3" cstate="print"/>
          <a:stretch>
            <a:fillRect/>
          </a:stretch>
        </p:blipFill>
        <p:spPr bwMode="auto">
          <a:xfrm>
            <a:off x="0" y="0"/>
            <a:ext cx="9143999" cy="1106385"/>
          </a:xfrm>
          <a:prstGeom prst="rect">
            <a:avLst/>
          </a:prstGeom>
          <a:noFill/>
        </p:spPr>
      </p:pic>
      <p:sp>
        <p:nvSpPr>
          <p:cNvPr id="16" name="Title 1"/>
          <p:cNvSpPr txBox="1">
            <a:spLocks/>
          </p:cNvSpPr>
          <p:nvPr/>
        </p:nvSpPr>
        <p:spPr>
          <a:xfrm>
            <a:off x="457200" y="228600"/>
            <a:ext cx="8229600" cy="762000"/>
          </a:xfrm>
          <a:prstGeom prst="rect">
            <a:avLst/>
          </a:prstGeom>
        </p:spPr>
        <p:txBody>
          <a:bodyPr vert="horz" lIns="91440" tIns="45720" rIns="91440" bIns="45720" rtlCol="0" anchor="ctr">
            <a:noAutofit/>
          </a:bodyPr>
          <a:lstStyle/>
          <a:p>
            <a:r>
              <a:rPr lang="en-US" sz="3200" b="1" dirty="0" smtClean="0">
                <a:solidFill>
                  <a:schemeClr val="bg1"/>
                </a:solidFill>
              </a:rPr>
              <a:t>NDRM PROGRAM STRUCTURE</a:t>
            </a:r>
            <a:endParaRPr lang="en-US" sz="3200" b="1" dirty="0">
              <a:solidFill>
                <a:schemeClr val="bg1"/>
              </a:solidFill>
            </a:endParaRPr>
          </a:p>
        </p:txBody>
      </p:sp>
      <p:sp>
        <p:nvSpPr>
          <p:cNvPr id="25" name="Rounded Rectangle 24"/>
          <p:cNvSpPr/>
          <p:nvPr/>
        </p:nvSpPr>
        <p:spPr>
          <a:xfrm>
            <a:off x="3651710" y="1524000"/>
            <a:ext cx="2164976" cy="1685925"/>
          </a:xfrm>
          <a:prstGeom prst="roundRect">
            <a:avLst>
              <a:gd name="adj" fmla="val 1298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rPr>
              <a:t>NATIONAL</a:t>
            </a:r>
          </a:p>
          <a:p>
            <a:pPr algn="ctr"/>
            <a:r>
              <a:rPr lang="en-US" b="1" dirty="0" smtClean="0">
                <a:solidFill>
                  <a:schemeClr val="bg1"/>
                </a:solidFill>
              </a:rPr>
              <a:t>DISASTER RISK</a:t>
            </a:r>
          </a:p>
          <a:p>
            <a:pPr algn="ctr"/>
            <a:r>
              <a:rPr lang="en-US" b="1" dirty="0" smtClean="0">
                <a:solidFill>
                  <a:schemeClr val="bg1"/>
                </a:solidFill>
              </a:rPr>
              <a:t>MANAGEMENT</a:t>
            </a:r>
          </a:p>
          <a:p>
            <a:pPr algn="ctr"/>
            <a:r>
              <a:rPr lang="en-US" b="1" dirty="0" smtClean="0">
                <a:solidFill>
                  <a:schemeClr val="bg1"/>
                </a:solidFill>
              </a:rPr>
              <a:t>PROGRAM</a:t>
            </a:r>
            <a:endParaRPr lang="en-US" b="1" dirty="0">
              <a:solidFill>
                <a:schemeClr val="bg1"/>
              </a:solidFill>
            </a:endParaRPr>
          </a:p>
        </p:txBody>
      </p:sp>
      <p:sp>
        <p:nvSpPr>
          <p:cNvPr id="27" name="Rounded Rectangle 26"/>
          <p:cNvSpPr/>
          <p:nvPr/>
        </p:nvSpPr>
        <p:spPr>
          <a:xfrm>
            <a:off x="1945341" y="1524000"/>
            <a:ext cx="1506071" cy="1685925"/>
          </a:xfrm>
          <a:prstGeom prst="roundRect">
            <a:avLst>
              <a:gd name="adj" fmla="val 1298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Steering</a:t>
            </a:r>
          </a:p>
          <a:p>
            <a:pPr algn="ctr"/>
            <a:r>
              <a:rPr lang="en-US" sz="1600" dirty="0" smtClean="0"/>
              <a:t>Committee</a:t>
            </a:r>
          </a:p>
          <a:p>
            <a:pPr algn="ctr"/>
            <a:endParaRPr lang="en-US" sz="1600" dirty="0" smtClean="0"/>
          </a:p>
          <a:p>
            <a:pPr algn="ctr"/>
            <a:r>
              <a:rPr lang="en-US" sz="1600" b="1" dirty="0" smtClean="0"/>
              <a:t>Donors</a:t>
            </a:r>
          </a:p>
          <a:p>
            <a:pPr algn="ctr"/>
            <a:r>
              <a:rPr lang="en-US" sz="1600" b="1" dirty="0" smtClean="0"/>
              <a:t>and</a:t>
            </a:r>
          </a:p>
          <a:p>
            <a:pPr algn="ctr"/>
            <a:r>
              <a:rPr lang="en-US" sz="1600" b="1" dirty="0" smtClean="0"/>
              <a:t>Ministers</a:t>
            </a:r>
            <a:endParaRPr lang="en-US" sz="1600" b="1" dirty="0"/>
          </a:p>
        </p:txBody>
      </p:sp>
      <p:sp>
        <p:nvSpPr>
          <p:cNvPr id="28" name="Rounded Rectangle 27"/>
          <p:cNvSpPr/>
          <p:nvPr/>
        </p:nvSpPr>
        <p:spPr>
          <a:xfrm>
            <a:off x="1945341" y="3398520"/>
            <a:ext cx="6589059" cy="67437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Component 1</a:t>
            </a:r>
            <a:r>
              <a:rPr lang="en-US" sz="1400" dirty="0" smtClean="0"/>
              <a:t> - Institutional Building</a:t>
            </a:r>
          </a:p>
          <a:p>
            <a:pPr algn="ctr"/>
            <a:r>
              <a:rPr lang="en-US" sz="1400" dirty="0" smtClean="0"/>
              <a:t>Across component 2-5 </a:t>
            </a:r>
            <a:endParaRPr lang="en-US" sz="1400" dirty="0"/>
          </a:p>
        </p:txBody>
      </p:sp>
      <p:sp>
        <p:nvSpPr>
          <p:cNvPr id="29" name="Rounded Rectangle 28"/>
          <p:cNvSpPr/>
          <p:nvPr/>
        </p:nvSpPr>
        <p:spPr>
          <a:xfrm>
            <a:off x="5992906" y="1524000"/>
            <a:ext cx="1506071" cy="1685925"/>
          </a:xfrm>
          <a:prstGeom prst="roundRect">
            <a:avLst>
              <a:gd name="adj" fmla="val 1298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Facilitating the</a:t>
            </a:r>
          </a:p>
          <a:p>
            <a:pPr algn="ctr"/>
            <a:r>
              <a:rPr lang="en-US" sz="1600" dirty="0" smtClean="0"/>
              <a:t>establishment</a:t>
            </a:r>
          </a:p>
          <a:p>
            <a:pPr algn="ctr"/>
            <a:r>
              <a:rPr lang="en-US" sz="1600" dirty="0" smtClean="0"/>
              <a:t>of the Program</a:t>
            </a:r>
          </a:p>
          <a:p>
            <a:pPr algn="ctr"/>
            <a:r>
              <a:rPr lang="en-US" sz="1600" b="1" dirty="0" smtClean="0"/>
              <a:t>Flood Office</a:t>
            </a:r>
            <a:endParaRPr lang="en-US" sz="1600" b="1" dirty="0"/>
          </a:p>
        </p:txBody>
      </p:sp>
      <p:sp>
        <p:nvSpPr>
          <p:cNvPr id="30" name="Rounded Rectangle 29"/>
          <p:cNvSpPr/>
          <p:nvPr/>
        </p:nvSpPr>
        <p:spPr>
          <a:xfrm>
            <a:off x="457200" y="3398520"/>
            <a:ext cx="1317812" cy="2697480"/>
          </a:xfrm>
          <a:prstGeom prst="roundRect">
            <a:avLst>
              <a:gd name="adj" fmla="val 1298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Technical</a:t>
            </a:r>
          </a:p>
          <a:p>
            <a:pPr algn="ctr"/>
            <a:r>
              <a:rPr lang="en-US" sz="1600" dirty="0" smtClean="0"/>
              <a:t>support</a:t>
            </a:r>
          </a:p>
          <a:p>
            <a:pPr algn="ctr"/>
            <a:endParaRPr lang="en-US" sz="1600" dirty="0" smtClean="0"/>
          </a:p>
          <a:p>
            <a:pPr algn="ctr"/>
            <a:r>
              <a:rPr lang="en-US" sz="1600" b="1" dirty="0" smtClean="0"/>
              <a:t>Donors</a:t>
            </a:r>
          </a:p>
          <a:p>
            <a:pPr algn="ctr"/>
            <a:r>
              <a:rPr lang="en-US" sz="1600" b="1" dirty="0" smtClean="0"/>
              <a:t>UN (UNDP)</a:t>
            </a:r>
          </a:p>
          <a:p>
            <a:pPr algn="ctr"/>
            <a:r>
              <a:rPr lang="en-US" sz="1600" b="1" dirty="0" smtClean="0"/>
              <a:t>World Bank</a:t>
            </a:r>
            <a:endParaRPr lang="en-US" sz="1600" b="1" dirty="0"/>
          </a:p>
        </p:txBody>
      </p:sp>
      <p:sp>
        <p:nvSpPr>
          <p:cNvPr id="31" name="Rounded Rectangle 30"/>
          <p:cNvSpPr/>
          <p:nvPr/>
        </p:nvSpPr>
        <p:spPr>
          <a:xfrm>
            <a:off x="1945341" y="5421630"/>
            <a:ext cx="6589059" cy="674370"/>
          </a:xfrm>
          <a:prstGeom prst="round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t>National Institutions Implementing Activities</a:t>
            </a:r>
            <a:endParaRPr lang="en-US" sz="1600" dirty="0"/>
          </a:p>
        </p:txBody>
      </p:sp>
      <p:sp>
        <p:nvSpPr>
          <p:cNvPr id="32" name="Rounded Rectangle 31"/>
          <p:cNvSpPr/>
          <p:nvPr/>
        </p:nvSpPr>
        <p:spPr>
          <a:xfrm>
            <a:off x="1945341" y="4185285"/>
            <a:ext cx="1317812" cy="1123950"/>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300" b="1" dirty="0" smtClean="0"/>
              <a:t>Component 2</a:t>
            </a:r>
          </a:p>
          <a:p>
            <a:pPr algn="ctr"/>
            <a:r>
              <a:rPr lang="en-US" sz="1300" dirty="0" smtClean="0"/>
              <a:t>Risk</a:t>
            </a:r>
          </a:p>
          <a:p>
            <a:pPr algn="ctr"/>
            <a:r>
              <a:rPr lang="en-US" sz="1300" dirty="0" smtClean="0"/>
              <a:t>Identification </a:t>
            </a:r>
            <a:endParaRPr lang="en-US" sz="1300" dirty="0"/>
          </a:p>
        </p:txBody>
      </p:sp>
      <p:sp>
        <p:nvSpPr>
          <p:cNvPr id="33" name="Rounded Rectangle 32"/>
          <p:cNvSpPr/>
          <p:nvPr/>
        </p:nvSpPr>
        <p:spPr>
          <a:xfrm>
            <a:off x="3263153" y="4185285"/>
            <a:ext cx="1317812" cy="1123950"/>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300" b="1" dirty="0" smtClean="0"/>
              <a:t>Component 3</a:t>
            </a:r>
          </a:p>
          <a:p>
            <a:pPr algn="ctr"/>
            <a:r>
              <a:rPr lang="en-US" sz="1300" dirty="0" smtClean="0"/>
              <a:t>Risk Reduction </a:t>
            </a:r>
          </a:p>
          <a:p>
            <a:pPr algn="ctr"/>
            <a:r>
              <a:rPr lang="en-US" sz="1300" dirty="0" smtClean="0"/>
              <a:t>structural and</a:t>
            </a:r>
          </a:p>
          <a:p>
            <a:pPr algn="ctr"/>
            <a:r>
              <a:rPr lang="en-US" sz="1300" dirty="0"/>
              <a:t>n</a:t>
            </a:r>
            <a:r>
              <a:rPr lang="en-US" sz="1300" dirty="0" smtClean="0"/>
              <a:t>on-structural</a:t>
            </a:r>
            <a:endParaRPr lang="en-US" sz="1300" dirty="0"/>
          </a:p>
        </p:txBody>
      </p:sp>
      <p:sp>
        <p:nvSpPr>
          <p:cNvPr id="34" name="Rounded Rectangle 33"/>
          <p:cNvSpPr/>
          <p:nvPr/>
        </p:nvSpPr>
        <p:spPr>
          <a:xfrm>
            <a:off x="4580965" y="4185285"/>
            <a:ext cx="1317812" cy="1123950"/>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300" b="1" dirty="0" smtClean="0"/>
              <a:t>Component 4</a:t>
            </a:r>
          </a:p>
          <a:p>
            <a:pPr algn="ctr"/>
            <a:r>
              <a:rPr lang="en-US" sz="1300" dirty="0" smtClean="0"/>
              <a:t>Preparedness Response,</a:t>
            </a:r>
          </a:p>
          <a:p>
            <a:pPr algn="ctr"/>
            <a:r>
              <a:rPr lang="en-US" sz="1300" dirty="0" smtClean="0"/>
              <a:t>EWS</a:t>
            </a:r>
            <a:endParaRPr lang="en-US" sz="1300" dirty="0"/>
          </a:p>
        </p:txBody>
      </p:sp>
      <p:sp>
        <p:nvSpPr>
          <p:cNvPr id="35" name="Rounded Rectangle 34"/>
          <p:cNvSpPr/>
          <p:nvPr/>
        </p:nvSpPr>
        <p:spPr>
          <a:xfrm>
            <a:off x="5898776" y="4185285"/>
            <a:ext cx="1317812" cy="1123950"/>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300" b="1" dirty="0" smtClean="0"/>
              <a:t>Component 5</a:t>
            </a:r>
          </a:p>
          <a:p>
            <a:pPr algn="ctr"/>
            <a:r>
              <a:rPr lang="en-US" sz="1300" dirty="0" smtClean="0"/>
              <a:t>Risk Financing</a:t>
            </a:r>
          </a:p>
          <a:p>
            <a:pPr algn="ctr"/>
            <a:r>
              <a:rPr lang="en-US" sz="1300" dirty="0" smtClean="0"/>
              <a:t>Strategies</a:t>
            </a:r>
            <a:endParaRPr lang="en-US" sz="1300" dirty="0"/>
          </a:p>
        </p:txBody>
      </p:sp>
      <p:sp>
        <p:nvSpPr>
          <p:cNvPr id="36" name="Rounded Rectangle 35"/>
          <p:cNvSpPr/>
          <p:nvPr/>
        </p:nvSpPr>
        <p:spPr>
          <a:xfrm>
            <a:off x="7216588" y="4185285"/>
            <a:ext cx="1317812" cy="1123950"/>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1300" b="1" dirty="0" smtClean="0"/>
              <a:t>Component 6</a:t>
            </a:r>
          </a:p>
          <a:p>
            <a:pPr algn="ctr"/>
            <a:r>
              <a:rPr lang="en-US" sz="1300" dirty="0" smtClean="0"/>
              <a:t>Resilient</a:t>
            </a:r>
          </a:p>
          <a:p>
            <a:pPr algn="ctr"/>
            <a:r>
              <a:rPr lang="en-US" sz="1300" dirty="0" smtClean="0"/>
              <a:t>Recovery</a:t>
            </a:r>
            <a:endParaRPr lang="en-US" sz="1300" dirty="0"/>
          </a:p>
        </p:txBody>
      </p:sp>
      <p:pic>
        <p:nvPicPr>
          <p:cNvPr id="17" name="Picture 3" descr="I:\Serbian National Disaster Risk Management Program\grb-srbije.png"/>
          <p:cNvPicPr>
            <a:picLocks noChangeAspect="1" noChangeArrowheads="1"/>
          </p:cNvPicPr>
          <p:nvPr/>
        </p:nvPicPr>
        <p:blipFill>
          <a:blip r:embed="rId4" cstate="print"/>
          <a:srcRect/>
          <a:stretch>
            <a:fillRect/>
          </a:stretch>
        </p:blipFill>
        <p:spPr bwMode="auto">
          <a:xfrm>
            <a:off x="8382000" y="152400"/>
            <a:ext cx="381000" cy="754031"/>
          </a:xfrm>
          <a:prstGeom prst="rect">
            <a:avLst/>
          </a:prstGeom>
          <a:noFill/>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7840193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D:\BeiNdesign\MOCKUPS\BACKGROUD Mockups\5 Infinite White Studio Backdrops\05.jpg"/>
          <p:cNvPicPr>
            <a:picLocks noChangeAspect="1" noChangeArrowheads="1"/>
          </p:cNvPicPr>
          <p:nvPr/>
        </p:nvPicPr>
        <p:blipFill>
          <a:blip r:embed="rId2" cstate="print">
            <a:lum bright="10000"/>
          </a:blip>
          <a:srcRect/>
          <a:stretch>
            <a:fillRect/>
          </a:stretch>
        </p:blipFill>
        <p:spPr bwMode="auto">
          <a:xfrm>
            <a:off x="0" y="0"/>
            <a:ext cx="9144000" cy="6858000"/>
          </a:xfrm>
          <a:prstGeom prst="rect">
            <a:avLst/>
          </a:prstGeom>
          <a:noFill/>
        </p:spPr>
      </p:pic>
      <p:pic>
        <p:nvPicPr>
          <p:cNvPr id="6" name="Picture 5" descr="I:\Serbian National Disaster Risk Management Program\Picture1.png"/>
          <p:cNvPicPr>
            <a:picLocks noChangeAspect="1" noChangeArrowheads="1"/>
          </p:cNvPicPr>
          <p:nvPr/>
        </p:nvPicPr>
        <p:blipFill>
          <a:blip r:embed="rId3" cstate="print"/>
          <a:srcRect/>
          <a:stretch>
            <a:fillRect/>
          </a:stretch>
        </p:blipFill>
        <p:spPr bwMode="auto">
          <a:xfrm>
            <a:off x="0" y="0"/>
            <a:ext cx="9144000" cy="1106385"/>
          </a:xfrm>
          <a:prstGeom prst="rect">
            <a:avLst/>
          </a:prstGeom>
          <a:noFill/>
        </p:spPr>
      </p:pic>
      <p:sp>
        <p:nvSpPr>
          <p:cNvPr id="7" name="Title 1"/>
          <p:cNvSpPr txBox="1">
            <a:spLocks/>
          </p:cNvSpPr>
          <p:nvPr/>
        </p:nvSpPr>
        <p:spPr>
          <a:xfrm>
            <a:off x="457200" y="228600"/>
            <a:ext cx="8229600" cy="762000"/>
          </a:xfrm>
          <a:prstGeom prst="rect">
            <a:avLst/>
          </a:prstGeom>
        </p:spPr>
        <p:txBody>
          <a:bodyPr vert="horz" lIns="91440" tIns="45720" rIns="91440" bIns="45720" rtlCol="0" anchor="ctr">
            <a:noAutofit/>
          </a:bodyPr>
          <a:lstStyle/>
          <a:p>
            <a:pPr lvl="0">
              <a:spcBef>
                <a:spcPct val="0"/>
              </a:spcBef>
              <a:defRPr/>
            </a:pPr>
            <a:r>
              <a:rPr lang="en-US" sz="3200" b="1" dirty="0" smtClean="0">
                <a:solidFill>
                  <a:schemeClr val="bg1"/>
                </a:solidFill>
              </a:rPr>
              <a:t>POLICY INNOVATIONS - DRCM</a:t>
            </a:r>
            <a:endParaRPr kumimoji="0" lang="en-US" sz="3200" b="1" i="0" u="none" strike="noStrike" kern="1200" cap="none" spc="0" normalizeH="0" baseline="0" noProof="0" dirty="0">
              <a:ln>
                <a:noFill/>
              </a:ln>
              <a:solidFill>
                <a:schemeClr val="bg1"/>
              </a:solidFill>
              <a:effectLst/>
              <a:uLnTx/>
              <a:uFillTx/>
              <a:latin typeface="+mj-lt"/>
              <a:ea typeface="+mj-ea"/>
              <a:cs typeface="+mj-cs"/>
            </a:endParaRPr>
          </a:p>
        </p:txBody>
      </p:sp>
      <p:pic>
        <p:nvPicPr>
          <p:cNvPr id="11" name="Picture 5" descr="I:\Serbian National Disaster Risk Management Program\Picture1.png"/>
          <p:cNvPicPr>
            <a:picLocks noChangeAspect="1" noChangeArrowheads="1"/>
          </p:cNvPicPr>
          <p:nvPr/>
        </p:nvPicPr>
        <p:blipFill>
          <a:blip r:embed="rId4" cstate="print"/>
          <a:stretch>
            <a:fillRect/>
          </a:stretch>
        </p:blipFill>
        <p:spPr bwMode="auto">
          <a:xfrm flipH="1">
            <a:off x="-1" y="5751615"/>
            <a:ext cx="9143999" cy="1106385"/>
          </a:xfrm>
          <a:prstGeom prst="rect">
            <a:avLst/>
          </a:prstGeom>
          <a:noFill/>
        </p:spPr>
      </p:pic>
      <p:graphicFrame>
        <p:nvGraphicFramePr>
          <p:cNvPr id="13" name="Diagram 12"/>
          <p:cNvGraphicFramePr/>
          <p:nvPr>
            <p:extLst>
              <p:ext uri="{D42A27DB-BD31-4B8C-83A1-F6EECF244321}">
                <p14:modId xmlns:p14="http://schemas.microsoft.com/office/powerpoint/2010/main" val="59387067"/>
              </p:ext>
            </p:extLst>
          </p:nvPr>
        </p:nvGraphicFramePr>
        <p:xfrm>
          <a:off x="533400" y="1447800"/>
          <a:ext cx="8077200" cy="838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Content Placeholder 2"/>
          <p:cNvSpPr>
            <a:spLocks noGrp="1"/>
          </p:cNvSpPr>
          <p:nvPr>
            <p:ph idx="1"/>
          </p:nvPr>
        </p:nvSpPr>
        <p:spPr>
          <a:xfrm>
            <a:off x="457200" y="2514600"/>
            <a:ext cx="8382000" cy="2925762"/>
          </a:xfrm>
        </p:spPr>
        <p:txBody>
          <a:bodyPr>
            <a:noAutofit/>
          </a:bodyPr>
          <a:lstStyle/>
          <a:p>
            <a:r>
              <a:rPr lang="en-US" sz="1600" b="1" dirty="0" smtClean="0">
                <a:solidFill>
                  <a:schemeClr val="tx1">
                    <a:lumMod val="65000"/>
                    <a:lumOff val="35000"/>
                  </a:schemeClr>
                </a:solidFill>
              </a:rPr>
              <a:t>New legislative </a:t>
            </a:r>
            <a:r>
              <a:rPr lang="en-US" sz="1600" b="1" dirty="0">
                <a:solidFill>
                  <a:schemeClr val="tx1">
                    <a:lumMod val="65000"/>
                    <a:lumOff val="35000"/>
                  </a:schemeClr>
                </a:solidFill>
              </a:rPr>
              <a:t>framework</a:t>
            </a:r>
            <a:r>
              <a:rPr lang="en-US" sz="1600" b="1" dirty="0" smtClean="0">
                <a:solidFill>
                  <a:schemeClr val="tx1">
                    <a:lumMod val="65000"/>
                    <a:lumOff val="35000"/>
                  </a:schemeClr>
                </a:solidFill>
              </a:rPr>
              <a:t> </a:t>
            </a:r>
            <a:r>
              <a:rPr lang="en-US" sz="1600" b="1" dirty="0">
                <a:solidFill>
                  <a:schemeClr val="tx1">
                    <a:lumMod val="65000"/>
                    <a:lumOff val="35000"/>
                  </a:schemeClr>
                </a:solidFill>
              </a:rPr>
              <a:t>developed with support of EU, UN and WB</a:t>
            </a:r>
          </a:p>
          <a:p>
            <a:r>
              <a:rPr lang="en-US" sz="1600" b="1" dirty="0" smtClean="0">
                <a:solidFill>
                  <a:schemeClr val="tx1">
                    <a:lumMod val="65000"/>
                    <a:lumOff val="35000"/>
                  </a:schemeClr>
                </a:solidFill>
              </a:rPr>
              <a:t>Systemic approach to the DRCM and recovery process: prevention-response-reconstruction</a:t>
            </a:r>
            <a:endParaRPr lang="en-US" sz="1600" b="1" dirty="0">
              <a:solidFill>
                <a:schemeClr val="tx1">
                  <a:lumMod val="65000"/>
                  <a:lumOff val="35000"/>
                </a:schemeClr>
              </a:solidFill>
            </a:endParaRPr>
          </a:p>
          <a:p>
            <a:r>
              <a:rPr lang="en-US" sz="1600" b="1" dirty="0" smtClean="0">
                <a:solidFill>
                  <a:schemeClr val="tx1">
                    <a:lumMod val="65000"/>
                    <a:lumOff val="35000"/>
                  </a:schemeClr>
                </a:solidFill>
              </a:rPr>
              <a:t>Key innovations based on global best practices and lessons learned: </a:t>
            </a:r>
          </a:p>
          <a:p>
            <a:endParaRPr lang="en-US" sz="1400" b="1" dirty="0" smtClean="0">
              <a:solidFill>
                <a:schemeClr val="tx1">
                  <a:lumMod val="65000"/>
                  <a:lumOff val="35000"/>
                </a:schemeClr>
              </a:solidFill>
            </a:endParaRPr>
          </a:p>
          <a:p>
            <a:pPr marL="742950" lvl="2" indent="-342900"/>
            <a:r>
              <a:rPr lang="en-US" sz="1400" dirty="0">
                <a:solidFill>
                  <a:schemeClr val="tx1">
                    <a:lumMod val="65000"/>
                    <a:lumOff val="35000"/>
                  </a:schemeClr>
                </a:solidFill>
              </a:rPr>
              <a:t>Establishment of a new national authority for DRCM</a:t>
            </a:r>
          </a:p>
          <a:p>
            <a:pPr marL="742950" lvl="2" indent="-342900"/>
            <a:r>
              <a:rPr lang="en-US" sz="1400" dirty="0">
                <a:solidFill>
                  <a:schemeClr val="tx1">
                    <a:lumMod val="65000"/>
                    <a:lumOff val="35000"/>
                  </a:schemeClr>
                </a:solidFill>
              </a:rPr>
              <a:t>Prevention </a:t>
            </a:r>
            <a:r>
              <a:rPr lang="en-US" sz="1400" dirty="0" smtClean="0">
                <a:solidFill>
                  <a:schemeClr val="tx1">
                    <a:lumMod val="65000"/>
                    <a:lumOff val="35000"/>
                  </a:schemeClr>
                </a:solidFill>
              </a:rPr>
              <a:t>based </a:t>
            </a:r>
            <a:r>
              <a:rPr lang="en-US" sz="1400" dirty="0">
                <a:solidFill>
                  <a:schemeClr val="tx1">
                    <a:lumMod val="65000"/>
                    <a:lumOff val="35000"/>
                  </a:schemeClr>
                </a:solidFill>
              </a:rPr>
              <a:t>on: Risk Assessments - </a:t>
            </a:r>
            <a:r>
              <a:rPr lang="en-US" sz="1400" dirty="0" smtClean="0">
                <a:solidFill>
                  <a:schemeClr val="tx1">
                    <a:lumMod val="65000"/>
                    <a:lumOff val="35000"/>
                  </a:schemeClr>
                </a:solidFill>
              </a:rPr>
              <a:t>Risk </a:t>
            </a:r>
            <a:r>
              <a:rPr lang="en-US" sz="1400" dirty="0">
                <a:solidFill>
                  <a:schemeClr val="tx1">
                    <a:lumMod val="65000"/>
                    <a:lumOff val="35000"/>
                  </a:schemeClr>
                </a:solidFill>
              </a:rPr>
              <a:t>Reduction and Management Plans </a:t>
            </a:r>
          </a:p>
          <a:p>
            <a:pPr marL="742950" lvl="2" indent="-342900"/>
            <a:r>
              <a:rPr lang="en-US" sz="1400" dirty="0">
                <a:solidFill>
                  <a:schemeClr val="tx1">
                    <a:lumMod val="65000"/>
                    <a:lumOff val="35000"/>
                  </a:schemeClr>
                </a:solidFill>
              </a:rPr>
              <a:t>Identification of: Areas of increased risk (National authority has the right to restrict/forbid certain activities) and Areas of immediate risk (any activity must be specifically allowed by the Authority, given the very high level of risk) </a:t>
            </a:r>
          </a:p>
          <a:p>
            <a:pPr marL="742950" lvl="2" indent="-342900"/>
            <a:r>
              <a:rPr lang="en-US" sz="1400" dirty="0">
                <a:solidFill>
                  <a:schemeClr val="tx1">
                    <a:lumMod val="65000"/>
                    <a:lumOff val="35000"/>
                  </a:schemeClr>
                </a:solidFill>
              </a:rPr>
              <a:t>Establishment of a Risk Registry: electronic database for sharing of all information relevant to prevention, risk reduction and </a:t>
            </a:r>
            <a:r>
              <a:rPr lang="en-US" sz="1400" dirty="0" smtClean="0">
                <a:solidFill>
                  <a:schemeClr val="tx1">
                    <a:lumMod val="65000"/>
                    <a:lumOff val="35000"/>
                  </a:schemeClr>
                </a:solidFill>
              </a:rPr>
              <a:t>response</a:t>
            </a:r>
          </a:p>
          <a:p>
            <a:pPr marL="742950" lvl="2" indent="-342900"/>
            <a:r>
              <a:rPr lang="en-US" sz="1400" dirty="0">
                <a:solidFill>
                  <a:schemeClr val="tx1">
                    <a:lumMod val="65000"/>
                    <a:lumOff val="35000"/>
                  </a:schemeClr>
                </a:solidFill>
              </a:rPr>
              <a:t>Response based on Rescue and Protection Plans </a:t>
            </a:r>
            <a:endParaRPr lang="en-US" sz="1400" dirty="0" smtClean="0">
              <a:solidFill>
                <a:schemeClr val="tx1">
                  <a:lumMod val="65000"/>
                  <a:lumOff val="35000"/>
                </a:schemeClr>
              </a:solidFill>
            </a:endParaRPr>
          </a:p>
          <a:p>
            <a:pPr marL="400050" lvl="2" indent="0">
              <a:buNone/>
            </a:pPr>
            <a:endParaRPr lang="en-US" sz="1400" i="1" dirty="0">
              <a:solidFill>
                <a:schemeClr val="tx1">
                  <a:lumMod val="65000"/>
                  <a:lumOff val="35000"/>
                </a:schemeClr>
              </a:solidFill>
            </a:endParaRPr>
          </a:p>
          <a:p>
            <a:pPr marL="742950" lvl="2" indent="-342900"/>
            <a:endParaRPr lang="en-US" sz="1400" dirty="0">
              <a:solidFill>
                <a:schemeClr val="tx1">
                  <a:lumMod val="65000"/>
                  <a:lumOff val="35000"/>
                </a:schemeClr>
              </a:solidFill>
            </a:endParaRPr>
          </a:p>
        </p:txBody>
      </p:sp>
      <p:sp>
        <p:nvSpPr>
          <p:cNvPr id="8" name="Title 1"/>
          <p:cNvSpPr txBox="1">
            <a:spLocks/>
          </p:cNvSpPr>
          <p:nvPr/>
        </p:nvSpPr>
        <p:spPr>
          <a:xfrm>
            <a:off x="762000" y="5943600"/>
            <a:ext cx="8229600" cy="762000"/>
          </a:xfrm>
          <a:prstGeom prst="rect">
            <a:avLst/>
          </a:prstGeom>
        </p:spPr>
        <p:txBody>
          <a:bodyPr vert="horz" lIns="91440" tIns="45720" rIns="91440" bIns="45720" rtlCol="0" anchor="ctr">
            <a:noAutofit/>
          </a:bodyPr>
          <a:lstStyle/>
          <a:p>
            <a:pPr lvl="0" algn="ctr">
              <a:spcBef>
                <a:spcPct val="0"/>
              </a:spcBef>
              <a:defRPr/>
            </a:pPr>
            <a:r>
              <a:rPr lang="en-US" sz="2000" dirty="0">
                <a:solidFill>
                  <a:schemeClr val="bg1"/>
                </a:solidFill>
              </a:rPr>
              <a:t>*Serbia aims to be the </a:t>
            </a:r>
            <a:r>
              <a:rPr lang="en-US" sz="2000" dirty="0" smtClean="0">
                <a:solidFill>
                  <a:schemeClr val="bg1"/>
                </a:solidFill>
              </a:rPr>
              <a:t>one of the </a:t>
            </a:r>
            <a:r>
              <a:rPr lang="en-US" sz="2000" b="1" dirty="0" smtClean="0">
                <a:solidFill>
                  <a:schemeClr val="bg1"/>
                </a:solidFill>
              </a:rPr>
              <a:t>first countries </a:t>
            </a:r>
            <a:r>
              <a:rPr lang="en-US" sz="2000" b="1" dirty="0">
                <a:solidFill>
                  <a:schemeClr val="bg1"/>
                </a:solidFill>
              </a:rPr>
              <a:t>in the world </a:t>
            </a:r>
            <a:r>
              <a:rPr lang="en-US" sz="2000" dirty="0">
                <a:solidFill>
                  <a:schemeClr val="bg1"/>
                </a:solidFill>
              </a:rPr>
              <a:t>with legislation </a:t>
            </a:r>
            <a:endParaRPr lang="en-US" sz="2000" dirty="0" smtClean="0">
              <a:solidFill>
                <a:schemeClr val="bg1"/>
              </a:solidFill>
            </a:endParaRPr>
          </a:p>
          <a:p>
            <a:pPr lvl="0" algn="ctr">
              <a:spcBef>
                <a:spcPct val="0"/>
              </a:spcBef>
              <a:defRPr/>
            </a:pPr>
            <a:r>
              <a:rPr lang="en-US" sz="2000" b="1" dirty="0" smtClean="0">
                <a:solidFill>
                  <a:schemeClr val="bg1"/>
                </a:solidFill>
              </a:rPr>
              <a:t>fully </a:t>
            </a:r>
            <a:r>
              <a:rPr lang="en-US" sz="2000" b="1" dirty="0">
                <a:solidFill>
                  <a:schemeClr val="bg1"/>
                </a:solidFill>
              </a:rPr>
              <a:t>aligned with Sendai Framework</a:t>
            </a:r>
          </a:p>
        </p:txBody>
      </p:sp>
      <p:pic>
        <p:nvPicPr>
          <p:cNvPr id="10" name="Picture 3" descr="I:\Serbian National Disaster Risk Management Program\grb-srbije.png"/>
          <p:cNvPicPr>
            <a:picLocks noChangeAspect="1" noChangeArrowheads="1"/>
          </p:cNvPicPr>
          <p:nvPr/>
        </p:nvPicPr>
        <p:blipFill>
          <a:blip r:embed="rId10" cstate="print"/>
          <a:srcRect/>
          <a:stretch>
            <a:fillRect/>
          </a:stretch>
        </p:blipFill>
        <p:spPr bwMode="auto">
          <a:xfrm>
            <a:off x="8382000" y="152400"/>
            <a:ext cx="381000" cy="754031"/>
          </a:xfrm>
          <a:prstGeom prst="rect">
            <a:avLst/>
          </a:prstGeom>
          <a:noFill/>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35658546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D:\BeiNdesign\MOCKUPS\BACKGROUD Mockups\5 Infinite White Studio Backdrops\05.jpg"/>
          <p:cNvPicPr>
            <a:picLocks noChangeAspect="1" noChangeArrowheads="1"/>
          </p:cNvPicPr>
          <p:nvPr/>
        </p:nvPicPr>
        <p:blipFill>
          <a:blip r:embed="rId2" cstate="print">
            <a:lum bright="10000"/>
          </a:blip>
          <a:srcRect/>
          <a:stretch>
            <a:fillRect/>
          </a:stretch>
        </p:blipFill>
        <p:spPr bwMode="auto">
          <a:xfrm>
            <a:off x="0" y="0"/>
            <a:ext cx="9144000" cy="6858000"/>
          </a:xfrm>
          <a:prstGeom prst="rect">
            <a:avLst/>
          </a:prstGeom>
          <a:noFill/>
        </p:spPr>
      </p:pic>
      <p:pic>
        <p:nvPicPr>
          <p:cNvPr id="6" name="Picture 5" descr="I:\Serbian National Disaster Risk Management Program\Picture1.png"/>
          <p:cNvPicPr>
            <a:picLocks noChangeAspect="1" noChangeArrowheads="1"/>
          </p:cNvPicPr>
          <p:nvPr/>
        </p:nvPicPr>
        <p:blipFill>
          <a:blip r:embed="rId3" cstate="print"/>
          <a:srcRect/>
          <a:stretch>
            <a:fillRect/>
          </a:stretch>
        </p:blipFill>
        <p:spPr bwMode="auto">
          <a:xfrm>
            <a:off x="0" y="0"/>
            <a:ext cx="9144000" cy="1106385"/>
          </a:xfrm>
          <a:prstGeom prst="rect">
            <a:avLst/>
          </a:prstGeom>
          <a:noFill/>
        </p:spPr>
      </p:pic>
      <p:sp>
        <p:nvSpPr>
          <p:cNvPr id="7" name="Title 1"/>
          <p:cNvSpPr txBox="1">
            <a:spLocks/>
          </p:cNvSpPr>
          <p:nvPr/>
        </p:nvSpPr>
        <p:spPr>
          <a:xfrm>
            <a:off x="457200" y="228600"/>
            <a:ext cx="8229600" cy="762000"/>
          </a:xfrm>
          <a:prstGeom prst="rect">
            <a:avLst/>
          </a:prstGeom>
        </p:spPr>
        <p:txBody>
          <a:bodyPr vert="horz" lIns="91440" tIns="45720" rIns="91440" bIns="45720" rtlCol="0" anchor="ctr">
            <a:noAutofit/>
          </a:bodyPr>
          <a:lstStyle/>
          <a:p>
            <a:pPr lvl="0">
              <a:spcBef>
                <a:spcPct val="0"/>
              </a:spcBef>
              <a:defRPr/>
            </a:pPr>
            <a:r>
              <a:rPr lang="en-US" sz="3200" b="1" dirty="0" smtClean="0">
                <a:solidFill>
                  <a:schemeClr val="bg1"/>
                </a:solidFill>
              </a:rPr>
              <a:t>POLICY INNOVATIONS - RECONSTRUCTION</a:t>
            </a:r>
            <a:endParaRPr kumimoji="0" lang="en-US" sz="3200" b="1" i="0" u="none" strike="noStrike" kern="1200" cap="none" spc="0" normalizeH="0" baseline="0" noProof="0" dirty="0">
              <a:ln>
                <a:noFill/>
              </a:ln>
              <a:solidFill>
                <a:schemeClr val="bg1"/>
              </a:solidFill>
              <a:effectLst/>
              <a:uLnTx/>
              <a:uFillTx/>
              <a:latin typeface="+mj-lt"/>
              <a:ea typeface="+mj-ea"/>
              <a:cs typeface="+mj-cs"/>
            </a:endParaRPr>
          </a:p>
        </p:txBody>
      </p:sp>
      <p:pic>
        <p:nvPicPr>
          <p:cNvPr id="11" name="Picture 5" descr="I:\Serbian National Disaster Risk Management Program\Picture1.png"/>
          <p:cNvPicPr>
            <a:picLocks noChangeAspect="1" noChangeArrowheads="1"/>
          </p:cNvPicPr>
          <p:nvPr/>
        </p:nvPicPr>
        <p:blipFill>
          <a:blip r:embed="rId4" cstate="print"/>
          <a:stretch>
            <a:fillRect/>
          </a:stretch>
        </p:blipFill>
        <p:spPr bwMode="auto">
          <a:xfrm flipH="1">
            <a:off x="-1" y="5751615"/>
            <a:ext cx="9143999" cy="1106385"/>
          </a:xfrm>
          <a:prstGeom prst="rect">
            <a:avLst/>
          </a:prstGeom>
          <a:noFill/>
        </p:spPr>
      </p:pic>
      <p:graphicFrame>
        <p:nvGraphicFramePr>
          <p:cNvPr id="13" name="Diagram 12"/>
          <p:cNvGraphicFramePr/>
          <p:nvPr>
            <p:extLst>
              <p:ext uri="{D42A27DB-BD31-4B8C-83A1-F6EECF244321}">
                <p14:modId xmlns:p14="http://schemas.microsoft.com/office/powerpoint/2010/main" val="3445726543"/>
              </p:ext>
            </p:extLst>
          </p:nvPr>
        </p:nvGraphicFramePr>
        <p:xfrm>
          <a:off x="533400" y="1600200"/>
          <a:ext cx="8077200" cy="838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4" name="Content Placeholder 2"/>
          <p:cNvSpPr>
            <a:spLocks noGrp="1"/>
          </p:cNvSpPr>
          <p:nvPr>
            <p:ph idx="1"/>
          </p:nvPr>
        </p:nvSpPr>
        <p:spPr>
          <a:xfrm>
            <a:off x="457200" y="2971800"/>
            <a:ext cx="8382000" cy="2925762"/>
          </a:xfrm>
        </p:spPr>
        <p:txBody>
          <a:bodyPr>
            <a:noAutofit/>
          </a:bodyPr>
          <a:lstStyle/>
          <a:p>
            <a:r>
              <a:rPr lang="en-US" sz="1600" b="1" dirty="0" smtClean="0">
                <a:solidFill>
                  <a:schemeClr val="tx1">
                    <a:lumMod val="65000"/>
                    <a:lumOff val="35000"/>
                  </a:schemeClr>
                </a:solidFill>
              </a:rPr>
              <a:t>Permanent legislation based on the 2014 post-flood recovery </a:t>
            </a:r>
            <a:r>
              <a:rPr lang="en-US" sz="1600" b="1" i="1" dirty="0" err="1" smtClean="0">
                <a:solidFill>
                  <a:schemeClr val="tx1">
                    <a:lumMod val="65000"/>
                    <a:lumOff val="35000"/>
                  </a:schemeClr>
                </a:solidFill>
              </a:rPr>
              <a:t>lex</a:t>
            </a:r>
            <a:r>
              <a:rPr lang="en-US" sz="1600" b="1" i="1" dirty="0" smtClean="0">
                <a:solidFill>
                  <a:schemeClr val="tx1">
                    <a:lumMod val="65000"/>
                    <a:lumOff val="35000"/>
                  </a:schemeClr>
                </a:solidFill>
              </a:rPr>
              <a:t> </a:t>
            </a:r>
            <a:r>
              <a:rPr lang="en-US" sz="1600" b="1" i="1" dirty="0" err="1" smtClean="0">
                <a:solidFill>
                  <a:schemeClr val="tx1">
                    <a:lumMod val="65000"/>
                    <a:lumOff val="35000"/>
                  </a:schemeClr>
                </a:solidFill>
              </a:rPr>
              <a:t>specialis</a:t>
            </a:r>
            <a:r>
              <a:rPr lang="en-US" sz="1600" b="1" i="1" dirty="0" smtClean="0">
                <a:solidFill>
                  <a:schemeClr val="tx1">
                    <a:lumMod val="65000"/>
                    <a:lumOff val="35000"/>
                  </a:schemeClr>
                </a:solidFill>
              </a:rPr>
              <a:t> </a:t>
            </a:r>
            <a:r>
              <a:rPr lang="en-US" sz="1600" b="1" dirty="0" smtClean="0">
                <a:solidFill>
                  <a:schemeClr val="tx1">
                    <a:lumMod val="65000"/>
                    <a:lumOff val="35000"/>
                  </a:schemeClr>
                </a:solidFill>
              </a:rPr>
              <a:t>and lessons learned </a:t>
            </a:r>
          </a:p>
          <a:p>
            <a:pPr>
              <a:buNone/>
            </a:pPr>
            <a:endParaRPr lang="en-US" sz="1600" b="1" dirty="0" smtClean="0">
              <a:solidFill>
                <a:schemeClr val="tx1">
                  <a:lumMod val="65000"/>
                  <a:lumOff val="35000"/>
                </a:schemeClr>
              </a:solidFill>
            </a:endParaRPr>
          </a:p>
          <a:p>
            <a:r>
              <a:rPr lang="en-US" sz="1600" b="1" dirty="0" smtClean="0">
                <a:solidFill>
                  <a:schemeClr val="tx1">
                    <a:lumMod val="65000"/>
                    <a:lumOff val="35000"/>
                  </a:schemeClr>
                </a:solidFill>
              </a:rPr>
              <a:t>Law regulates eligibility criteria for assistance and prescribes procedures for claims</a:t>
            </a:r>
          </a:p>
          <a:p>
            <a:pPr marL="0" indent="0"/>
            <a:endParaRPr lang="en-US" sz="1600" b="1" dirty="0" smtClean="0">
              <a:solidFill>
                <a:schemeClr val="tx1">
                  <a:lumMod val="65000"/>
                  <a:lumOff val="35000"/>
                </a:schemeClr>
              </a:solidFill>
            </a:endParaRPr>
          </a:p>
          <a:p>
            <a:endParaRPr lang="en-US" sz="1600" b="1" dirty="0" smtClean="0">
              <a:solidFill>
                <a:schemeClr val="tx1">
                  <a:lumMod val="65000"/>
                  <a:lumOff val="35000"/>
                </a:schemeClr>
              </a:solidFill>
            </a:endParaRPr>
          </a:p>
          <a:p>
            <a:r>
              <a:rPr lang="en-US" sz="1600" b="1" dirty="0" smtClean="0">
                <a:solidFill>
                  <a:schemeClr val="tx1">
                    <a:lumMod val="65000"/>
                    <a:lumOff val="35000"/>
                  </a:schemeClr>
                </a:solidFill>
              </a:rPr>
              <a:t>Additionally: Changes introduced in Public Procurement Law to allow for prompt reaction and timely procurement in periods of emergencies</a:t>
            </a:r>
          </a:p>
          <a:p>
            <a:pPr>
              <a:buFont typeface="Courier New" pitchFamily="49" charset="0"/>
              <a:buChar char="o"/>
            </a:pPr>
            <a:endParaRPr lang="en-US" sz="1600" b="1" dirty="0" smtClean="0">
              <a:solidFill>
                <a:schemeClr val="tx1">
                  <a:lumMod val="65000"/>
                  <a:lumOff val="35000"/>
                </a:schemeClr>
              </a:solidFill>
            </a:endParaRPr>
          </a:p>
          <a:p>
            <a:pPr>
              <a:buFont typeface="Courier New" pitchFamily="49" charset="0"/>
              <a:buChar char="o"/>
            </a:pPr>
            <a:endParaRPr lang="en-US" sz="1600" b="1" dirty="0" smtClean="0">
              <a:solidFill>
                <a:schemeClr val="tx1">
                  <a:lumMod val="65000"/>
                  <a:lumOff val="35000"/>
                </a:schemeClr>
              </a:solidFill>
            </a:endParaRPr>
          </a:p>
        </p:txBody>
      </p:sp>
      <p:sp>
        <p:nvSpPr>
          <p:cNvPr id="8" name="Title 1"/>
          <p:cNvSpPr txBox="1">
            <a:spLocks/>
          </p:cNvSpPr>
          <p:nvPr/>
        </p:nvSpPr>
        <p:spPr>
          <a:xfrm>
            <a:off x="762000" y="5943600"/>
            <a:ext cx="8229600" cy="762000"/>
          </a:xfrm>
          <a:prstGeom prst="rect">
            <a:avLst/>
          </a:prstGeom>
        </p:spPr>
        <p:txBody>
          <a:bodyPr vert="horz" lIns="91440" tIns="45720" rIns="91440" bIns="45720" rtlCol="0" anchor="ctr">
            <a:noAutofit/>
          </a:bodyPr>
          <a:lstStyle/>
          <a:p>
            <a:pPr lvl="0" algn="ctr">
              <a:spcBef>
                <a:spcPct val="0"/>
              </a:spcBef>
              <a:defRPr/>
            </a:pPr>
            <a:r>
              <a:rPr lang="en-US" sz="2000" dirty="0">
                <a:solidFill>
                  <a:schemeClr val="bg1"/>
                </a:solidFill>
              </a:rPr>
              <a:t>*Serbia aims to </a:t>
            </a:r>
            <a:r>
              <a:rPr lang="en-US" sz="2000" dirty="0" smtClean="0">
                <a:solidFill>
                  <a:schemeClr val="bg1"/>
                </a:solidFill>
              </a:rPr>
              <a:t>be one of </a:t>
            </a:r>
            <a:r>
              <a:rPr lang="en-US" sz="2000" dirty="0">
                <a:solidFill>
                  <a:schemeClr val="bg1"/>
                </a:solidFill>
              </a:rPr>
              <a:t>the </a:t>
            </a:r>
            <a:r>
              <a:rPr lang="en-US" sz="2000" b="1" dirty="0">
                <a:solidFill>
                  <a:schemeClr val="bg1"/>
                </a:solidFill>
              </a:rPr>
              <a:t>first </a:t>
            </a:r>
            <a:r>
              <a:rPr lang="en-US" sz="2000" b="1" dirty="0" smtClean="0">
                <a:solidFill>
                  <a:schemeClr val="bg1"/>
                </a:solidFill>
              </a:rPr>
              <a:t>countries </a:t>
            </a:r>
            <a:r>
              <a:rPr lang="en-US" sz="2000" b="1" dirty="0">
                <a:solidFill>
                  <a:schemeClr val="bg1"/>
                </a:solidFill>
              </a:rPr>
              <a:t>in the world </a:t>
            </a:r>
            <a:r>
              <a:rPr lang="en-US" sz="2000" dirty="0">
                <a:solidFill>
                  <a:schemeClr val="bg1"/>
                </a:solidFill>
              </a:rPr>
              <a:t>with legislation </a:t>
            </a:r>
          </a:p>
          <a:p>
            <a:pPr lvl="0" algn="ctr">
              <a:spcBef>
                <a:spcPct val="0"/>
              </a:spcBef>
              <a:defRPr/>
            </a:pPr>
            <a:r>
              <a:rPr lang="en-US" sz="2000" b="1" dirty="0">
                <a:solidFill>
                  <a:schemeClr val="bg1"/>
                </a:solidFill>
              </a:rPr>
              <a:t>fully aligned with Sendai Framework</a:t>
            </a:r>
          </a:p>
        </p:txBody>
      </p:sp>
      <p:pic>
        <p:nvPicPr>
          <p:cNvPr id="10" name="Picture 3" descr="I:\Serbian National Disaster Risk Management Program\grb-srbije.png"/>
          <p:cNvPicPr>
            <a:picLocks noChangeAspect="1" noChangeArrowheads="1"/>
          </p:cNvPicPr>
          <p:nvPr/>
        </p:nvPicPr>
        <p:blipFill>
          <a:blip r:embed="rId10" cstate="print"/>
          <a:srcRect/>
          <a:stretch>
            <a:fillRect/>
          </a:stretch>
        </p:blipFill>
        <p:spPr bwMode="auto">
          <a:xfrm>
            <a:off x="8382000" y="152400"/>
            <a:ext cx="381000" cy="754031"/>
          </a:xfrm>
          <a:prstGeom prst="rect">
            <a:avLst/>
          </a:prstGeom>
          <a:noFill/>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5886866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D:\BeiNdesign\MOCKUPS\BACKGROUD Mockups\5 Infinite White Studio Backdrops\05.jpg"/>
          <p:cNvPicPr>
            <a:picLocks noChangeAspect="1" noChangeArrowheads="1"/>
          </p:cNvPicPr>
          <p:nvPr/>
        </p:nvPicPr>
        <p:blipFill>
          <a:blip r:embed="rId2" cstate="print">
            <a:lum bright="10000"/>
          </a:blip>
          <a:srcRect/>
          <a:stretch>
            <a:fillRect/>
          </a:stretch>
        </p:blipFill>
        <p:spPr bwMode="auto">
          <a:xfrm>
            <a:off x="0" y="152400"/>
            <a:ext cx="9144000" cy="6858000"/>
          </a:xfrm>
          <a:prstGeom prst="rect">
            <a:avLst/>
          </a:prstGeom>
          <a:noFill/>
        </p:spPr>
      </p:pic>
      <p:pic>
        <p:nvPicPr>
          <p:cNvPr id="7" name="Picture 5" descr="I:\Serbian National Disaster Risk Management Program\Picture1.png"/>
          <p:cNvPicPr>
            <a:picLocks noChangeAspect="1" noChangeArrowheads="1"/>
          </p:cNvPicPr>
          <p:nvPr/>
        </p:nvPicPr>
        <p:blipFill>
          <a:blip r:embed="rId3" cstate="print"/>
          <a:stretch>
            <a:fillRect/>
          </a:stretch>
        </p:blipFill>
        <p:spPr bwMode="auto">
          <a:xfrm>
            <a:off x="0" y="30"/>
            <a:ext cx="9144000" cy="1106325"/>
          </a:xfrm>
          <a:prstGeom prst="rect">
            <a:avLst/>
          </a:prstGeom>
          <a:noFill/>
        </p:spPr>
      </p:pic>
      <p:sp>
        <p:nvSpPr>
          <p:cNvPr id="3" name="Content Placeholder 2"/>
          <p:cNvSpPr>
            <a:spLocks noGrp="1"/>
          </p:cNvSpPr>
          <p:nvPr>
            <p:ph idx="1"/>
          </p:nvPr>
        </p:nvSpPr>
        <p:spPr>
          <a:xfrm>
            <a:off x="1066800" y="2708110"/>
            <a:ext cx="6858000" cy="2854490"/>
          </a:xfrm>
        </p:spPr>
        <p:txBody>
          <a:bodyPr>
            <a:normAutofit fontScale="62500" lnSpcReduction="20000"/>
          </a:bodyPr>
          <a:lstStyle/>
          <a:p>
            <a:pPr algn="just"/>
            <a:r>
              <a:rPr lang="en-US" dirty="0">
                <a:solidFill>
                  <a:schemeClr val="tx1">
                    <a:lumMod val="50000"/>
                    <a:lumOff val="50000"/>
                  </a:schemeClr>
                </a:solidFill>
              </a:rPr>
              <a:t>P</a:t>
            </a:r>
            <a:r>
              <a:rPr lang="en-US" dirty="0" smtClean="0">
                <a:solidFill>
                  <a:schemeClr val="tx1">
                    <a:lumMod val="50000"/>
                    <a:lumOff val="50000"/>
                  </a:schemeClr>
                </a:solidFill>
              </a:rPr>
              <a:t>reparation of a catastrophe deferred drawdown option (</a:t>
            </a:r>
            <a:r>
              <a:rPr lang="en-US" sz="3800" b="1" dirty="0" smtClean="0">
                <a:solidFill>
                  <a:srgbClr val="C00000"/>
                </a:solidFill>
              </a:rPr>
              <a:t>Cat </a:t>
            </a:r>
            <a:r>
              <a:rPr lang="en-US" sz="3800" b="1" dirty="0">
                <a:solidFill>
                  <a:srgbClr val="C00000"/>
                </a:solidFill>
              </a:rPr>
              <a:t>DDO</a:t>
            </a:r>
            <a:r>
              <a:rPr lang="en-US" dirty="0" smtClean="0">
                <a:solidFill>
                  <a:schemeClr val="tx1">
                    <a:lumMod val="50000"/>
                    <a:lumOff val="50000"/>
                  </a:schemeClr>
                </a:solidFill>
              </a:rPr>
              <a:t>) with support of World Bank</a:t>
            </a:r>
            <a:endParaRPr lang="en-US" sz="3800" b="1" dirty="0">
              <a:solidFill>
                <a:srgbClr val="C00000"/>
              </a:solidFill>
            </a:endParaRPr>
          </a:p>
          <a:p>
            <a:pPr algn="just"/>
            <a:endParaRPr lang="en-US" dirty="0">
              <a:solidFill>
                <a:schemeClr val="tx1">
                  <a:lumMod val="50000"/>
                  <a:lumOff val="50000"/>
                </a:schemeClr>
              </a:solidFill>
            </a:endParaRPr>
          </a:p>
          <a:p>
            <a:pPr algn="just"/>
            <a:r>
              <a:rPr lang="en-US" dirty="0" smtClean="0">
                <a:solidFill>
                  <a:schemeClr val="tx1">
                    <a:lumMod val="50000"/>
                    <a:lumOff val="50000"/>
                  </a:schemeClr>
                </a:solidFill>
              </a:rPr>
              <a:t>Promotion of </a:t>
            </a:r>
            <a:r>
              <a:rPr lang="en-US" sz="3900" b="1" dirty="0" smtClean="0">
                <a:solidFill>
                  <a:srgbClr val="C00000"/>
                </a:solidFill>
              </a:rPr>
              <a:t>catastrophe insurance</a:t>
            </a:r>
            <a:r>
              <a:rPr lang="en-US" dirty="0" smtClean="0">
                <a:solidFill>
                  <a:schemeClr val="tx1">
                    <a:lumMod val="50000"/>
                    <a:lumOff val="50000"/>
                  </a:schemeClr>
                </a:solidFill>
              </a:rPr>
              <a:t> for individuals and activities for boosting private insurance sales under way</a:t>
            </a:r>
            <a:endParaRPr lang="en-US" dirty="0">
              <a:solidFill>
                <a:schemeClr val="tx1">
                  <a:lumMod val="50000"/>
                  <a:lumOff val="50000"/>
                </a:schemeClr>
              </a:solidFill>
            </a:endParaRPr>
          </a:p>
          <a:p>
            <a:pPr marL="0" indent="0" algn="just">
              <a:buNone/>
            </a:pPr>
            <a:endParaRPr lang="en-US" dirty="0">
              <a:solidFill>
                <a:schemeClr val="tx1">
                  <a:lumMod val="50000"/>
                  <a:lumOff val="50000"/>
                </a:schemeClr>
              </a:solidFill>
            </a:endParaRPr>
          </a:p>
          <a:p>
            <a:pPr algn="just"/>
            <a:r>
              <a:rPr lang="en-US" dirty="0" smtClean="0">
                <a:solidFill>
                  <a:schemeClr val="tx1">
                    <a:lumMod val="50000"/>
                    <a:lumOff val="50000"/>
                  </a:schemeClr>
                </a:solidFill>
              </a:rPr>
              <a:t>Analysis of various </a:t>
            </a:r>
            <a:r>
              <a:rPr lang="en-US" sz="3800" b="1" dirty="0">
                <a:solidFill>
                  <a:srgbClr val="C00000"/>
                </a:solidFill>
              </a:rPr>
              <a:t>budget protection mechanisms </a:t>
            </a:r>
            <a:r>
              <a:rPr lang="en-US" dirty="0" smtClean="0">
                <a:solidFill>
                  <a:schemeClr val="tx1">
                    <a:lumMod val="50000"/>
                    <a:lumOff val="50000"/>
                  </a:schemeClr>
                </a:solidFill>
              </a:rPr>
              <a:t>with Europa RE ongoing</a:t>
            </a:r>
            <a:endParaRPr lang="sr-Latn-RS" dirty="0">
              <a:solidFill>
                <a:schemeClr val="tx1">
                  <a:lumMod val="50000"/>
                  <a:lumOff val="50000"/>
                </a:schemeClr>
              </a:solidFill>
            </a:endParaRPr>
          </a:p>
          <a:p>
            <a:pPr>
              <a:buClr>
                <a:srgbClr val="C00000"/>
              </a:buClr>
            </a:pPr>
            <a:endParaRPr lang="en-US" dirty="0" smtClean="0">
              <a:solidFill>
                <a:schemeClr val="tx1">
                  <a:lumMod val="50000"/>
                  <a:lumOff val="50000"/>
                </a:schemeClr>
              </a:solidFill>
            </a:endParaRPr>
          </a:p>
        </p:txBody>
      </p:sp>
      <p:sp>
        <p:nvSpPr>
          <p:cNvPr id="8" name="Title 1"/>
          <p:cNvSpPr txBox="1">
            <a:spLocks/>
          </p:cNvSpPr>
          <p:nvPr/>
        </p:nvSpPr>
        <p:spPr>
          <a:xfrm>
            <a:off x="457200" y="228600"/>
            <a:ext cx="8229600" cy="762000"/>
          </a:xfrm>
          <a:prstGeom prst="rect">
            <a:avLst/>
          </a:prstGeom>
        </p:spPr>
        <p:txBody>
          <a:bodyPr vert="horz" lIns="91440" tIns="45720" rIns="91440" bIns="45720" rtlCol="0" anchor="ctr">
            <a:noAutofit/>
          </a:bodyPr>
          <a:lstStyle/>
          <a:p>
            <a:pPr lvl="0">
              <a:spcBef>
                <a:spcPct val="0"/>
              </a:spcBef>
              <a:defRPr/>
            </a:pPr>
            <a:r>
              <a:rPr lang="en-US" sz="3200" b="1" dirty="0">
                <a:solidFill>
                  <a:schemeClr val="bg1"/>
                </a:solidFill>
              </a:rPr>
              <a:t>RISK FINANCING STRATEGIES </a:t>
            </a:r>
          </a:p>
        </p:txBody>
      </p:sp>
      <p:sp>
        <p:nvSpPr>
          <p:cNvPr id="12" name="TextBox 11"/>
          <p:cNvSpPr txBox="1"/>
          <p:nvPr/>
        </p:nvSpPr>
        <p:spPr>
          <a:xfrm>
            <a:off x="1066800" y="1676400"/>
            <a:ext cx="6705600" cy="830997"/>
          </a:xfrm>
          <a:prstGeom prst="rect">
            <a:avLst/>
          </a:prstGeom>
          <a:noFill/>
        </p:spPr>
        <p:txBody>
          <a:bodyPr wrap="square" rtlCol="0">
            <a:spAutoFit/>
          </a:bodyPr>
          <a:lstStyle/>
          <a:p>
            <a:r>
              <a:rPr lang="en-US" sz="2400" b="1" dirty="0" smtClean="0">
                <a:solidFill>
                  <a:srgbClr val="C00000"/>
                </a:solidFill>
              </a:rPr>
              <a:t>FINANCIAL PROTECTION MECHANISMS initiated by the Government of Serbia</a:t>
            </a:r>
            <a:r>
              <a:rPr lang="ru-RU" sz="2400" b="1" dirty="0" smtClean="0">
                <a:solidFill>
                  <a:srgbClr val="C00000"/>
                </a:solidFill>
              </a:rPr>
              <a:t>:</a:t>
            </a:r>
            <a:endParaRPr lang="en-US" sz="2400" b="1" dirty="0">
              <a:solidFill>
                <a:srgbClr val="C00000"/>
              </a:solidFill>
            </a:endParaRPr>
          </a:p>
        </p:txBody>
      </p:sp>
      <p:pic>
        <p:nvPicPr>
          <p:cNvPr id="9" name="Picture 3" descr="I:\Serbian National Disaster Risk Management Program\grb-srbije.png"/>
          <p:cNvPicPr>
            <a:picLocks noChangeAspect="1" noChangeArrowheads="1"/>
          </p:cNvPicPr>
          <p:nvPr/>
        </p:nvPicPr>
        <p:blipFill>
          <a:blip r:embed="rId4" cstate="print"/>
          <a:srcRect/>
          <a:stretch>
            <a:fillRect/>
          </a:stretch>
        </p:blipFill>
        <p:spPr bwMode="auto">
          <a:xfrm>
            <a:off x="8382000" y="152400"/>
            <a:ext cx="381000" cy="754031"/>
          </a:xfrm>
          <a:prstGeom prst="rect">
            <a:avLst/>
          </a:prstGeom>
          <a:noFill/>
          <a:effectLst>
            <a:outerShdw blurRad="50800" dist="38100" dir="10800000" algn="r" rotWithShape="0">
              <a:prstClr val="black">
                <a:alpha val="40000"/>
              </a:prstClr>
            </a:outerShdw>
          </a:effectLst>
        </p:spPr>
      </p:pic>
      <p:pic>
        <p:nvPicPr>
          <p:cNvPr id="10" name="Picture 5" descr="I:\Serbian National Disaster Risk Management Program\Picture1.png"/>
          <p:cNvPicPr>
            <a:picLocks noChangeAspect="1" noChangeArrowheads="1"/>
          </p:cNvPicPr>
          <p:nvPr/>
        </p:nvPicPr>
        <p:blipFill>
          <a:blip r:embed="rId5" cstate="print"/>
          <a:stretch>
            <a:fillRect/>
          </a:stretch>
        </p:blipFill>
        <p:spPr bwMode="auto">
          <a:xfrm flipH="1">
            <a:off x="-1" y="5904015"/>
            <a:ext cx="9143999" cy="1106385"/>
          </a:xfrm>
          <a:prstGeom prst="rect">
            <a:avLst/>
          </a:prstGeom>
          <a:noFill/>
        </p:spPr>
      </p:pic>
    </p:spTree>
    <p:extLst>
      <p:ext uri="{BB962C8B-B14F-4D97-AF65-F5344CB8AC3E}">
        <p14:creationId xmlns:p14="http://schemas.microsoft.com/office/powerpoint/2010/main" val="341416998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D:\BeiNdesign\MOCKUPS\BACKGROUD Mockups\5 Infinite White Studio Backdrops\05.jpg"/>
          <p:cNvPicPr>
            <a:picLocks noChangeAspect="1" noChangeArrowheads="1"/>
          </p:cNvPicPr>
          <p:nvPr/>
        </p:nvPicPr>
        <p:blipFill>
          <a:blip r:embed="rId2" cstate="print">
            <a:lum bright="10000"/>
          </a:blip>
          <a:srcRect/>
          <a:stretch>
            <a:fillRect/>
          </a:stretch>
        </p:blipFill>
        <p:spPr bwMode="auto">
          <a:xfrm>
            <a:off x="0" y="0"/>
            <a:ext cx="9144000" cy="6858000"/>
          </a:xfrm>
          <a:prstGeom prst="rect">
            <a:avLst/>
          </a:prstGeom>
          <a:noFill/>
        </p:spPr>
      </p:pic>
      <p:pic>
        <p:nvPicPr>
          <p:cNvPr id="6" name="Picture 5" descr="I:\Serbian National Disaster Risk Management Program\Picture1.png"/>
          <p:cNvPicPr>
            <a:picLocks noChangeAspect="1" noChangeArrowheads="1"/>
          </p:cNvPicPr>
          <p:nvPr/>
        </p:nvPicPr>
        <p:blipFill>
          <a:blip r:embed="rId3" cstate="print"/>
          <a:srcRect/>
          <a:stretch>
            <a:fillRect/>
          </a:stretch>
        </p:blipFill>
        <p:spPr bwMode="auto">
          <a:xfrm>
            <a:off x="0" y="0"/>
            <a:ext cx="9144000" cy="1106385"/>
          </a:xfrm>
          <a:prstGeom prst="rect">
            <a:avLst/>
          </a:prstGeom>
          <a:noFill/>
        </p:spPr>
      </p:pic>
      <p:sp>
        <p:nvSpPr>
          <p:cNvPr id="7" name="Title 1"/>
          <p:cNvSpPr txBox="1">
            <a:spLocks/>
          </p:cNvSpPr>
          <p:nvPr/>
        </p:nvSpPr>
        <p:spPr>
          <a:xfrm>
            <a:off x="457200" y="228600"/>
            <a:ext cx="8229600" cy="762000"/>
          </a:xfrm>
          <a:prstGeom prst="rect">
            <a:avLst/>
          </a:prstGeom>
        </p:spPr>
        <p:txBody>
          <a:bodyPr vert="horz" lIns="91440" tIns="45720" rIns="91440" bIns="45720" rtlCol="0" anchor="ctr">
            <a:noAutofit/>
          </a:bodyPr>
          <a:lstStyle/>
          <a:p>
            <a:pPr lvl="0">
              <a:spcBef>
                <a:spcPct val="0"/>
              </a:spcBef>
              <a:defRPr/>
            </a:pPr>
            <a:r>
              <a:rPr lang="en-US" sz="3200" b="1" dirty="0" smtClean="0">
                <a:solidFill>
                  <a:schemeClr val="bg1"/>
                </a:solidFill>
              </a:rPr>
              <a:t>NEXT STEP - REGIONAL DISASTER CENTER?</a:t>
            </a:r>
            <a:endParaRPr kumimoji="0" lang="en-US" sz="3200" b="1" i="0" u="none" strike="noStrike" kern="1200" cap="none" spc="0" normalizeH="0" baseline="0" noProof="0" dirty="0">
              <a:ln>
                <a:noFill/>
              </a:ln>
              <a:solidFill>
                <a:schemeClr val="bg1"/>
              </a:solidFill>
              <a:effectLst/>
              <a:uLnTx/>
              <a:uFillTx/>
              <a:latin typeface="+mj-lt"/>
              <a:ea typeface="+mj-ea"/>
              <a:cs typeface="+mj-cs"/>
            </a:endParaRPr>
          </a:p>
        </p:txBody>
      </p:sp>
      <p:pic>
        <p:nvPicPr>
          <p:cNvPr id="11" name="Picture 5" descr="I:\Serbian National Disaster Risk Management Program\Picture1.png"/>
          <p:cNvPicPr>
            <a:picLocks noChangeAspect="1" noChangeArrowheads="1"/>
          </p:cNvPicPr>
          <p:nvPr/>
        </p:nvPicPr>
        <p:blipFill>
          <a:blip r:embed="rId4" cstate="print"/>
          <a:stretch>
            <a:fillRect/>
          </a:stretch>
        </p:blipFill>
        <p:spPr bwMode="auto">
          <a:xfrm flipH="1">
            <a:off x="-2" y="6019800"/>
            <a:ext cx="9143999" cy="838200"/>
          </a:xfrm>
          <a:prstGeom prst="rect">
            <a:avLst/>
          </a:prstGeom>
          <a:noFill/>
        </p:spPr>
      </p:pic>
      <p:sp>
        <p:nvSpPr>
          <p:cNvPr id="9" name="Content Placeholder 2"/>
          <p:cNvSpPr>
            <a:spLocks noGrp="1"/>
          </p:cNvSpPr>
          <p:nvPr>
            <p:ph idx="1"/>
          </p:nvPr>
        </p:nvSpPr>
        <p:spPr>
          <a:xfrm>
            <a:off x="304800" y="1371600"/>
            <a:ext cx="8610600" cy="4800600"/>
          </a:xfrm>
        </p:spPr>
        <p:txBody>
          <a:bodyPr>
            <a:noAutofit/>
          </a:bodyPr>
          <a:lstStyle/>
          <a:p>
            <a:r>
              <a:rPr lang="en-US" sz="1600" dirty="0" smtClean="0">
                <a:solidFill>
                  <a:schemeClr val="tx1">
                    <a:lumMod val="65000"/>
                    <a:lumOff val="35000"/>
                  </a:schemeClr>
                </a:solidFill>
              </a:rPr>
              <a:t>All efforts by individual nations and development partners are good, but prove to be insufficient</a:t>
            </a:r>
          </a:p>
          <a:p>
            <a:r>
              <a:rPr lang="en-US" sz="1600" dirty="0" smtClean="0">
                <a:solidFill>
                  <a:schemeClr val="tx1">
                    <a:lumMod val="65000"/>
                    <a:lumOff val="35000"/>
                  </a:schemeClr>
                </a:solidFill>
              </a:rPr>
              <a:t>Setting up the </a:t>
            </a:r>
            <a:r>
              <a:rPr lang="en-US" sz="1600" b="1" dirty="0" smtClean="0">
                <a:solidFill>
                  <a:srgbClr val="FF0000"/>
                </a:solidFill>
              </a:rPr>
              <a:t>Regional Disaster Center</a:t>
            </a:r>
            <a:r>
              <a:rPr lang="en-US" sz="1600" dirty="0" smtClean="0">
                <a:solidFill>
                  <a:srgbClr val="FF0000"/>
                </a:solidFill>
              </a:rPr>
              <a:t> </a:t>
            </a:r>
            <a:r>
              <a:rPr lang="en-US" sz="1600" dirty="0" smtClean="0">
                <a:solidFill>
                  <a:schemeClr val="tx1">
                    <a:lumMod val="65000"/>
                    <a:lumOff val="35000"/>
                  </a:schemeClr>
                </a:solidFill>
              </a:rPr>
              <a:t>with the role to promote:</a:t>
            </a:r>
          </a:p>
          <a:p>
            <a:pPr>
              <a:buFont typeface="Courier New" pitchFamily="49" charset="0"/>
              <a:buChar char="o"/>
            </a:pPr>
            <a:endParaRPr lang="en-US" sz="1400" b="1" dirty="0" smtClean="0">
              <a:solidFill>
                <a:schemeClr val="tx1">
                  <a:lumMod val="65000"/>
                  <a:lumOff val="35000"/>
                </a:schemeClr>
              </a:solidFill>
            </a:endParaRPr>
          </a:p>
          <a:p>
            <a:pPr lvl="1">
              <a:buFont typeface="Arial" pitchFamily="34" charset="0"/>
              <a:buChar char="•"/>
            </a:pPr>
            <a:r>
              <a:rPr lang="en-US" sz="1400" dirty="0" smtClean="0">
                <a:solidFill>
                  <a:schemeClr val="tx1">
                    <a:lumMod val="65000"/>
                    <a:lumOff val="35000"/>
                  </a:schemeClr>
                </a:solidFill>
              </a:rPr>
              <a:t>Trans boundary (cross border) and regional cooperation on risk management and early warning procedures </a:t>
            </a:r>
          </a:p>
          <a:p>
            <a:pPr lvl="1">
              <a:buFont typeface="Arial" pitchFamily="34" charset="0"/>
              <a:buChar char="•"/>
            </a:pPr>
            <a:r>
              <a:rPr lang="en-US" sz="1400" dirty="0">
                <a:solidFill>
                  <a:schemeClr val="tx1">
                    <a:lumMod val="65000"/>
                    <a:lumOff val="35000"/>
                  </a:schemeClr>
                </a:solidFill>
              </a:rPr>
              <a:t>D</a:t>
            </a:r>
            <a:r>
              <a:rPr lang="en-US" sz="1400" dirty="0" smtClean="0">
                <a:solidFill>
                  <a:schemeClr val="tx1">
                    <a:lumMod val="65000"/>
                    <a:lumOff val="35000"/>
                  </a:schemeClr>
                </a:solidFill>
              </a:rPr>
              <a:t>isaster response </a:t>
            </a:r>
          </a:p>
          <a:p>
            <a:pPr lvl="1">
              <a:buFont typeface="Arial" pitchFamily="34" charset="0"/>
              <a:buChar char="•"/>
            </a:pPr>
            <a:r>
              <a:rPr lang="en-US" sz="1400" dirty="0">
                <a:solidFill>
                  <a:schemeClr val="tx1">
                    <a:lumMod val="65000"/>
                    <a:lumOff val="35000"/>
                  </a:schemeClr>
                </a:solidFill>
              </a:rPr>
              <a:t>D</a:t>
            </a:r>
            <a:r>
              <a:rPr lang="en-US" sz="1400" dirty="0" smtClean="0">
                <a:solidFill>
                  <a:schemeClr val="tx1">
                    <a:lumMod val="65000"/>
                    <a:lumOff val="35000"/>
                  </a:schemeClr>
                </a:solidFill>
              </a:rPr>
              <a:t>amage remediation and rehabilitation through harmonization of the risk policies, consolidation of the risk response procedures</a:t>
            </a:r>
          </a:p>
          <a:p>
            <a:pPr lvl="1">
              <a:buFont typeface="Arial" pitchFamily="34" charset="0"/>
              <a:buChar char="•"/>
            </a:pPr>
            <a:r>
              <a:rPr lang="en-US" sz="1400" dirty="0" smtClean="0">
                <a:solidFill>
                  <a:schemeClr val="tx1">
                    <a:lumMod val="65000"/>
                    <a:lumOff val="35000"/>
                  </a:schemeClr>
                </a:solidFill>
              </a:rPr>
              <a:t>Education and sharing of skills and know-how</a:t>
            </a:r>
          </a:p>
          <a:p>
            <a:pPr lvl="1">
              <a:buFont typeface="Arial" pitchFamily="34" charset="0"/>
              <a:buChar char="•"/>
            </a:pPr>
            <a:r>
              <a:rPr lang="en-US" sz="1400" dirty="0">
                <a:solidFill>
                  <a:schemeClr val="tx1">
                    <a:lumMod val="65000"/>
                    <a:lumOff val="35000"/>
                  </a:schemeClr>
                </a:solidFill>
              </a:rPr>
              <a:t>R</a:t>
            </a:r>
            <a:r>
              <a:rPr lang="en-US" sz="1400" dirty="0" smtClean="0">
                <a:solidFill>
                  <a:schemeClr val="tx1">
                    <a:lumMod val="65000"/>
                    <a:lumOff val="35000"/>
                  </a:schemeClr>
                </a:solidFill>
              </a:rPr>
              <a:t>aising public awareness on potential risks of disasters, including slow onset disasters, community-based DRR</a:t>
            </a:r>
          </a:p>
          <a:p>
            <a:pPr lvl="1">
              <a:buFont typeface="Arial" pitchFamily="34" charset="0"/>
              <a:buChar char="•"/>
            </a:pPr>
            <a:r>
              <a:rPr lang="en-US" sz="1400" dirty="0" smtClean="0">
                <a:solidFill>
                  <a:schemeClr val="tx1">
                    <a:lumMod val="65000"/>
                    <a:lumOff val="35000"/>
                  </a:schemeClr>
                </a:solidFill>
              </a:rPr>
              <a:t>Use and development of new technologies, contributing such to a wide scale of social and economic issues by promoting international cooperation and providing long term sustainability.</a:t>
            </a:r>
          </a:p>
          <a:p>
            <a:pPr lvl="1">
              <a:buFont typeface="Arial" pitchFamily="34" charset="0"/>
              <a:buChar char="•"/>
            </a:pPr>
            <a:r>
              <a:rPr lang="en-US" sz="1400" dirty="0" smtClean="0">
                <a:solidFill>
                  <a:schemeClr val="tx1">
                    <a:lumMod val="65000"/>
                    <a:lumOff val="35000"/>
                  </a:schemeClr>
                </a:solidFill>
              </a:rPr>
              <a:t>RDC would cooperate and coordinate its activities with regional governments, institutions and organizations, as well as with other respective national and international initiatives, international organizations and financial institutions (Sava Commission, Danube Commission, ICPDR, Cross-border cooperation programs, Regional initiatives and national Programs, UN agencies, OSCE, EBRD, EIB, WB…)</a:t>
            </a:r>
            <a:endParaRPr lang="en-US" sz="1400" dirty="0">
              <a:solidFill>
                <a:schemeClr val="tx1">
                  <a:lumMod val="65000"/>
                  <a:lumOff val="35000"/>
                </a:schemeClr>
              </a:solidFill>
            </a:endParaRPr>
          </a:p>
        </p:txBody>
      </p:sp>
      <p:pic>
        <p:nvPicPr>
          <p:cNvPr id="8" name="Picture 3" descr="I:\Serbian National Disaster Risk Management Program\grb-srbije.png"/>
          <p:cNvPicPr>
            <a:picLocks noChangeAspect="1" noChangeArrowheads="1"/>
          </p:cNvPicPr>
          <p:nvPr/>
        </p:nvPicPr>
        <p:blipFill>
          <a:blip r:embed="rId5" cstate="print"/>
          <a:srcRect/>
          <a:stretch>
            <a:fillRect/>
          </a:stretch>
        </p:blipFill>
        <p:spPr bwMode="auto">
          <a:xfrm>
            <a:off x="8382000" y="152400"/>
            <a:ext cx="381000" cy="754031"/>
          </a:xfrm>
          <a:prstGeom prst="rect">
            <a:avLst/>
          </a:prstGeom>
          <a:noFill/>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21593278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erbian National Disaster Risk Management Program\Picture1.png"/>
          <p:cNvPicPr>
            <a:picLocks noChangeAspect="1" noChangeArrowheads="1"/>
          </p:cNvPicPr>
          <p:nvPr/>
        </p:nvPicPr>
        <p:blipFill>
          <a:blip r:embed="rId2" cstate="print"/>
          <a:srcRect/>
          <a:stretch>
            <a:fillRect/>
          </a:stretch>
        </p:blipFill>
        <p:spPr bwMode="auto">
          <a:xfrm>
            <a:off x="0" y="0"/>
            <a:ext cx="9144000" cy="1106385"/>
          </a:xfrm>
          <a:prstGeom prst="rect">
            <a:avLst/>
          </a:prstGeom>
          <a:noFill/>
        </p:spPr>
      </p:pic>
      <p:sp>
        <p:nvSpPr>
          <p:cNvPr id="7" name="Title 1"/>
          <p:cNvSpPr txBox="1">
            <a:spLocks/>
          </p:cNvSpPr>
          <p:nvPr/>
        </p:nvSpPr>
        <p:spPr>
          <a:xfrm>
            <a:off x="457200" y="228600"/>
            <a:ext cx="8229600" cy="762000"/>
          </a:xfrm>
          <a:prstGeom prst="rect">
            <a:avLst/>
          </a:prstGeom>
        </p:spPr>
        <p:txBody>
          <a:bodyPr vert="horz" lIns="91440" tIns="45720" rIns="91440" bIns="45720" rtlCol="0" anchor="ctr">
            <a:noAutofit/>
          </a:bodyPr>
          <a:lstStyle/>
          <a:p>
            <a:pPr algn="ctr">
              <a:spcBef>
                <a:spcPct val="0"/>
              </a:spcBef>
              <a:defRPr/>
            </a:pPr>
            <a:r>
              <a:rPr lang="en-US" sz="3200" b="1" dirty="0" smtClean="0">
                <a:solidFill>
                  <a:prstClr val="white"/>
                </a:solidFill>
              </a:rPr>
              <a:t>POLICY </a:t>
            </a:r>
            <a:r>
              <a:rPr lang="en-US" sz="3200" b="1" dirty="0">
                <a:solidFill>
                  <a:prstClr val="white"/>
                </a:solidFill>
              </a:rPr>
              <a:t>INNOVATIONS – DRCM – AP </a:t>
            </a:r>
            <a:endParaRPr lang="en-US" sz="3200" b="1" dirty="0">
              <a:solidFill>
                <a:prstClr val="white"/>
              </a:solidFill>
              <a:latin typeface="Calibri Light" panose="020F0302020204030204"/>
            </a:endParaRPr>
          </a:p>
        </p:txBody>
      </p:sp>
      <p:pic>
        <p:nvPicPr>
          <p:cNvPr id="11" name="Picture 5" descr="I:\Serbian National Disaster Risk Management Program\Picture1.png"/>
          <p:cNvPicPr>
            <a:picLocks noChangeAspect="1" noChangeArrowheads="1"/>
          </p:cNvPicPr>
          <p:nvPr/>
        </p:nvPicPr>
        <p:blipFill>
          <a:blip r:embed="rId3" cstate="print"/>
          <a:stretch>
            <a:fillRect/>
          </a:stretch>
        </p:blipFill>
        <p:spPr bwMode="auto">
          <a:xfrm flipH="1">
            <a:off x="-2" y="6019800"/>
            <a:ext cx="9143999" cy="838200"/>
          </a:xfrm>
          <a:prstGeom prst="rect">
            <a:avLst/>
          </a:prstGeom>
          <a:noFill/>
        </p:spPr>
      </p:pic>
      <p:pic>
        <p:nvPicPr>
          <p:cNvPr id="8" name="Picture 3" descr="I:\Serbian National Disaster Risk Management Program\grb-srbije.png"/>
          <p:cNvPicPr>
            <a:picLocks noChangeAspect="1" noChangeArrowheads="1"/>
          </p:cNvPicPr>
          <p:nvPr/>
        </p:nvPicPr>
        <p:blipFill>
          <a:blip r:embed="rId4" cstate="print"/>
          <a:srcRect/>
          <a:stretch>
            <a:fillRect/>
          </a:stretch>
        </p:blipFill>
        <p:spPr bwMode="auto">
          <a:xfrm>
            <a:off x="8382000" y="152400"/>
            <a:ext cx="381000" cy="754031"/>
          </a:xfrm>
          <a:prstGeom prst="rect">
            <a:avLst/>
          </a:prstGeom>
          <a:noFill/>
          <a:effectLst>
            <a:outerShdw blurRad="50800" dist="38100" dir="10800000" algn="r" rotWithShape="0">
              <a:prstClr val="black">
                <a:alpha val="40000"/>
              </a:prstClr>
            </a:outerShdw>
          </a:effectLst>
        </p:spPr>
      </p:pic>
      <p:graphicFrame>
        <p:nvGraphicFramePr>
          <p:cNvPr id="10" name="Diagram 9"/>
          <p:cNvGraphicFramePr/>
          <p:nvPr>
            <p:extLst>
              <p:ext uri="{D42A27DB-BD31-4B8C-83A1-F6EECF244321}">
                <p14:modId xmlns:p14="http://schemas.microsoft.com/office/powerpoint/2010/main" val="1694520671"/>
              </p:ext>
            </p:extLst>
          </p:nvPr>
        </p:nvGraphicFramePr>
        <p:xfrm>
          <a:off x="992332" y="1447800"/>
          <a:ext cx="7159336" cy="7429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3" name="Content Placeholder 2"/>
          <p:cNvSpPr>
            <a:spLocks noGrp="1"/>
          </p:cNvSpPr>
          <p:nvPr>
            <p:ph idx="1"/>
          </p:nvPr>
        </p:nvSpPr>
        <p:spPr>
          <a:xfrm>
            <a:off x="994534" y="2438400"/>
            <a:ext cx="7214286" cy="3602565"/>
          </a:xfrm>
        </p:spPr>
        <p:txBody>
          <a:bodyPr>
            <a:noAutofit/>
          </a:bodyPr>
          <a:lstStyle/>
          <a:p>
            <a:r>
              <a:rPr lang="en-US" sz="1800" dirty="0">
                <a:solidFill>
                  <a:schemeClr val="tx1">
                    <a:lumMod val="65000"/>
                    <a:lumOff val="35000"/>
                  </a:schemeClr>
                </a:solidFill>
              </a:rPr>
              <a:t>Action plan for the implementation of National Disaster Risk Management Program is for the </a:t>
            </a:r>
            <a:r>
              <a:rPr lang="en-US" sz="1800" b="1" dirty="0">
                <a:solidFill>
                  <a:srgbClr val="0070C0"/>
                </a:solidFill>
              </a:rPr>
              <a:t>period 2016 – 2020</a:t>
            </a:r>
          </a:p>
          <a:p>
            <a:r>
              <a:rPr lang="en-US" sz="1800" dirty="0">
                <a:solidFill>
                  <a:schemeClr val="tx1">
                    <a:lumMod val="65000"/>
                    <a:lumOff val="35000"/>
                  </a:schemeClr>
                </a:solidFill>
              </a:rPr>
              <a:t>Systemic approach to the DRCM and recovery process: prevention-response-reconstruction </a:t>
            </a:r>
            <a:r>
              <a:rPr lang="en-US" sz="1800" dirty="0">
                <a:solidFill>
                  <a:srgbClr val="0070C0"/>
                </a:solidFill>
              </a:rPr>
              <a:t>based on global best practices and lessons learned</a:t>
            </a:r>
          </a:p>
          <a:p>
            <a:r>
              <a:rPr lang="en-US" sz="1800" dirty="0">
                <a:solidFill>
                  <a:schemeClr val="tx1">
                    <a:lumMod val="65000"/>
                    <a:lumOff val="35000"/>
                  </a:schemeClr>
                </a:solidFill>
              </a:rPr>
              <a:t>With support from </a:t>
            </a:r>
            <a:r>
              <a:rPr lang="en-US" sz="1800" b="1" dirty="0">
                <a:solidFill>
                  <a:srgbClr val="0070C0"/>
                </a:solidFill>
              </a:rPr>
              <a:t>WB, EU and UNDP </a:t>
            </a:r>
          </a:p>
          <a:p>
            <a:r>
              <a:rPr lang="en-US" sz="1800" dirty="0">
                <a:solidFill>
                  <a:schemeClr val="tx1">
                    <a:lumMod val="65000"/>
                    <a:lumOff val="35000"/>
                  </a:schemeClr>
                </a:solidFill>
              </a:rPr>
              <a:t>In cooperation with all line institutions, local self government and NGOs </a:t>
            </a:r>
          </a:p>
          <a:p>
            <a:r>
              <a:rPr lang="en-US" sz="1800" dirty="0">
                <a:solidFill>
                  <a:schemeClr val="tx1">
                    <a:lumMod val="65000"/>
                    <a:lumOff val="35000"/>
                  </a:schemeClr>
                </a:solidFill>
              </a:rPr>
              <a:t>Completely </a:t>
            </a:r>
            <a:r>
              <a:rPr lang="en-US" sz="1800" dirty="0">
                <a:solidFill>
                  <a:srgbClr val="0070C0"/>
                </a:solidFill>
              </a:rPr>
              <a:t>in line with Sendai Framework for Disaster Risk Reduction </a:t>
            </a:r>
            <a:r>
              <a:rPr lang="en-US" sz="1800" dirty="0">
                <a:solidFill>
                  <a:schemeClr val="tx1">
                    <a:lumMod val="65000"/>
                    <a:lumOff val="35000"/>
                  </a:schemeClr>
                </a:solidFill>
              </a:rPr>
              <a:t>2015-2030</a:t>
            </a:r>
          </a:p>
          <a:p>
            <a:r>
              <a:rPr lang="en-US" sz="1800" b="1" dirty="0">
                <a:solidFill>
                  <a:srgbClr val="0070C0"/>
                </a:solidFill>
              </a:rPr>
              <a:t>Results-oriented </a:t>
            </a:r>
            <a:r>
              <a:rPr lang="en-US" sz="1800" dirty="0">
                <a:solidFill>
                  <a:schemeClr val="tx1">
                    <a:lumMod val="65000"/>
                    <a:lumOff val="35000"/>
                  </a:schemeClr>
                </a:solidFill>
              </a:rPr>
              <a:t>and</a:t>
            </a:r>
            <a:r>
              <a:rPr lang="en-US" sz="1800" dirty="0">
                <a:solidFill>
                  <a:srgbClr val="0070C0"/>
                </a:solidFill>
              </a:rPr>
              <a:t> </a:t>
            </a:r>
            <a:r>
              <a:rPr lang="en-US" sz="1800" dirty="0">
                <a:solidFill>
                  <a:schemeClr val="tx1">
                    <a:lumMod val="65000"/>
                    <a:lumOff val="35000"/>
                  </a:schemeClr>
                </a:solidFill>
              </a:rPr>
              <a:t>presents know-how activities with specific budget</a:t>
            </a:r>
          </a:p>
          <a:p>
            <a:r>
              <a:rPr lang="en-US" sz="1800" b="1" dirty="0">
                <a:solidFill>
                  <a:srgbClr val="0070C0"/>
                </a:solidFill>
              </a:rPr>
              <a:t>Gender</a:t>
            </a:r>
            <a:r>
              <a:rPr lang="en-US" sz="1800" dirty="0">
                <a:solidFill>
                  <a:srgbClr val="0070C0"/>
                </a:solidFill>
              </a:rPr>
              <a:t>-balanced</a:t>
            </a:r>
          </a:p>
          <a:p>
            <a:endParaRPr lang="en-US" sz="1600" b="1" dirty="0">
              <a:solidFill>
                <a:schemeClr val="tx1">
                  <a:lumMod val="65000"/>
                  <a:lumOff val="35000"/>
                </a:schemeClr>
              </a:solidFill>
            </a:endParaRPr>
          </a:p>
        </p:txBody>
      </p:sp>
    </p:spTree>
    <p:extLst>
      <p:ext uri="{BB962C8B-B14F-4D97-AF65-F5344CB8AC3E}">
        <p14:creationId xmlns:p14="http://schemas.microsoft.com/office/powerpoint/2010/main" val="94643638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erbian National Disaster Risk Management Program\Picture1.png"/>
          <p:cNvPicPr>
            <a:picLocks noChangeAspect="1" noChangeArrowheads="1"/>
          </p:cNvPicPr>
          <p:nvPr/>
        </p:nvPicPr>
        <p:blipFill>
          <a:blip r:embed="rId2" cstate="print"/>
          <a:srcRect/>
          <a:stretch>
            <a:fillRect/>
          </a:stretch>
        </p:blipFill>
        <p:spPr bwMode="auto">
          <a:xfrm>
            <a:off x="0" y="0"/>
            <a:ext cx="9144000" cy="1106385"/>
          </a:xfrm>
          <a:prstGeom prst="rect">
            <a:avLst/>
          </a:prstGeom>
          <a:noFill/>
        </p:spPr>
      </p:pic>
      <p:sp>
        <p:nvSpPr>
          <p:cNvPr id="7" name="Title 1"/>
          <p:cNvSpPr txBox="1">
            <a:spLocks/>
          </p:cNvSpPr>
          <p:nvPr/>
        </p:nvSpPr>
        <p:spPr>
          <a:xfrm>
            <a:off x="457200" y="228600"/>
            <a:ext cx="8229600" cy="762000"/>
          </a:xfrm>
          <a:prstGeom prst="rect">
            <a:avLst/>
          </a:prstGeom>
        </p:spPr>
        <p:txBody>
          <a:bodyPr vert="horz" lIns="91440" tIns="45720" rIns="91440" bIns="45720" rtlCol="0" anchor="ctr">
            <a:noAutofit/>
          </a:bodyPr>
          <a:lstStyle/>
          <a:p>
            <a:pPr algn="ctr">
              <a:spcBef>
                <a:spcPct val="0"/>
              </a:spcBef>
              <a:defRPr/>
            </a:pPr>
            <a:r>
              <a:rPr lang="en-US" sz="3200" b="1" dirty="0" smtClean="0">
                <a:solidFill>
                  <a:prstClr val="white"/>
                </a:solidFill>
              </a:rPr>
              <a:t>POLICY </a:t>
            </a:r>
            <a:r>
              <a:rPr lang="en-US" sz="3200" b="1" dirty="0">
                <a:solidFill>
                  <a:prstClr val="white"/>
                </a:solidFill>
              </a:rPr>
              <a:t>INNOVATIONS – DRCM – AP </a:t>
            </a:r>
            <a:endParaRPr lang="en-US" sz="3200" b="1" dirty="0">
              <a:solidFill>
                <a:prstClr val="white"/>
              </a:solidFill>
              <a:latin typeface="Calibri Light" panose="020F0302020204030204"/>
            </a:endParaRPr>
          </a:p>
        </p:txBody>
      </p:sp>
      <p:pic>
        <p:nvPicPr>
          <p:cNvPr id="11" name="Picture 5" descr="I:\Serbian National Disaster Risk Management Program\Picture1.png"/>
          <p:cNvPicPr>
            <a:picLocks noChangeAspect="1" noChangeArrowheads="1"/>
          </p:cNvPicPr>
          <p:nvPr/>
        </p:nvPicPr>
        <p:blipFill>
          <a:blip r:embed="rId3" cstate="print"/>
          <a:stretch>
            <a:fillRect/>
          </a:stretch>
        </p:blipFill>
        <p:spPr bwMode="auto">
          <a:xfrm flipH="1">
            <a:off x="-2" y="6019800"/>
            <a:ext cx="9143999" cy="838200"/>
          </a:xfrm>
          <a:prstGeom prst="rect">
            <a:avLst/>
          </a:prstGeom>
          <a:noFill/>
        </p:spPr>
      </p:pic>
      <p:pic>
        <p:nvPicPr>
          <p:cNvPr id="8" name="Picture 3" descr="I:\Serbian National Disaster Risk Management Program\grb-srbije.png"/>
          <p:cNvPicPr>
            <a:picLocks noChangeAspect="1" noChangeArrowheads="1"/>
          </p:cNvPicPr>
          <p:nvPr/>
        </p:nvPicPr>
        <p:blipFill>
          <a:blip r:embed="rId4" cstate="print"/>
          <a:srcRect/>
          <a:stretch>
            <a:fillRect/>
          </a:stretch>
        </p:blipFill>
        <p:spPr bwMode="auto">
          <a:xfrm>
            <a:off x="8382000" y="152400"/>
            <a:ext cx="381000" cy="754031"/>
          </a:xfrm>
          <a:prstGeom prst="rect">
            <a:avLst/>
          </a:prstGeom>
          <a:noFill/>
          <a:effectLst>
            <a:outerShdw blurRad="50800" dist="38100" dir="10800000" algn="r" rotWithShape="0">
              <a:prstClr val="black">
                <a:alpha val="40000"/>
              </a:prstClr>
            </a:outerShdw>
          </a:effectLst>
        </p:spPr>
      </p:pic>
      <p:graphicFrame>
        <p:nvGraphicFramePr>
          <p:cNvPr id="10" name="Diagram 9"/>
          <p:cNvGraphicFramePr/>
          <p:nvPr>
            <p:extLst>
              <p:ext uri="{D42A27DB-BD31-4B8C-83A1-F6EECF244321}">
                <p14:modId xmlns:p14="http://schemas.microsoft.com/office/powerpoint/2010/main" val="501485578"/>
              </p:ext>
            </p:extLst>
          </p:nvPr>
        </p:nvGraphicFramePr>
        <p:xfrm>
          <a:off x="992332" y="1447800"/>
          <a:ext cx="7159336" cy="7429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4" name="Diagram 13"/>
          <p:cNvGraphicFramePr/>
          <p:nvPr>
            <p:extLst>
              <p:ext uri="{D42A27DB-BD31-4B8C-83A1-F6EECF244321}">
                <p14:modId xmlns:p14="http://schemas.microsoft.com/office/powerpoint/2010/main" val="2041766342"/>
              </p:ext>
            </p:extLst>
          </p:nvPr>
        </p:nvGraphicFramePr>
        <p:xfrm>
          <a:off x="1013115" y="1600200"/>
          <a:ext cx="7159336" cy="74295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5" name="Content Placeholder 2"/>
          <p:cNvSpPr>
            <a:spLocks noGrp="1"/>
          </p:cNvSpPr>
          <p:nvPr>
            <p:ph idx="1"/>
          </p:nvPr>
        </p:nvSpPr>
        <p:spPr>
          <a:xfrm>
            <a:off x="838200" y="2499306"/>
            <a:ext cx="7429501" cy="3672894"/>
          </a:xfrm>
        </p:spPr>
        <p:txBody>
          <a:bodyPr>
            <a:noAutofit/>
          </a:bodyPr>
          <a:lstStyle/>
          <a:p>
            <a:pPr marL="0" indent="0" algn="ctr">
              <a:buNone/>
            </a:pPr>
            <a:r>
              <a:rPr lang="en-US" sz="2800" b="1" dirty="0">
                <a:solidFill>
                  <a:schemeClr val="tx1">
                    <a:lumMod val="65000"/>
                    <a:lumOff val="35000"/>
                  </a:schemeClr>
                </a:solidFill>
              </a:rPr>
              <a:t>AP Matrix </a:t>
            </a:r>
            <a:endParaRPr lang="en-US" sz="1800" b="1" dirty="0">
              <a:solidFill>
                <a:schemeClr val="tx1">
                  <a:lumMod val="65000"/>
                  <a:lumOff val="35000"/>
                </a:schemeClr>
              </a:solidFill>
            </a:endParaRPr>
          </a:p>
          <a:p>
            <a:r>
              <a:rPr lang="en-US" sz="1800" b="1" dirty="0">
                <a:solidFill>
                  <a:schemeClr val="tx1">
                    <a:lumMod val="65000"/>
                    <a:lumOff val="35000"/>
                  </a:schemeClr>
                </a:solidFill>
              </a:rPr>
              <a:t>General objective – for the whole document</a:t>
            </a:r>
          </a:p>
          <a:p>
            <a:r>
              <a:rPr lang="en-US" sz="1800" b="1" dirty="0">
                <a:solidFill>
                  <a:schemeClr val="tx1">
                    <a:lumMod val="65000"/>
                    <a:lumOff val="35000"/>
                  </a:schemeClr>
                </a:solidFill>
              </a:rPr>
              <a:t>Specific objectives – for each component</a:t>
            </a:r>
          </a:p>
          <a:p>
            <a:endParaRPr lang="en-US" sz="1800" b="1" dirty="0">
              <a:solidFill>
                <a:schemeClr val="tx1">
                  <a:lumMod val="65000"/>
                  <a:lumOff val="35000"/>
                </a:schemeClr>
              </a:solidFill>
            </a:endParaRPr>
          </a:p>
          <a:p>
            <a:endParaRPr lang="en-US" sz="1800" b="1" dirty="0">
              <a:solidFill>
                <a:schemeClr val="tx1">
                  <a:lumMod val="65000"/>
                  <a:lumOff val="35000"/>
                </a:schemeClr>
              </a:solidFill>
            </a:endParaRPr>
          </a:p>
          <a:p>
            <a:endParaRPr lang="en-US" sz="2000" dirty="0">
              <a:solidFill>
                <a:schemeClr val="tx1">
                  <a:lumMod val="65000"/>
                  <a:lumOff val="35000"/>
                </a:schemeClr>
              </a:solidFill>
            </a:endParaRPr>
          </a:p>
          <a:p>
            <a:r>
              <a:rPr lang="en-US" sz="2000" dirty="0">
                <a:solidFill>
                  <a:schemeClr val="tx1">
                    <a:lumMod val="65000"/>
                    <a:lumOff val="35000"/>
                  </a:schemeClr>
                </a:solidFill>
              </a:rPr>
              <a:t>Resources allocated </a:t>
            </a:r>
            <a:r>
              <a:rPr lang="en-US" sz="2000" b="1" dirty="0">
                <a:solidFill>
                  <a:schemeClr val="accent5"/>
                </a:solidFill>
              </a:rPr>
              <a:t>EUR</a:t>
            </a:r>
            <a:r>
              <a:rPr lang="en-US" sz="2000" dirty="0">
                <a:solidFill>
                  <a:schemeClr val="tx1">
                    <a:lumMod val="65000"/>
                    <a:lumOff val="35000"/>
                  </a:schemeClr>
                </a:solidFill>
              </a:rPr>
              <a:t> </a:t>
            </a:r>
            <a:r>
              <a:rPr lang="en-US" sz="2000" b="1" dirty="0">
                <a:solidFill>
                  <a:schemeClr val="accent5"/>
                </a:solidFill>
              </a:rPr>
              <a:t>62,787,040</a:t>
            </a:r>
            <a:r>
              <a:rPr lang="en-US" sz="2000" dirty="0">
                <a:solidFill>
                  <a:schemeClr val="tx1">
                    <a:lumMod val="65000"/>
                    <a:lumOff val="35000"/>
                  </a:schemeClr>
                </a:solidFill>
              </a:rPr>
              <a:t>                                                                                               (budget, international development assistance and loans )</a:t>
            </a:r>
          </a:p>
          <a:p>
            <a:r>
              <a:rPr lang="en-US" sz="2000" dirty="0">
                <a:solidFill>
                  <a:schemeClr val="tx1">
                    <a:lumMod val="65000"/>
                    <a:lumOff val="35000"/>
                  </a:schemeClr>
                </a:solidFill>
              </a:rPr>
              <a:t>Resources required </a:t>
            </a:r>
            <a:r>
              <a:rPr lang="en-US" sz="2000" b="1" dirty="0">
                <a:solidFill>
                  <a:schemeClr val="accent5"/>
                </a:solidFill>
              </a:rPr>
              <a:t>EUR</a:t>
            </a:r>
            <a:r>
              <a:rPr lang="en-US" sz="2000" dirty="0">
                <a:solidFill>
                  <a:schemeClr val="tx1">
                    <a:lumMod val="65000"/>
                    <a:lumOff val="35000"/>
                  </a:schemeClr>
                </a:solidFill>
              </a:rPr>
              <a:t> </a:t>
            </a:r>
            <a:r>
              <a:rPr lang="ru-RU" sz="2000" b="1" dirty="0">
                <a:solidFill>
                  <a:schemeClr val="accent5"/>
                </a:solidFill>
              </a:rPr>
              <a:t>1,040,450,520</a:t>
            </a:r>
            <a:endParaRPr lang="en-US" sz="2000" b="1" dirty="0">
              <a:solidFill>
                <a:schemeClr val="accent5"/>
              </a:solidFill>
            </a:endParaRPr>
          </a:p>
        </p:txBody>
      </p:sp>
      <p:pic>
        <p:nvPicPr>
          <p:cNvPr id="16" name="Picture 15"/>
          <p:cNvPicPr>
            <a:picLocks noChangeAspect="1"/>
          </p:cNvPicPr>
          <p:nvPr/>
        </p:nvPicPr>
        <p:blipFill>
          <a:blip r:embed="rId15"/>
          <a:stretch>
            <a:fillRect/>
          </a:stretch>
        </p:blipFill>
        <p:spPr>
          <a:xfrm>
            <a:off x="76200" y="3777646"/>
            <a:ext cx="8924884" cy="565754"/>
          </a:xfrm>
          <a:prstGeom prst="rect">
            <a:avLst/>
          </a:prstGeom>
        </p:spPr>
      </p:pic>
    </p:spTree>
    <p:extLst>
      <p:ext uri="{BB962C8B-B14F-4D97-AF65-F5344CB8AC3E}">
        <p14:creationId xmlns:p14="http://schemas.microsoft.com/office/powerpoint/2010/main" val="39406070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erbian National Disaster Risk Management Program\Picture1.png"/>
          <p:cNvPicPr>
            <a:picLocks noChangeAspect="1" noChangeArrowheads="1"/>
          </p:cNvPicPr>
          <p:nvPr/>
        </p:nvPicPr>
        <p:blipFill>
          <a:blip r:embed="rId2" cstate="print"/>
          <a:srcRect/>
          <a:stretch>
            <a:fillRect/>
          </a:stretch>
        </p:blipFill>
        <p:spPr bwMode="auto">
          <a:xfrm>
            <a:off x="0" y="0"/>
            <a:ext cx="9144000" cy="1106385"/>
          </a:xfrm>
          <a:prstGeom prst="rect">
            <a:avLst/>
          </a:prstGeom>
          <a:noFill/>
        </p:spPr>
      </p:pic>
      <p:sp>
        <p:nvSpPr>
          <p:cNvPr id="7" name="Title 1"/>
          <p:cNvSpPr txBox="1">
            <a:spLocks/>
          </p:cNvSpPr>
          <p:nvPr/>
        </p:nvSpPr>
        <p:spPr>
          <a:xfrm>
            <a:off x="457200" y="228600"/>
            <a:ext cx="8229600" cy="762000"/>
          </a:xfrm>
          <a:prstGeom prst="rect">
            <a:avLst/>
          </a:prstGeom>
        </p:spPr>
        <p:txBody>
          <a:bodyPr vert="horz" lIns="91440" tIns="45720" rIns="91440" bIns="45720" rtlCol="0" anchor="ctr">
            <a:noAutofit/>
          </a:bodyPr>
          <a:lstStyle/>
          <a:p>
            <a:pPr algn="ctr">
              <a:spcBef>
                <a:spcPct val="0"/>
              </a:spcBef>
              <a:defRPr/>
            </a:pPr>
            <a:r>
              <a:rPr lang="en-US" sz="3200" b="1" dirty="0" smtClean="0">
                <a:solidFill>
                  <a:prstClr val="white"/>
                </a:solidFill>
              </a:rPr>
              <a:t>POLICY </a:t>
            </a:r>
            <a:r>
              <a:rPr lang="en-US" sz="3200" b="1" dirty="0">
                <a:solidFill>
                  <a:prstClr val="white"/>
                </a:solidFill>
              </a:rPr>
              <a:t>INNOVATIONS – DRCM – AP </a:t>
            </a:r>
            <a:endParaRPr lang="en-US" sz="3200" b="1" dirty="0">
              <a:solidFill>
                <a:prstClr val="white"/>
              </a:solidFill>
              <a:latin typeface="Calibri Light" panose="020F0302020204030204"/>
            </a:endParaRPr>
          </a:p>
        </p:txBody>
      </p:sp>
      <p:pic>
        <p:nvPicPr>
          <p:cNvPr id="11" name="Picture 5" descr="I:\Serbian National Disaster Risk Management Program\Picture1.png"/>
          <p:cNvPicPr>
            <a:picLocks noChangeAspect="1" noChangeArrowheads="1"/>
          </p:cNvPicPr>
          <p:nvPr/>
        </p:nvPicPr>
        <p:blipFill>
          <a:blip r:embed="rId3" cstate="print"/>
          <a:stretch>
            <a:fillRect/>
          </a:stretch>
        </p:blipFill>
        <p:spPr bwMode="auto">
          <a:xfrm flipH="1">
            <a:off x="-2" y="6019800"/>
            <a:ext cx="9143999" cy="838200"/>
          </a:xfrm>
          <a:prstGeom prst="rect">
            <a:avLst/>
          </a:prstGeom>
          <a:noFill/>
        </p:spPr>
      </p:pic>
      <p:pic>
        <p:nvPicPr>
          <p:cNvPr id="8" name="Picture 3" descr="I:\Serbian National Disaster Risk Management Program\grb-srbije.png"/>
          <p:cNvPicPr>
            <a:picLocks noChangeAspect="1" noChangeArrowheads="1"/>
          </p:cNvPicPr>
          <p:nvPr/>
        </p:nvPicPr>
        <p:blipFill>
          <a:blip r:embed="rId4" cstate="print"/>
          <a:srcRect/>
          <a:stretch>
            <a:fillRect/>
          </a:stretch>
        </p:blipFill>
        <p:spPr bwMode="auto">
          <a:xfrm>
            <a:off x="8382000" y="152400"/>
            <a:ext cx="381000" cy="754031"/>
          </a:xfrm>
          <a:prstGeom prst="rect">
            <a:avLst/>
          </a:prstGeom>
          <a:noFill/>
          <a:effectLst>
            <a:outerShdw blurRad="50800" dist="38100" dir="10800000" algn="r" rotWithShape="0">
              <a:prstClr val="black">
                <a:alpha val="40000"/>
              </a:prstClr>
            </a:outerShdw>
          </a:effectLst>
        </p:spPr>
      </p:pic>
      <p:graphicFrame>
        <p:nvGraphicFramePr>
          <p:cNvPr id="10" name="Diagram 9"/>
          <p:cNvGraphicFramePr/>
          <p:nvPr>
            <p:extLst>
              <p:ext uri="{D42A27DB-BD31-4B8C-83A1-F6EECF244321}">
                <p14:modId xmlns:p14="http://schemas.microsoft.com/office/powerpoint/2010/main" val="501485578"/>
              </p:ext>
            </p:extLst>
          </p:nvPr>
        </p:nvGraphicFramePr>
        <p:xfrm>
          <a:off x="992332" y="1447800"/>
          <a:ext cx="7159336" cy="7429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4" name="Diagram 13"/>
          <p:cNvGraphicFramePr/>
          <p:nvPr>
            <p:extLst>
              <p:ext uri="{D42A27DB-BD31-4B8C-83A1-F6EECF244321}">
                <p14:modId xmlns:p14="http://schemas.microsoft.com/office/powerpoint/2010/main" val="2041766342"/>
              </p:ext>
            </p:extLst>
          </p:nvPr>
        </p:nvGraphicFramePr>
        <p:xfrm>
          <a:off x="1013115" y="1600200"/>
          <a:ext cx="7159336" cy="74295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2" name="Rectangle 11"/>
          <p:cNvSpPr/>
          <p:nvPr/>
        </p:nvSpPr>
        <p:spPr>
          <a:xfrm>
            <a:off x="457200" y="2743200"/>
            <a:ext cx="8153400" cy="3600986"/>
          </a:xfrm>
          <a:prstGeom prst="rect">
            <a:avLst/>
          </a:prstGeom>
        </p:spPr>
        <p:txBody>
          <a:bodyPr wrap="square">
            <a:spAutoFit/>
          </a:bodyPr>
          <a:lstStyle/>
          <a:p>
            <a:pPr marL="1028700" lvl="2" indent="-114300">
              <a:buFont typeface="+mj-lt"/>
              <a:buAutoNum type="arabicParenR"/>
            </a:pPr>
            <a:r>
              <a:rPr lang="en-US" b="1" dirty="0" smtClean="0">
                <a:solidFill>
                  <a:srgbClr val="0070C0"/>
                </a:solidFill>
              </a:rPr>
              <a:t> Institutional </a:t>
            </a:r>
            <a:r>
              <a:rPr lang="en-US" b="1" dirty="0">
                <a:solidFill>
                  <a:srgbClr val="0070C0"/>
                </a:solidFill>
              </a:rPr>
              <a:t>building and development </a:t>
            </a:r>
            <a:r>
              <a:rPr lang="en-US" dirty="0">
                <a:solidFill>
                  <a:prstClr val="black">
                    <a:lumMod val="65000"/>
                    <a:lumOff val="35000"/>
                  </a:prstClr>
                </a:solidFill>
              </a:rPr>
              <a:t>– </a:t>
            </a:r>
            <a:r>
              <a:rPr lang="en-US" b="1" dirty="0">
                <a:solidFill>
                  <a:prstClr val="black">
                    <a:lumMod val="65000"/>
                    <a:lumOff val="35000"/>
                  </a:prstClr>
                </a:solidFill>
              </a:rPr>
              <a:t>legal framework,</a:t>
            </a:r>
            <a:r>
              <a:rPr lang="en-US" dirty="0">
                <a:solidFill>
                  <a:prstClr val="black">
                    <a:lumMod val="65000"/>
                    <a:lumOff val="35000"/>
                  </a:prstClr>
                </a:solidFill>
              </a:rPr>
              <a:t> </a:t>
            </a:r>
            <a:r>
              <a:rPr lang="en-US" b="1" dirty="0">
                <a:solidFill>
                  <a:prstClr val="black">
                    <a:lumMod val="65000"/>
                    <a:lumOff val="35000"/>
                  </a:prstClr>
                </a:solidFill>
              </a:rPr>
              <a:t>education and training</a:t>
            </a:r>
          </a:p>
          <a:p>
            <a:pPr marL="900113" lvl="2" indent="-214313">
              <a:buFont typeface="Wingdings" panose="05000000000000000000" pitchFamily="2" charset="2"/>
              <a:buChar char="ü"/>
            </a:pPr>
            <a:r>
              <a:rPr lang="en-US" sz="1600" dirty="0">
                <a:solidFill>
                  <a:prstClr val="black">
                    <a:lumMod val="65000"/>
                    <a:lumOff val="35000"/>
                  </a:prstClr>
                </a:solidFill>
              </a:rPr>
              <a:t>School programs (elementary education), University MSc and PhD programs,</a:t>
            </a:r>
          </a:p>
          <a:p>
            <a:pPr marL="900113" lvl="2" indent="-214313">
              <a:buFont typeface="Wingdings" panose="05000000000000000000" pitchFamily="2" charset="2"/>
              <a:buChar char="ü"/>
            </a:pPr>
            <a:r>
              <a:rPr lang="en-US" sz="1600" dirty="0">
                <a:solidFill>
                  <a:prstClr val="black">
                    <a:lumMod val="65000"/>
                    <a:lumOff val="35000"/>
                  </a:prstClr>
                </a:solidFill>
              </a:rPr>
              <a:t>Improvement for National DRM Training Centre - education and training for the national and local servants based on curriculums in cooperation with Universities  </a:t>
            </a:r>
          </a:p>
          <a:p>
            <a:pPr lvl="2"/>
            <a:endParaRPr lang="en-US" dirty="0">
              <a:solidFill>
                <a:prstClr val="black">
                  <a:lumMod val="65000"/>
                  <a:lumOff val="35000"/>
                </a:prstClr>
              </a:solidFill>
            </a:endParaRPr>
          </a:p>
          <a:p>
            <a:pPr lvl="2"/>
            <a:r>
              <a:rPr lang="en-US" b="1" dirty="0">
                <a:solidFill>
                  <a:srgbClr val="4472C4"/>
                </a:solidFill>
              </a:rPr>
              <a:t>2)    Identifying and monitoring disaster risks </a:t>
            </a:r>
            <a:r>
              <a:rPr lang="en-US" dirty="0">
                <a:solidFill>
                  <a:prstClr val="black">
                    <a:lumMod val="65000"/>
                    <a:lumOff val="35000"/>
                  </a:prstClr>
                </a:solidFill>
              </a:rPr>
              <a:t>-</a:t>
            </a:r>
            <a:r>
              <a:rPr lang="en-US" b="1" dirty="0">
                <a:solidFill>
                  <a:srgbClr val="0070C0"/>
                </a:solidFill>
              </a:rPr>
              <a:t> </a:t>
            </a:r>
            <a:r>
              <a:rPr lang="en-US" b="1" dirty="0">
                <a:solidFill>
                  <a:prstClr val="black">
                    <a:lumMod val="65000"/>
                    <a:lumOff val="35000"/>
                  </a:prstClr>
                </a:solidFill>
              </a:rPr>
              <a:t>data sharing</a:t>
            </a:r>
          </a:p>
          <a:p>
            <a:pPr marL="900113" lvl="2" indent="-214313">
              <a:buFont typeface="Wingdings" panose="05000000000000000000" pitchFamily="2" charset="2"/>
              <a:buChar char="ü"/>
            </a:pPr>
            <a:r>
              <a:rPr lang="en-US" sz="1600" dirty="0">
                <a:solidFill>
                  <a:prstClr val="black">
                    <a:lumMod val="65000"/>
                    <a:lumOff val="35000"/>
                  </a:prstClr>
                </a:solidFill>
              </a:rPr>
              <a:t>Through intranet with interoperability (government, local self-governments and public enterprises) –  </a:t>
            </a:r>
            <a:r>
              <a:rPr lang="en-US" sz="1600" b="1" dirty="0">
                <a:solidFill>
                  <a:srgbClr val="0070C0"/>
                </a:solidFill>
              </a:rPr>
              <a:t>G cloud</a:t>
            </a:r>
          </a:p>
          <a:p>
            <a:pPr marL="900113" lvl="2" indent="-214313">
              <a:buFont typeface="Wingdings" panose="05000000000000000000" pitchFamily="2" charset="2"/>
              <a:buChar char="ü"/>
            </a:pPr>
            <a:r>
              <a:rPr lang="en-US" sz="1600" dirty="0">
                <a:solidFill>
                  <a:prstClr val="black">
                    <a:lumMod val="65000"/>
                    <a:lumOff val="35000"/>
                  </a:prstClr>
                </a:solidFill>
              </a:rPr>
              <a:t>Establishment of a </a:t>
            </a:r>
            <a:r>
              <a:rPr lang="en-US" sz="1600" b="1" dirty="0">
                <a:solidFill>
                  <a:srgbClr val="0070C0"/>
                </a:solidFill>
              </a:rPr>
              <a:t>Risk Registry</a:t>
            </a:r>
            <a:r>
              <a:rPr lang="en-US" sz="1600" dirty="0">
                <a:solidFill>
                  <a:prstClr val="black">
                    <a:lumMod val="65000"/>
                    <a:lumOff val="35000"/>
                  </a:prstClr>
                </a:solidFill>
              </a:rPr>
              <a:t>: electronic database for sharing of all information relevant to prevention, risk assessment, reduction and response / interactive map in GIS with open data for public purposes</a:t>
            </a:r>
          </a:p>
          <a:p>
            <a:pPr lvl="2"/>
            <a:endParaRPr lang="en-US" sz="1600" dirty="0">
              <a:solidFill>
                <a:prstClr val="black">
                  <a:lumMod val="65000"/>
                  <a:lumOff val="35000"/>
                </a:prstClr>
              </a:solidFill>
            </a:endParaRPr>
          </a:p>
          <a:p>
            <a:pPr marL="557213" lvl="2" indent="-257175"/>
            <a:endParaRPr lang="en-US" sz="1200" dirty="0">
              <a:solidFill>
                <a:prstClr val="black">
                  <a:lumMod val="65000"/>
                  <a:lumOff val="35000"/>
                </a:prstClr>
              </a:solidFill>
            </a:endParaRPr>
          </a:p>
        </p:txBody>
      </p:sp>
    </p:spTree>
    <p:extLst>
      <p:ext uri="{BB962C8B-B14F-4D97-AF65-F5344CB8AC3E}">
        <p14:creationId xmlns:p14="http://schemas.microsoft.com/office/powerpoint/2010/main" val="16536756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D:\BeiNdesign\MOCKUPS\BACKGROUD Mockups\5 Infinite White Studio Backdrops\05.jpg"/>
          <p:cNvPicPr>
            <a:picLocks noChangeAspect="1" noChangeArrowheads="1"/>
          </p:cNvPicPr>
          <p:nvPr/>
        </p:nvPicPr>
        <p:blipFill>
          <a:blip r:embed="rId2" cstate="print">
            <a:lum bright="10000"/>
          </a:blip>
          <a:srcRect/>
          <a:stretch>
            <a:fillRect/>
          </a:stretch>
        </p:blipFill>
        <p:spPr bwMode="auto">
          <a:xfrm>
            <a:off x="0" y="0"/>
            <a:ext cx="9144000" cy="6858000"/>
          </a:xfrm>
          <a:prstGeom prst="rect">
            <a:avLst/>
          </a:prstGeom>
          <a:noFill/>
        </p:spPr>
      </p:pic>
      <p:sp>
        <p:nvSpPr>
          <p:cNvPr id="23" name="Rectangle 22"/>
          <p:cNvSpPr/>
          <p:nvPr/>
        </p:nvSpPr>
        <p:spPr>
          <a:xfrm>
            <a:off x="2362200" y="4876800"/>
            <a:ext cx="6400800" cy="12954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362200" y="228600"/>
            <a:ext cx="6324600" cy="762000"/>
          </a:xfrm>
        </p:spPr>
        <p:txBody>
          <a:bodyPr>
            <a:normAutofit/>
          </a:bodyPr>
          <a:lstStyle/>
          <a:p>
            <a:pPr algn="l"/>
            <a:r>
              <a:rPr lang="sr-Latn-RS" sz="3600" b="1" dirty="0" smtClean="0">
                <a:solidFill>
                  <a:schemeClr val="tx1">
                    <a:lumMod val="50000"/>
                    <a:lumOff val="50000"/>
                  </a:schemeClr>
                </a:solidFill>
              </a:rPr>
              <a:t>Government</a:t>
            </a:r>
            <a:r>
              <a:rPr lang="sr-Latn-RS" sz="3600" dirty="0" smtClean="0"/>
              <a:t> </a:t>
            </a:r>
            <a:r>
              <a:rPr lang="sr-Latn-RS" sz="3600" b="1" dirty="0" smtClean="0">
                <a:solidFill>
                  <a:schemeClr val="tx1">
                    <a:lumMod val="50000"/>
                    <a:lumOff val="50000"/>
                  </a:schemeClr>
                </a:solidFill>
              </a:rPr>
              <a:t>Response</a:t>
            </a:r>
            <a:endParaRPr lang="en-US" sz="3600" dirty="0"/>
          </a:p>
        </p:txBody>
      </p:sp>
      <p:pic>
        <p:nvPicPr>
          <p:cNvPr id="8" name="Picture 2" descr="I:\Kancelarija za pomoc i obnovu poplavljenih podrucja - POZIVNICA\Pozivnica - Save the date-eng.jpg"/>
          <p:cNvPicPr>
            <a:picLocks noChangeAspect="1" noChangeArrowheads="1"/>
          </p:cNvPicPr>
          <p:nvPr/>
        </p:nvPicPr>
        <p:blipFill>
          <a:blip r:embed="rId3" cstate="print"/>
          <a:srcRect r="53713"/>
          <a:stretch>
            <a:fillRect/>
          </a:stretch>
        </p:blipFill>
        <p:spPr bwMode="auto">
          <a:xfrm>
            <a:off x="0" y="0"/>
            <a:ext cx="1752600" cy="6858000"/>
          </a:xfrm>
          <a:prstGeom prst="rect">
            <a:avLst/>
          </a:prstGeom>
          <a:noFill/>
        </p:spPr>
      </p:pic>
      <p:pic>
        <p:nvPicPr>
          <p:cNvPr id="9" name="Picture 3" descr="I:\Serbian National Disaster Risk Management Program\grb-srbije.png"/>
          <p:cNvPicPr>
            <a:picLocks noChangeAspect="1" noChangeArrowheads="1"/>
          </p:cNvPicPr>
          <p:nvPr/>
        </p:nvPicPr>
        <p:blipFill>
          <a:blip r:embed="rId4" cstate="print"/>
          <a:srcRect/>
          <a:stretch>
            <a:fillRect/>
          </a:stretch>
        </p:blipFill>
        <p:spPr bwMode="auto">
          <a:xfrm>
            <a:off x="457200" y="457200"/>
            <a:ext cx="847059" cy="1676400"/>
          </a:xfrm>
          <a:prstGeom prst="rect">
            <a:avLst/>
          </a:prstGeom>
          <a:noFill/>
          <a:effectLst>
            <a:outerShdw blurRad="50800" dist="38100" dir="10800000" algn="r" rotWithShape="0">
              <a:prstClr val="black">
                <a:alpha val="40000"/>
              </a:prstClr>
            </a:outerShdw>
          </a:effectLst>
        </p:spPr>
      </p:pic>
      <p:cxnSp>
        <p:nvCxnSpPr>
          <p:cNvPr id="11" name="Straight Connector 10"/>
          <p:cNvCxnSpPr/>
          <p:nvPr/>
        </p:nvCxnSpPr>
        <p:spPr>
          <a:xfrm>
            <a:off x="2362200" y="1020762"/>
            <a:ext cx="6324600"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8" name="Content Placeholder 2"/>
          <p:cNvSpPr txBox="1">
            <a:spLocks/>
          </p:cNvSpPr>
          <p:nvPr/>
        </p:nvSpPr>
        <p:spPr>
          <a:xfrm>
            <a:off x="2362200" y="5029200"/>
            <a:ext cx="6324600" cy="1066800"/>
          </a:xfrm>
          <a:prstGeom prst="rect">
            <a:avLst/>
          </a:prstGeom>
        </p:spPr>
        <p:txBody>
          <a:bodyPr vert="horz" lIns="91440" tIns="45720" rIns="91440" bIns="45720" rtlCol="0">
            <a:noAutofit/>
          </a:bodyPr>
          <a:lstStyle/>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smtClean="0">
                <a:ln>
                  <a:noFill/>
                </a:ln>
                <a:solidFill>
                  <a:schemeClr val="bg1"/>
                </a:solidFill>
                <a:effectLst/>
                <a:uLnTx/>
                <a:uFillTx/>
                <a:latin typeface="+mn-lt"/>
                <a:ea typeface="+mn-ea"/>
                <a:cs typeface="+mn-cs"/>
              </a:rPr>
              <a:t>Drafting a new set of rules</a:t>
            </a:r>
            <a:r>
              <a:rPr kumimoji="0" lang="sr-Latn-RS" sz="2400" b="1" i="0" u="none" strike="noStrike" kern="1200" cap="none" spc="0" normalizeH="0" baseline="0" noProof="0" dirty="0" smtClean="0">
                <a:ln>
                  <a:noFill/>
                </a:ln>
                <a:solidFill>
                  <a:schemeClr val="bg1"/>
                </a:solidFill>
                <a:effectLst/>
                <a:uLnTx/>
                <a:uFillTx/>
                <a:latin typeface="+mn-lt"/>
                <a:ea typeface="+mn-ea"/>
                <a:cs typeface="+mn-cs"/>
              </a:rPr>
              <a:t>,</a:t>
            </a:r>
            <a:r>
              <a:rPr kumimoji="0" lang="en-US" sz="2400" b="1" i="0" u="none" strike="noStrike" kern="1200" cap="none" spc="0" normalizeH="0" baseline="0" noProof="0" dirty="0" smtClean="0">
                <a:ln>
                  <a:noFill/>
                </a:ln>
                <a:solidFill>
                  <a:schemeClr val="bg1"/>
                </a:solidFill>
                <a:effectLst/>
                <a:uLnTx/>
                <a:uFillTx/>
                <a:latin typeface="+mn-lt"/>
                <a:ea typeface="+mn-ea"/>
                <a:cs typeface="+mn-cs"/>
              </a:rPr>
              <a:t> </a:t>
            </a:r>
          </a:p>
          <a:p>
            <a:pPr marL="342900" marR="0" lvl="0" indent="-34290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1" i="0" u="none" strike="noStrike" kern="1200" cap="none" spc="0" normalizeH="0" baseline="0" noProof="0" dirty="0" smtClean="0">
                <a:ln>
                  <a:noFill/>
                </a:ln>
                <a:solidFill>
                  <a:schemeClr val="bg1"/>
                </a:solidFill>
                <a:effectLst/>
                <a:uLnTx/>
                <a:uFillTx/>
                <a:latin typeface="+mn-lt"/>
                <a:ea typeface="+mn-ea"/>
                <a:cs typeface="+mn-cs"/>
              </a:rPr>
              <a:t>law and bylaws </a:t>
            </a:r>
            <a:endParaRPr kumimoji="0" lang="en-US" sz="2400" b="1" i="0" u="none" strike="noStrike" kern="1200" cap="none" spc="0" normalizeH="0" baseline="0" noProof="0" dirty="0">
              <a:ln>
                <a:noFill/>
              </a:ln>
              <a:solidFill>
                <a:schemeClr val="bg1"/>
              </a:solidFill>
              <a:effectLst/>
              <a:uLnTx/>
              <a:uFillTx/>
              <a:latin typeface="+mn-lt"/>
              <a:ea typeface="+mn-ea"/>
              <a:cs typeface="+mn-cs"/>
            </a:endParaRPr>
          </a:p>
        </p:txBody>
      </p:sp>
      <p:sp>
        <p:nvSpPr>
          <p:cNvPr id="15" name="Down Arrow Callout 14"/>
          <p:cNvSpPr/>
          <p:nvPr/>
        </p:nvSpPr>
        <p:spPr>
          <a:xfrm>
            <a:off x="2362200" y="1371600"/>
            <a:ext cx="6400800" cy="3276600"/>
          </a:xfrm>
          <a:prstGeom prst="downArrowCallout">
            <a:avLst>
              <a:gd name="adj1" fmla="val 14833"/>
              <a:gd name="adj2" fmla="val 14418"/>
              <a:gd name="adj3" fmla="val 8932"/>
              <a:gd name="adj4" fmla="val 82141"/>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2667000" y="1576387"/>
            <a:ext cx="5867400" cy="2354491"/>
          </a:xfrm>
          <a:prstGeom prst="rect">
            <a:avLst/>
          </a:prstGeom>
          <a:noFill/>
        </p:spPr>
        <p:txBody>
          <a:bodyPr wrap="square" rtlCol="0">
            <a:spAutoFit/>
          </a:bodyPr>
          <a:lstStyle/>
          <a:p>
            <a:pPr algn="just"/>
            <a:r>
              <a:rPr lang="en-US" sz="2100" b="1" dirty="0" smtClean="0">
                <a:solidFill>
                  <a:schemeClr val="accent1"/>
                </a:solidFill>
              </a:rPr>
              <a:t>No adequate system </a:t>
            </a:r>
            <a:r>
              <a:rPr lang="en-US" sz="2100" dirty="0" smtClean="0">
                <a:solidFill>
                  <a:schemeClr val="tx1">
                    <a:lumMod val="50000"/>
                    <a:lumOff val="50000"/>
                  </a:schemeClr>
                </a:solidFill>
              </a:rPr>
              <a:t>was in place to respond to overwhelming needs in a coordinated fashion</a:t>
            </a:r>
            <a:endParaRPr lang="sr-Latn-RS" sz="2100" dirty="0" smtClean="0">
              <a:solidFill>
                <a:schemeClr val="tx1">
                  <a:lumMod val="50000"/>
                  <a:lumOff val="50000"/>
                </a:schemeClr>
              </a:solidFill>
            </a:endParaRPr>
          </a:p>
          <a:p>
            <a:pPr algn="just"/>
            <a:endParaRPr lang="sr-Latn-RS" sz="2100" dirty="0" smtClean="0">
              <a:solidFill>
                <a:schemeClr val="tx1">
                  <a:lumMod val="50000"/>
                  <a:lumOff val="50000"/>
                </a:schemeClr>
              </a:solidFill>
            </a:endParaRPr>
          </a:p>
          <a:p>
            <a:pPr lvl="0" algn="just"/>
            <a:r>
              <a:rPr lang="en-US" sz="2100" b="1" dirty="0" smtClean="0">
                <a:solidFill>
                  <a:schemeClr val="accent1"/>
                </a:solidFill>
              </a:rPr>
              <a:t>Office for Reconstruction and Flood Relief </a:t>
            </a:r>
            <a:r>
              <a:rPr lang="en-US" sz="2100" dirty="0" smtClean="0">
                <a:solidFill>
                  <a:schemeClr val="tx1">
                    <a:lumMod val="50000"/>
                    <a:lumOff val="50000"/>
                  </a:schemeClr>
                </a:solidFill>
              </a:rPr>
              <a:t>was established in the midst of floods as an </a:t>
            </a:r>
            <a:r>
              <a:rPr lang="en-US" sz="2100" b="1" dirty="0" smtClean="0">
                <a:solidFill>
                  <a:schemeClr val="accent1"/>
                </a:solidFill>
              </a:rPr>
              <a:t>operative</a:t>
            </a:r>
            <a:r>
              <a:rPr lang="en-US" sz="2100" dirty="0" smtClean="0">
                <a:solidFill>
                  <a:schemeClr val="tx1">
                    <a:lumMod val="50000"/>
                    <a:lumOff val="50000"/>
                  </a:schemeClr>
                </a:solidFill>
              </a:rPr>
              <a:t> </a:t>
            </a:r>
            <a:r>
              <a:rPr lang="en-US" sz="2100" b="1" dirty="0" smtClean="0">
                <a:solidFill>
                  <a:schemeClr val="accent1"/>
                </a:solidFill>
              </a:rPr>
              <a:t>(not political) national authority </a:t>
            </a:r>
            <a:r>
              <a:rPr lang="en-US" sz="2100" dirty="0" smtClean="0">
                <a:solidFill>
                  <a:schemeClr val="tx1">
                    <a:lumMod val="50000"/>
                    <a:lumOff val="50000"/>
                  </a:schemeClr>
                </a:solidFill>
              </a:rPr>
              <a:t>for relief and recovery</a:t>
            </a:r>
            <a:endParaRPr lang="en-US" sz="2100" dirty="0"/>
          </a:p>
        </p:txBody>
      </p:sp>
      <p:cxnSp>
        <p:nvCxnSpPr>
          <p:cNvPr id="20" name="Straight Connector 19"/>
          <p:cNvCxnSpPr/>
          <p:nvPr/>
        </p:nvCxnSpPr>
        <p:spPr>
          <a:xfrm>
            <a:off x="2743200" y="2438400"/>
            <a:ext cx="5715000" cy="1588"/>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28600" y="6172200"/>
            <a:ext cx="1371600" cy="523220"/>
          </a:xfrm>
          <a:prstGeom prst="rect">
            <a:avLst/>
          </a:prstGeom>
          <a:noFill/>
        </p:spPr>
        <p:txBody>
          <a:bodyPr wrap="square" rtlCol="0">
            <a:spAutoFit/>
          </a:bodyPr>
          <a:lstStyle/>
          <a:p>
            <a:r>
              <a:rPr lang="en-US" sz="1400" i="1" dirty="0">
                <a:solidFill>
                  <a:schemeClr val="bg1"/>
                </a:solidFill>
              </a:rPr>
              <a:t>Washington DC 04</a:t>
            </a:r>
            <a:r>
              <a:rPr lang="sr-Latn-RS" sz="1400" i="1" dirty="0">
                <a:solidFill>
                  <a:schemeClr val="bg1"/>
                </a:solidFill>
              </a:rPr>
              <a:t>/</a:t>
            </a:r>
            <a:r>
              <a:rPr lang="en-US" sz="1400" i="1" dirty="0">
                <a:solidFill>
                  <a:schemeClr val="bg1"/>
                </a:solidFill>
              </a:rPr>
              <a:t>26</a:t>
            </a:r>
            <a:r>
              <a:rPr lang="sr-Latn-RS" sz="1400" i="1" dirty="0">
                <a:solidFill>
                  <a:schemeClr val="bg1"/>
                </a:solidFill>
              </a:rPr>
              <a:t>/</a:t>
            </a:r>
            <a:r>
              <a:rPr lang="en-US" sz="1400" i="1" dirty="0">
                <a:solidFill>
                  <a:schemeClr val="bg1"/>
                </a:solidFill>
              </a:rPr>
              <a:t>2016</a:t>
            </a:r>
          </a:p>
        </p:txBody>
      </p:sp>
    </p:spTree>
    <p:extLst>
      <p:ext uri="{BB962C8B-B14F-4D97-AF65-F5344CB8AC3E}">
        <p14:creationId xmlns:p14="http://schemas.microsoft.com/office/powerpoint/2010/main" val="40344598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erbian National Disaster Risk Management Program\Picture1.png"/>
          <p:cNvPicPr>
            <a:picLocks noChangeAspect="1" noChangeArrowheads="1"/>
          </p:cNvPicPr>
          <p:nvPr/>
        </p:nvPicPr>
        <p:blipFill>
          <a:blip r:embed="rId2" cstate="print"/>
          <a:srcRect/>
          <a:stretch>
            <a:fillRect/>
          </a:stretch>
        </p:blipFill>
        <p:spPr bwMode="auto">
          <a:xfrm>
            <a:off x="0" y="0"/>
            <a:ext cx="9144000" cy="1106385"/>
          </a:xfrm>
          <a:prstGeom prst="rect">
            <a:avLst/>
          </a:prstGeom>
          <a:noFill/>
        </p:spPr>
      </p:pic>
      <p:sp>
        <p:nvSpPr>
          <p:cNvPr id="7" name="Title 1"/>
          <p:cNvSpPr txBox="1">
            <a:spLocks/>
          </p:cNvSpPr>
          <p:nvPr/>
        </p:nvSpPr>
        <p:spPr>
          <a:xfrm>
            <a:off x="457200" y="228600"/>
            <a:ext cx="8229600" cy="762000"/>
          </a:xfrm>
          <a:prstGeom prst="rect">
            <a:avLst/>
          </a:prstGeom>
        </p:spPr>
        <p:txBody>
          <a:bodyPr vert="horz" lIns="91440" tIns="45720" rIns="91440" bIns="45720" rtlCol="0" anchor="ctr">
            <a:noAutofit/>
          </a:bodyPr>
          <a:lstStyle/>
          <a:p>
            <a:pPr algn="ctr">
              <a:spcBef>
                <a:spcPct val="0"/>
              </a:spcBef>
              <a:defRPr/>
            </a:pPr>
            <a:r>
              <a:rPr lang="en-US" sz="3200" b="1" dirty="0" smtClean="0">
                <a:solidFill>
                  <a:prstClr val="white"/>
                </a:solidFill>
              </a:rPr>
              <a:t>POLICY </a:t>
            </a:r>
            <a:r>
              <a:rPr lang="en-US" sz="3200" b="1" dirty="0">
                <a:solidFill>
                  <a:prstClr val="white"/>
                </a:solidFill>
              </a:rPr>
              <a:t>INNOVATIONS – DRCM – AP </a:t>
            </a:r>
            <a:endParaRPr lang="en-US" sz="3200" b="1" dirty="0">
              <a:solidFill>
                <a:prstClr val="white"/>
              </a:solidFill>
              <a:latin typeface="Calibri Light" panose="020F0302020204030204"/>
            </a:endParaRPr>
          </a:p>
        </p:txBody>
      </p:sp>
      <p:pic>
        <p:nvPicPr>
          <p:cNvPr id="11" name="Picture 5" descr="I:\Serbian National Disaster Risk Management Program\Picture1.png"/>
          <p:cNvPicPr>
            <a:picLocks noChangeAspect="1" noChangeArrowheads="1"/>
          </p:cNvPicPr>
          <p:nvPr/>
        </p:nvPicPr>
        <p:blipFill>
          <a:blip r:embed="rId3" cstate="print"/>
          <a:stretch>
            <a:fillRect/>
          </a:stretch>
        </p:blipFill>
        <p:spPr bwMode="auto">
          <a:xfrm flipH="1">
            <a:off x="-2" y="6019800"/>
            <a:ext cx="9143999" cy="838200"/>
          </a:xfrm>
          <a:prstGeom prst="rect">
            <a:avLst/>
          </a:prstGeom>
          <a:noFill/>
        </p:spPr>
      </p:pic>
      <p:pic>
        <p:nvPicPr>
          <p:cNvPr id="8" name="Picture 3" descr="I:\Serbian National Disaster Risk Management Program\grb-srbije.png"/>
          <p:cNvPicPr>
            <a:picLocks noChangeAspect="1" noChangeArrowheads="1"/>
          </p:cNvPicPr>
          <p:nvPr/>
        </p:nvPicPr>
        <p:blipFill>
          <a:blip r:embed="rId4" cstate="print"/>
          <a:srcRect/>
          <a:stretch>
            <a:fillRect/>
          </a:stretch>
        </p:blipFill>
        <p:spPr bwMode="auto">
          <a:xfrm>
            <a:off x="8382000" y="152400"/>
            <a:ext cx="381000" cy="754031"/>
          </a:xfrm>
          <a:prstGeom prst="rect">
            <a:avLst/>
          </a:prstGeom>
          <a:noFill/>
          <a:effectLst>
            <a:outerShdw blurRad="50800" dist="38100" dir="10800000" algn="r" rotWithShape="0">
              <a:prstClr val="black">
                <a:alpha val="40000"/>
              </a:prstClr>
            </a:outerShdw>
          </a:effectLst>
        </p:spPr>
      </p:pic>
      <p:graphicFrame>
        <p:nvGraphicFramePr>
          <p:cNvPr id="10" name="Diagram 9"/>
          <p:cNvGraphicFramePr/>
          <p:nvPr>
            <p:extLst>
              <p:ext uri="{D42A27DB-BD31-4B8C-83A1-F6EECF244321}">
                <p14:modId xmlns:p14="http://schemas.microsoft.com/office/powerpoint/2010/main" val="501485578"/>
              </p:ext>
            </p:extLst>
          </p:nvPr>
        </p:nvGraphicFramePr>
        <p:xfrm>
          <a:off x="992332" y="1447800"/>
          <a:ext cx="7159336" cy="74295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4" name="Diagram 13"/>
          <p:cNvGraphicFramePr/>
          <p:nvPr>
            <p:extLst>
              <p:ext uri="{D42A27DB-BD31-4B8C-83A1-F6EECF244321}">
                <p14:modId xmlns:p14="http://schemas.microsoft.com/office/powerpoint/2010/main" val="2041766342"/>
              </p:ext>
            </p:extLst>
          </p:nvPr>
        </p:nvGraphicFramePr>
        <p:xfrm>
          <a:off x="1013115" y="1600200"/>
          <a:ext cx="7159336" cy="74295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3" name="Rectangle 12"/>
          <p:cNvSpPr/>
          <p:nvPr/>
        </p:nvSpPr>
        <p:spPr>
          <a:xfrm>
            <a:off x="381000" y="2362200"/>
            <a:ext cx="8382000" cy="3970318"/>
          </a:xfrm>
          <a:prstGeom prst="rect">
            <a:avLst/>
          </a:prstGeom>
        </p:spPr>
        <p:txBody>
          <a:bodyPr wrap="square">
            <a:spAutoFit/>
          </a:bodyPr>
          <a:lstStyle/>
          <a:p>
            <a:pPr lvl="2"/>
            <a:r>
              <a:rPr lang="en-US" b="1" dirty="0">
                <a:solidFill>
                  <a:srgbClr val="0070C0"/>
                </a:solidFill>
              </a:rPr>
              <a:t>3)  Structural and non-structural measures – risk reduction</a:t>
            </a:r>
          </a:p>
          <a:p>
            <a:pPr marL="942975" lvl="2" indent="-257175">
              <a:buFont typeface="Wingdings" panose="05000000000000000000" pitchFamily="2" charset="2"/>
              <a:buChar char="ü"/>
            </a:pPr>
            <a:r>
              <a:rPr lang="en-US" sz="1600" dirty="0">
                <a:solidFill>
                  <a:prstClr val="black">
                    <a:lumMod val="65000"/>
                    <a:lumOff val="35000"/>
                  </a:prstClr>
                </a:solidFill>
              </a:rPr>
              <a:t>All project (ongoing and planed) regarding DRR marked in one document</a:t>
            </a:r>
          </a:p>
          <a:p>
            <a:pPr marL="900113" lvl="2" indent="-214313">
              <a:buFont typeface="Arial" panose="020B0604020202020204" pitchFamily="34" charset="0"/>
              <a:buChar char="•"/>
            </a:pPr>
            <a:endParaRPr lang="en-US" b="1" dirty="0">
              <a:solidFill>
                <a:srgbClr val="0070C0"/>
              </a:solidFill>
            </a:endParaRPr>
          </a:p>
          <a:p>
            <a:pPr lvl="2"/>
            <a:r>
              <a:rPr lang="en-US" b="1" dirty="0">
                <a:solidFill>
                  <a:srgbClr val="0070C0"/>
                </a:solidFill>
              </a:rPr>
              <a:t>4)  Early warning system and Response </a:t>
            </a:r>
          </a:p>
          <a:p>
            <a:pPr marL="814388" lvl="2" indent="-128588">
              <a:buFont typeface="Wingdings" panose="05000000000000000000" pitchFamily="2" charset="2"/>
              <a:buChar char="ü"/>
            </a:pPr>
            <a:r>
              <a:rPr lang="en-US" sz="1600" dirty="0">
                <a:solidFill>
                  <a:prstClr val="black">
                    <a:lumMod val="65000"/>
                    <a:lumOff val="35000"/>
                  </a:prstClr>
                </a:solidFill>
              </a:rPr>
              <a:t>Based on analyses, studies, data sharing, strict procedures and Rescue and Protection Plans </a:t>
            </a:r>
          </a:p>
          <a:p>
            <a:pPr lvl="2"/>
            <a:endParaRPr lang="en-US" sz="1600" b="1" dirty="0">
              <a:solidFill>
                <a:prstClr val="black">
                  <a:lumMod val="65000"/>
                  <a:lumOff val="35000"/>
                </a:prstClr>
              </a:solidFill>
            </a:endParaRPr>
          </a:p>
          <a:p>
            <a:pPr lvl="2"/>
            <a:r>
              <a:rPr lang="en-US" b="1" dirty="0">
                <a:solidFill>
                  <a:srgbClr val="0070C0"/>
                </a:solidFill>
              </a:rPr>
              <a:t>5)  Financial strategy </a:t>
            </a:r>
            <a:r>
              <a:rPr lang="en-US" b="1" dirty="0">
                <a:solidFill>
                  <a:prstClr val="black">
                    <a:lumMod val="65000"/>
                    <a:lumOff val="35000"/>
                  </a:prstClr>
                </a:solidFill>
              </a:rPr>
              <a:t>–</a:t>
            </a:r>
            <a:r>
              <a:rPr lang="en-US" b="1" dirty="0">
                <a:solidFill>
                  <a:srgbClr val="0070C0"/>
                </a:solidFill>
              </a:rPr>
              <a:t> </a:t>
            </a:r>
            <a:r>
              <a:rPr lang="en-US" b="1" dirty="0">
                <a:solidFill>
                  <a:prstClr val="black">
                    <a:lumMod val="65000"/>
                    <a:lumOff val="35000"/>
                  </a:prstClr>
                </a:solidFill>
              </a:rPr>
              <a:t>instruments for risk financing and transfer </a:t>
            </a:r>
          </a:p>
          <a:p>
            <a:pPr marL="900113" lvl="2" indent="-214313">
              <a:buFont typeface="Wingdings" panose="05000000000000000000" pitchFamily="2" charset="2"/>
              <a:buChar char="ü"/>
            </a:pPr>
            <a:r>
              <a:rPr lang="en-US" sz="1600" dirty="0">
                <a:solidFill>
                  <a:prstClr val="black">
                    <a:lumMod val="65000"/>
                    <a:lumOff val="35000"/>
                  </a:prstClr>
                </a:solidFill>
              </a:rPr>
              <a:t>Establishment of instruments for financing system for disaster risk management planned on the basis of risk assessment</a:t>
            </a:r>
          </a:p>
          <a:p>
            <a:pPr marL="900113" lvl="2" indent="-214313">
              <a:buFont typeface="Wingdings" panose="05000000000000000000" pitchFamily="2" charset="2"/>
              <a:buChar char="ü"/>
            </a:pPr>
            <a:r>
              <a:rPr lang="en-US" sz="1600" dirty="0">
                <a:solidFill>
                  <a:prstClr val="black">
                    <a:lumMod val="65000"/>
                    <a:lumOff val="35000"/>
                  </a:prstClr>
                </a:solidFill>
              </a:rPr>
              <a:t>Creation of necessary preconditions for the improvement of disaster risk transfer </a:t>
            </a:r>
          </a:p>
          <a:p>
            <a:pPr marL="942975" lvl="2" indent="-257175">
              <a:buFont typeface="Arial" panose="020B0604020202020204" pitchFamily="34" charset="0"/>
              <a:buChar char="•"/>
            </a:pPr>
            <a:endParaRPr lang="en-US" b="1" dirty="0">
              <a:solidFill>
                <a:srgbClr val="0070C0"/>
              </a:solidFill>
            </a:endParaRPr>
          </a:p>
          <a:p>
            <a:pPr lvl="2"/>
            <a:r>
              <a:rPr lang="en-US" b="1" dirty="0">
                <a:solidFill>
                  <a:srgbClr val="0070C0"/>
                </a:solidFill>
              </a:rPr>
              <a:t>6)  Resilient recovery - </a:t>
            </a:r>
            <a:r>
              <a:rPr lang="en-US" b="1" dirty="0">
                <a:solidFill>
                  <a:prstClr val="black">
                    <a:lumMod val="65000"/>
                    <a:lumOff val="35000"/>
                  </a:prstClr>
                </a:solidFill>
              </a:rPr>
              <a:t>build back better</a:t>
            </a:r>
          </a:p>
          <a:p>
            <a:pPr marL="900113" lvl="2" indent="-214313">
              <a:buFont typeface="Wingdings" panose="05000000000000000000" pitchFamily="2" charset="2"/>
              <a:buChar char="ü"/>
            </a:pPr>
            <a:r>
              <a:rPr lang="en-US" sz="1600" dirty="0">
                <a:solidFill>
                  <a:prstClr val="black">
                    <a:lumMod val="65000"/>
                    <a:lumOff val="35000"/>
                  </a:prstClr>
                </a:solidFill>
              </a:rPr>
              <a:t>Establishment of a functional and sustainable disaster recovery system </a:t>
            </a:r>
          </a:p>
          <a:p>
            <a:pPr marL="814388" lvl="2" indent="-128588">
              <a:buFont typeface="Wingdings" panose="05000000000000000000" pitchFamily="2" charset="2"/>
              <a:buChar char="ü"/>
            </a:pPr>
            <a:endParaRPr lang="en-US" sz="1600" dirty="0">
              <a:solidFill>
                <a:prstClr val="black">
                  <a:lumMod val="65000"/>
                  <a:lumOff val="35000"/>
                </a:prstClr>
              </a:solidFill>
            </a:endParaRPr>
          </a:p>
        </p:txBody>
      </p:sp>
    </p:spTree>
    <p:extLst>
      <p:ext uri="{BB962C8B-B14F-4D97-AF65-F5344CB8AC3E}">
        <p14:creationId xmlns:p14="http://schemas.microsoft.com/office/powerpoint/2010/main" val="30343072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D:\BeiNdesign\MOCKUPS\BACKGROUD Mockups\5 Infinite White Studio Backdrops\05.jpg"/>
          <p:cNvPicPr>
            <a:picLocks noChangeAspect="1" noChangeArrowheads="1"/>
          </p:cNvPicPr>
          <p:nvPr/>
        </p:nvPicPr>
        <p:blipFill>
          <a:blip r:embed="rId2" cstate="print">
            <a:lum bright="10000"/>
          </a:blip>
          <a:srcRect/>
          <a:stretch>
            <a:fillRect/>
          </a:stretch>
        </p:blipFill>
        <p:spPr bwMode="auto">
          <a:xfrm>
            <a:off x="0" y="0"/>
            <a:ext cx="9144000" cy="6858000"/>
          </a:xfrm>
          <a:prstGeom prst="rect">
            <a:avLst/>
          </a:prstGeom>
          <a:noFill/>
        </p:spPr>
      </p:pic>
      <p:pic>
        <p:nvPicPr>
          <p:cNvPr id="1027" name="Picture 3" descr="K:\UNOPS JOBS\Kancelarija za poplave - PPT za Sarajevo\foto03.jpg"/>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a:off x="1" y="1028700"/>
            <a:ext cx="9144000" cy="5143500"/>
          </a:xfrm>
          <a:prstGeom prst="rect">
            <a:avLst/>
          </a:prstGeom>
          <a:noFill/>
        </p:spPr>
      </p:pic>
      <p:pic>
        <p:nvPicPr>
          <p:cNvPr id="6" name="Picture 5" descr="I:\Serbian National Disaster Risk Management Program\Picture1.png"/>
          <p:cNvPicPr>
            <a:picLocks noChangeAspect="1" noChangeArrowheads="1"/>
          </p:cNvPicPr>
          <p:nvPr/>
        </p:nvPicPr>
        <p:blipFill>
          <a:blip r:embed="rId4" cstate="print"/>
          <a:srcRect/>
          <a:stretch>
            <a:fillRect/>
          </a:stretch>
        </p:blipFill>
        <p:spPr bwMode="auto">
          <a:xfrm>
            <a:off x="0" y="0"/>
            <a:ext cx="9144000" cy="1106385"/>
          </a:xfrm>
          <a:prstGeom prst="rect">
            <a:avLst/>
          </a:prstGeom>
          <a:noFill/>
        </p:spPr>
      </p:pic>
      <p:sp>
        <p:nvSpPr>
          <p:cNvPr id="7" name="Title 1"/>
          <p:cNvSpPr txBox="1">
            <a:spLocks/>
          </p:cNvSpPr>
          <p:nvPr/>
        </p:nvSpPr>
        <p:spPr>
          <a:xfrm>
            <a:off x="457200" y="3048000"/>
            <a:ext cx="8229600" cy="762000"/>
          </a:xfrm>
          <a:prstGeom prst="rect">
            <a:avLst/>
          </a:prstGeom>
        </p:spPr>
        <p:txBody>
          <a:bodyPr vert="horz" lIns="91440" tIns="45720" rIns="91440" bIns="45720" rtlCol="0" anchor="ctr">
            <a:noAutofit/>
          </a:bodyPr>
          <a:lstStyle/>
          <a:p>
            <a:pPr lvl="0" algn="ctr">
              <a:spcBef>
                <a:spcPct val="0"/>
              </a:spcBef>
              <a:defRPr/>
            </a:pPr>
            <a:r>
              <a:rPr lang="en-US" sz="6600" b="1" dirty="0" smtClean="0">
                <a:solidFill>
                  <a:schemeClr val="bg1"/>
                </a:solidFill>
                <a:effectLst>
                  <a:outerShdw blurRad="38100" dist="38100" dir="2700000" algn="tl">
                    <a:srgbClr val="000000">
                      <a:alpha val="43137"/>
                    </a:srgbClr>
                  </a:outerShdw>
                </a:effectLst>
              </a:rPr>
              <a:t>THANK YOU</a:t>
            </a:r>
            <a:endParaRPr kumimoji="0" lang="en-US" sz="6600" b="1"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j-lt"/>
              <a:ea typeface="+mj-ea"/>
              <a:cs typeface="+mj-cs"/>
            </a:endParaRPr>
          </a:p>
        </p:txBody>
      </p:sp>
      <p:pic>
        <p:nvPicPr>
          <p:cNvPr id="11" name="Picture 5" descr="I:\Serbian National Disaster Risk Management Program\Picture1.png"/>
          <p:cNvPicPr>
            <a:picLocks noChangeAspect="1" noChangeArrowheads="1"/>
          </p:cNvPicPr>
          <p:nvPr/>
        </p:nvPicPr>
        <p:blipFill>
          <a:blip r:embed="rId5" cstate="print"/>
          <a:stretch>
            <a:fillRect/>
          </a:stretch>
        </p:blipFill>
        <p:spPr bwMode="auto">
          <a:xfrm flipH="1">
            <a:off x="-1" y="5751615"/>
            <a:ext cx="9143999" cy="1106385"/>
          </a:xfrm>
          <a:prstGeom prst="rect">
            <a:avLst/>
          </a:prstGeom>
          <a:noFill/>
        </p:spPr>
      </p:pic>
      <p:pic>
        <p:nvPicPr>
          <p:cNvPr id="10" name="Picture 3" descr="I:\Serbian National Disaster Risk Management Program\grb-srbije.png"/>
          <p:cNvPicPr>
            <a:picLocks noChangeAspect="1" noChangeArrowheads="1"/>
          </p:cNvPicPr>
          <p:nvPr/>
        </p:nvPicPr>
        <p:blipFill>
          <a:blip r:embed="rId6" cstate="print"/>
          <a:srcRect/>
          <a:stretch>
            <a:fillRect/>
          </a:stretch>
        </p:blipFill>
        <p:spPr bwMode="auto">
          <a:xfrm>
            <a:off x="8382000" y="152400"/>
            <a:ext cx="381000" cy="754031"/>
          </a:xfrm>
          <a:prstGeom prst="rect">
            <a:avLst/>
          </a:prstGeom>
          <a:noFill/>
          <a:effectLst>
            <a:outerShdw blurRad="50800" dist="38100" dir="10800000" algn="r" rotWithShape="0">
              <a:prstClr val="black">
                <a:alpha val="40000"/>
              </a:prstClr>
            </a:outerShdw>
          </a:effectLst>
        </p:spPr>
      </p:pic>
    </p:spTree>
    <p:extLst>
      <p:ext uri="{BB962C8B-B14F-4D97-AF65-F5344CB8AC3E}">
        <p14:creationId xmlns:p14="http://schemas.microsoft.com/office/powerpoint/2010/main" val="18917370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D:\BeiNdesign\MOCKUPS\BACKGROUD Mockups\5 Infinite White Studio Backdrops\05.jpg"/>
          <p:cNvPicPr>
            <a:picLocks noChangeAspect="1" noChangeArrowheads="1"/>
          </p:cNvPicPr>
          <p:nvPr/>
        </p:nvPicPr>
        <p:blipFill>
          <a:blip r:embed="rId2" cstate="print">
            <a:lum bright="10000"/>
          </a:blip>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2362200" y="228600"/>
            <a:ext cx="6324600" cy="762000"/>
          </a:xfrm>
        </p:spPr>
        <p:txBody>
          <a:bodyPr>
            <a:normAutofit/>
          </a:bodyPr>
          <a:lstStyle/>
          <a:p>
            <a:pPr algn="l"/>
            <a:r>
              <a:rPr lang="sr-Latn-RS" sz="3600" b="1" dirty="0" smtClean="0">
                <a:solidFill>
                  <a:schemeClr val="tx1">
                    <a:lumMod val="50000"/>
                    <a:lumOff val="50000"/>
                  </a:schemeClr>
                </a:solidFill>
              </a:rPr>
              <a:t>Government</a:t>
            </a:r>
            <a:r>
              <a:rPr lang="sr-Latn-RS" sz="3600" dirty="0" smtClean="0"/>
              <a:t> </a:t>
            </a:r>
            <a:r>
              <a:rPr lang="sr-Latn-RS" sz="3600" b="1" dirty="0" smtClean="0">
                <a:solidFill>
                  <a:schemeClr val="tx1">
                    <a:lumMod val="50000"/>
                    <a:lumOff val="50000"/>
                  </a:schemeClr>
                </a:solidFill>
              </a:rPr>
              <a:t>Response</a:t>
            </a:r>
            <a:endParaRPr lang="en-US" sz="3600" dirty="0"/>
          </a:p>
        </p:txBody>
      </p:sp>
      <p:sp>
        <p:nvSpPr>
          <p:cNvPr id="4" name="TextBox 3"/>
          <p:cNvSpPr txBox="1"/>
          <p:nvPr/>
        </p:nvSpPr>
        <p:spPr>
          <a:xfrm>
            <a:off x="2362200" y="4801850"/>
            <a:ext cx="6172200" cy="1107996"/>
          </a:xfrm>
          <a:prstGeom prst="rect">
            <a:avLst/>
          </a:prstGeom>
          <a:noFill/>
        </p:spPr>
        <p:txBody>
          <a:bodyPr wrap="square" rtlCol="0">
            <a:spAutoFit/>
          </a:bodyPr>
          <a:lstStyle/>
          <a:p>
            <a:pPr>
              <a:buSzPct val="77000"/>
            </a:pPr>
            <a:r>
              <a:rPr lang="en-US" sz="2200" dirty="0" smtClean="0">
                <a:solidFill>
                  <a:schemeClr val="tx1">
                    <a:lumMod val="50000"/>
                    <a:lumOff val="50000"/>
                  </a:schemeClr>
                </a:solidFill>
              </a:rPr>
              <a:t>Among </a:t>
            </a:r>
            <a:r>
              <a:rPr lang="en-US" sz="2200" dirty="0">
                <a:solidFill>
                  <a:schemeClr val="tx1">
                    <a:lumMod val="50000"/>
                    <a:lumOff val="50000"/>
                  </a:schemeClr>
                </a:solidFill>
              </a:rPr>
              <a:t>other changes, the new Law </a:t>
            </a:r>
            <a:r>
              <a:rPr lang="en-US" sz="2200" dirty="0" smtClean="0">
                <a:solidFill>
                  <a:schemeClr val="tx1">
                    <a:lumMod val="50000"/>
                    <a:lumOff val="50000"/>
                  </a:schemeClr>
                </a:solidFill>
              </a:rPr>
              <a:t>included a </a:t>
            </a:r>
            <a:r>
              <a:rPr lang="en-US" sz="2200" dirty="0">
                <a:solidFill>
                  <a:schemeClr val="tx1">
                    <a:lumMod val="50000"/>
                    <a:lumOff val="50000"/>
                  </a:schemeClr>
                </a:solidFill>
              </a:rPr>
              <a:t>new procurement model, adapted to </a:t>
            </a:r>
            <a:r>
              <a:rPr lang="en-US" sz="2200" dirty="0" smtClean="0">
                <a:solidFill>
                  <a:schemeClr val="tx1">
                    <a:lumMod val="50000"/>
                    <a:lumOff val="50000"/>
                  </a:schemeClr>
                </a:solidFill>
              </a:rPr>
              <a:t>post-disaster </a:t>
            </a:r>
            <a:r>
              <a:rPr lang="en-US" sz="2200" dirty="0">
                <a:solidFill>
                  <a:schemeClr val="tx1">
                    <a:lumMod val="50000"/>
                    <a:lumOff val="50000"/>
                  </a:schemeClr>
                </a:solidFill>
              </a:rPr>
              <a:t>needs and key principles of the process listed </a:t>
            </a:r>
            <a:r>
              <a:rPr lang="en-US" sz="2200" dirty="0" smtClean="0">
                <a:solidFill>
                  <a:schemeClr val="tx1">
                    <a:lumMod val="50000"/>
                    <a:lumOff val="50000"/>
                  </a:schemeClr>
                </a:solidFill>
              </a:rPr>
              <a:t>above</a:t>
            </a:r>
            <a:r>
              <a:rPr lang="sr-Latn-RS" sz="2200" dirty="0" smtClean="0">
                <a:solidFill>
                  <a:schemeClr val="tx1">
                    <a:lumMod val="50000"/>
                    <a:lumOff val="50000"/>
                  </a:schemeClr>
                </a:solidFill>
              </a:rPr>
              <a:t>.</a:t>
            </a:r>
            <a:r>
              <a:rPr lang="en-US" sz="2200" dirty="0" smtClean="0">
                <a:solidFill>
                  <a:schemeClr val="tx1">
                    <a:lumMod val="50000"/>
                    <a:lumOff val="50000"/>
                  </a:schemeClr>
                </a:solidFill>
              </a:rPr>
              <a:t> </a:t>
            </a:r>
            <a:endParaRPr lang="en-US" sz="2200" dirty="0">
              <a:solidFill>
                <a:schemeClr val="tx1">
                  <a:lumMod val="50000"/>
                  <a:lumOff val="50000"/>
                </a:schemeClr>
              </a:solidFill>
            </a:endParaRPr>
          </a:p>
        </p:txBody>
      </p:sp>
      <p:pic>
        <p:nvPicPr>
          <p:cNvPr id="8" name="Picture 2" descr="I:\Kancelarija za pomoc i obnovu poplavljenih podrucja - POZIVNICA\Pozivnica - Save the date-eng.jpg"/>
          <p:cNvPicPr>
            <a:picLocks noChangeAspect="1" noChangeArrowheads="1"/>
          </p:cNvPicPr>
          <p:nvPr/>
        </p:nvPicPr>
        <p:blipFill>
          <a:blip r:embed="rId3" cstate="print"/>
          <a:srcRect r="53713"/>
          <a:stretch>
            <a:fillRect/>
          </a:stretch>
        </p:blipFill>
        <p:spPr bwMode="auto">
          <a:xfrm>
            <a:off x="0" y="0"/>
            <a:ext cx="1752600" cy="6858000"/>
          </a:xfrm>
          <a:prstGeom prst="rect">
            <a:avLst/>
          </a:prstGeom>
          <a:noFill/>
        </p:spPr>
      </p:pic>
      <p:pic>
        <p:nvPicPr>
          <p:cNvPr id="9" name="Picture 3" descr="I:\Serbian National Disaster Risk Management Program\grb-srbije.png"/>
          <p:cNvPicPr>
            <a:picLocks noChangeAspect="1" noChangeArrowheads="1"/>
          </p:cNvPicPr>
          <p:nvPr/>
        </p:nvPicPr>
        <p:blipFill>
          <a:blip r:embed="rId4" cstate="print"/>
          <a:srcRect/>
          <a:stretch>
            <a:fillRect/>
          </a:stretch>
        </p:blipFill>
        <p:spPr bwMode="auto">
          <a:xfrm>
            <a:off x="457200" y="457200"/>
            <a:ext cx="847059" cy="1676400"/>
          </a:xfrm>
          <a:prstGeom prst="rect">
            <a:avLst/>
          </a:prstGeom>
          <a:noFill/>
          <a:effectLst>
            <a:outerShdw blurRad="50800" dist="38100" dir="10800000" algn="r" rotWithShape="0">
              <a:prstClr val="black">
                <a:alpha val="40000"/>
              </a:prstClr>
            </a:outerShdw>
          </a:effectLst>
        </p:spPr>
      </p:pic>
      <p:cxnSp>
        <p:nvCxnSpPr>
          <p:cNvPr id="11" name="Straight Connector 10"/>
          <p:cNvCxnSpPr/>
          <p:nvPr/>
        </p:nvCxnSpPr>
        <p:spPr>
          <a:xfrm>
            <a:off x="2362200" y="1020762"/>
            <a:ext cx="6324600"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2362200" y="1371600"/>
            <a:ext cx="6096000" cy="461665"/>
          </a:xfrm>
          <a:prstGeom prst="rect">
            <a:avLst/>
          </a:prstGeom>
          <a:noFill/>
        </p:spPr>
        <p:txBody>
          <a:bodyPr wrap="square" rtlCol="0">
            <a:spAutoFit/>
          </a:bodyPr>
          <a:lstStyle/>
          <a:p>
            <a:pPr>
              <a:buNone/>
            </a:pPr>
            <a:r>
              <a:rPr lang="en-US" sz="2400" b="1" dirty="0" smtClean="0">
                <a:solidFill>
                  <a:schemeClr val="tx2">
                    <a:lumMod val="60000"/>
                    <a:lumOff val="40000"/>
                  </a:schemeClr>
                </a:solidFill>
              </a:rPr>
              <a:t>KEY PRINCIPLES OF THE PROCESS:</a:t>
            </a:r>
          </a:p>
        </p:txBody>
      </p:sp>
      <p:cxnSp>
        <p:nvCxnSpPr>
          <p:cNvPr id="16" name="Straight Connector 15"/>
          <p:cNvCxnSpPr/>
          <p:nvPr/>
        </p:nvCxnSpPr>
        <p:spPr>
          <a:xfrm>
            <a:off x="2362200" y="1909465"/>
            <a:ext cx="6324600"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9" name="Pentagon 18"/>
          <p:cNvSpPr/>
          <p:nvPr/>
        </p:nvSpPr>
        <p:spPr>
          <a:xfrm>
            <a:off x="2362200" y="2366665"/>
            <a:ext cx="2667000" cy="421105"/>
          </a:xfrm>
          <a:prstGeom prst="homePlate">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2438400" y="2366666"/>
            <a:ext cx="2245895" cy="400110"/>
          </a:xfrm>
          <a:prstGeom prst="rect">
            <a:avLst/>
          </a:prstGeom>
          <a:noFill/>
        </p:spPr>
        <p:txBody>
          <a:bodyPr wrap="square" rtlCol="0">
            <a:spAutoFit/>
          </a:bodyPr>
          <a:lstStyle/>
          <a:p>
            <a:r>
              <a:rPr lang="en-US" sz="2000" b="1" dirty="0" smtClean="0">
                <a:solidFill>
                  <a:schemeClr val="bg1"/>
                </a:solidFill>
              </a:rPr>
              <a:t>RESPONSIVENESS</a:t>
            </a:r>
            <a:endParaRPr lang="en-US" sz="2000" dirty="0">
              <a:solidFill>
                <a:schemeClr val="bg1"/>
              </a:solidFill>
            </a:endParaRPr>
          </a:p>
        </p:txBody>
      </p:sp>
      <p:sp>
        <p:nvSpPr>
          <p:cNvPr id="21" name="Pentagon 20"/>
          <p:cNvSpPr/>
          <p:nvPr/>
        </p:nvSpPr>
        <p:spPr>
          <a:xfrm>
            <a:off x="2362200" y="3124200"/>
            <a:ext cx="2667000" cy="776140"/>
          </a:xfrm>
          <a:prstGeom prst="homePlate">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2438400" y="3124201"/>
            <a:ext cx="2245895" cy="1015663"/>
          </a:xfrm>
          <a:prstGeom prst="rect">
            <a:avLst/>
          </a:prstGeom>
          <a:noFill/>
        </p:spPr>
        <p:txBody>
          <a:bodyPr wrap="square" rtlCol="0">
            <a:spAutoFit/>
          </a:bodyPr>
          <a:lstStyle/>
          <a:p>
            <a:r>
              <a:rPr lang="en-US" sz="2000" b="1" dirty="0" smtClean="0">
                <a:solidFill>
                  <a:schemeClr val="bg1"/>
                </a:solidFill>
              </a:rPr>
              <a:t>TRANSPARENCY</a:t>
            </a:r>
            <a:endParaRPr lang="sr-Latn-RS" sz="2000" b="1" dirty="0" smtClean="0">
              <a:solidFill>
                <a:schemeClr val="bg1"/>
              </a:solidFill>
            </a:endParaRPr>
          </a:p>
          <a:p>
            <a:r>
              <a:rPr lang="en-US" sz="2000" b="1" dirty="0" smtClean="0">
                <a:solidFill>
                  <a:schemeClr val="bg1"/>
                </a:solidFill>
              </a:rPr>
              <a:t>ACCOUNTABILITY</a:t>
            </a:r>
          </a:p>
          <a:p>
            <a:endParaRPr lang="en-US" sz="2000" dirty="0">
              <a:solidFill>
                <a:schemeClr val="bg1"/>
              </a:solidFill>
            </a:endParaRPr>
          </a:p>
        </p:txBody>
      </p:sp>
      <p:sp>
        <p:nvSpPr>
          <p:cNvPr id="23" name="TextBox 22"/>
          <p:cNvSpPr txBox="1"/>
          <p:nvPr/>
        </p:nvSpPr>
        <p:spPr>
          <a:xfrm>
            <a:off x="5181600" y="2366665"/>
            <a:ext cx="3429000" cy="677108"/>
          </a:xfrm>
          <a:prstGeom prst="rect">
            <a:avLst/>
          </a:prstGeom>
          <a:noFill/>
        </p:spPr>
        <p:txBody>
          <a:bodyPr wrap="square" rtlCol="0">
            <a:spAutoFit/>
          </a:bodyPr>
          <a:lstStyle/>
          <a:p>
            <a:r>
              <a:rPr lang="en-US" sz="2000" b="1" smtClean="0">
                <a:solidFill>
                  <a:schemeClr val="tx1">
                    <a:lumMod val="50000"/>
                    <a:lumOff val="50000"/>
                  </a:schemeClr>
                </a:solidFill>
              </a:rPr>
              <a:t>Population affected by floods</a:t>
            </a:r>
          </a:p>
          <a:p>
            <a:endParaRPr lang="en-US" b="1" dirty="0"/>
          </a:p>
        </p:txBody>
      </p:sp>
      <p:sp>
        <p:nvSpPr>
          <p:cNvPr id="24" name="TextBox 23"/>
          <p:cNvSpPr txBox="1"/>
          <p:nvPr/>
        </p:nvSpPr>
        <p:spPr>
          <a:xfrm>
            <a:off x="5181600" y="3289757"/>
            <a:ext cx="3657600" cy="400110"/>
          </a:xfrm>
          <a:prstGeom prst="rect">
            <a:avLst/>
          </a:prstGeom>
          <a:noFill/>
        </p:spPr>
        <p:txBody>
          <a:bodyPr wrap="square" rtlCol="0">
            <a:spAutoFit/>
          </a:bodyPr>
          <a:lstStyle/>
          <a:p>
            <a:r>
              <a:rPr lang="en-US" sz="2000" b="1" smtClean="0">
                <a:solidFill>
                  <a:schemeClr val="tx1">
                    <a:lumMod val="50000"/>
                    <a:lumOff val="50000"/>
                  </a:schemeClr>
                </a:solidFill>
              </a:rPr>
              <a:t>General population and donors</a:t>
            </a:r>
            <a:endParaRPr lang="en-US" b="1" dirty="0"/>
          </a:p>
        </p:txBody>
      </p:sp>
      <p:cxnSp>
        <p:nvCxnSpPr>
          <p:cNvPr id="25" name="Straight Connector 24"/>
          <p:cNvCxnSpPr/>
          <p:nvPr/>
        </p:nvCxnSpPr>
        <p:spPr>
          <a:xfrm>
            <a:off x="2362200" y="4419600"/>
            <a:ext cx="6324600"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28600" y="6172200"/>
            <a:ext cx="1371600" cy="523220"/>
          </a:xfrm>
          <a:prstGeom prst="rect">
            <a:avLst/>
          </a:prstGeom>
          <a:noFill/>
        </p:spPr>
        <p:txBody>
          <a:bodyPr wrap="square" rtlCol="0">
            <a:spAutoFit/>
          </a:bodyPr>
          <a:lstStyle/>
          <a:p>
            <a:r>
              <a:rPr lang="en-US" sz="1400" i="1" dirty="0">
                <a:solidFill>
                  <a:schemeClr val="bg1"/>
                </a:solidFill>
              </a:rPr>
              <a:t>Washington DC 04</a:t>
            </a:r>
            <a:r>
              <a:rPr lang="sr-Latn-RS" sz="1400" i="1" dirty="0">
                <a:solidFill>
                  <a:schemeClr val="bg1"/>
                </a:solidFill>
              </a:rPr>
              <a:t>/</a:t>
            </a:r>
            <a:r>
              <a:rPr lang="en-US" sz="1400" i="1" dirty="0">
                <a:solidFill>
                  <a:schemeClr val="bg1"/>
                </a:solidFill>
              </a:rPr>
              <a:t>26</a:t>
            </a:r>
            <a:r>
              <a:rPr lang="sr-Latn-RS" sz="1400" i="1" dirty="0">
                <a:solidFill>
                  <a:schemeClr val="bg1"/>
                </a:solidFill>
              </a:rPr>
              <a:t>/</a:t>
            </a:r>
            <a:r>
              <a:rPr lang="en-US" sz="1400" i="1" dirty="0">
                <a:solidFill>
                  <a:schemeClr val="bg1"/>
                </a:solidFill>
              </a:rPr>
              <a:t>2016</a:t>
            </a:r>
          </a:p>
        </p:txBody>
      </p:sp>
    </p:spTree>
    <p:extLst>
      <p:ext uri="{BB962C8B-B14F-4D97-AF65-F5344CB8AC3E}">
        <p14:creationId xmlns:p14="http://schemas.microsoft.com/office/powerpoint/2010/main" val="40344598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D:\BeiNdesign\MOCKUPS\BACKGROUD Mockups\5 Infinite White Studio Backdrops\05.jpg"/>
          <p:cNvPicPr>
            <a:picLocks noChangeAspect="1" noChangeArrowheads="1"/>
          </p:cNvPicPr>
          <p:nvPr/>
        </p:nvPicPr>
        <p:blipFill>
          <a:blip r:embed="rId2" cstate="print">
            <a:lum bright="10000"/>
          </a:blip>
          <a:srcRect/>
          <a:stretch>
            <a:fillRect/>
          </a:stretch>
        </p:blipFill>
        <p:spPr bwMode="auto">
          <a:xfrm>
            <a:off x="0" y="0"/>
            <a:ext cx="9144000" cy="6858000"/>
          </a:xfrm>
          <a:prstGeom prst="rect">
            <a:avLst/>
          </a:prstGeom>
          <a:noFill/>
        </p:spPr>
      </p:pic>
      <p:sp>
        <p:nvSpPr>
          <p:cNvPr id="3" name="Content Placeholder 2"/>
          <p:cNvSpPr>
            <a:spLocks noGrp="1"/>
          </p:cNvSpPr>
          <p:nvPr>
            <p:ph idx="1"/>
          </p:nvPr>
        </p:nvSpPr>
        <p:spPr>
          <a:xfrm>
            <a:off x="2362200" y="2133600"/>
            <a:ext cx="6324600" cy="4572000"/>
          </a:xfrm>
        </p:spPr>
        <p:txBody>
          <a:bodyPr>
            <a:normAutofit fontScale="40000" lnSpcReduction="20000"/>
          </a:bodyPr>
          <a:lstStyle/>
          <a:p>
            <a:pPr marL="285750" indent="-285750" algn="just">
              <a:lnSpc>
                <a:spcPct val="120000"/>
              </a:lnSpc>
              <a:spcBef>
                <a:spcPts val="0"/>
              </a:spcBef>
              <a:buClr>
                <a:schemeClr val="accent1"/>
              </a:buClr>
            </a:pPr>
            <a:r>
              <a:rPr lang="en-US" sz="4300" b="1" dirty="0" smtClean="0">
                <a:solidFill>
                  <a:schemeClr val="accent1"/>
                </a:solidFill>
              </a:rPr>
              <a:t>Data</a:t>
            </a:r>
            <a:r>
              <a:rPr lang="en-US" sz="4300" dirty="0" smtClean="0">
                <a:solidFill>
                  <a:schemeClr val="tx1">
                    <a:lumMod val="50000"/>
                    <a:lumOff val="50000"/>
                  </a:schemeClr>
                </a:solidFill>
              </a:rPr>
              <a:t> </a:t>
            </a:r>
            <a:r>
              <a:rPr lang="en-US" sz="4300" dirty="0">
                <a:solidFill>
                  <a:schemeClr val="tx1">
                    <a:lumMod val="50000"/>
                    <a:lumOff val="50000"/>
                  </a:schemeClr>
                </a:solidFill>
              </a:rPr>
              <a:t>collection, processing and verification</a:t>
            </a:r>
          </a:p>
          <a:p>
            <a:pPr marL="285750" indent="-285750" algn="just">
              <a:lnSpc>
                <a:spcPct val="120000"/>
              </a:lnSpc>
              <a:spcBef>
                <a:spcPts val="0"/>
              </a:spcBef>
              <a:buClr>
                <a:schemeClr val="accent1"/>
              </a:buClr>
            </a:pPr>
            <a:endParaRPr lang="en-US" sz="4300" dirty="0">
              <a:solidFill>
                <a:schemeClr val="tx1">
                  <a:lumMod val="50000"/>
                  <a:lumOff val="50000"/>
                </a:schemeClr>
              </a:solidFill>
            </a:endParaRPr>
          </a:p>
          <a:p>
            <a:pPr marL="285750" indent="-285750" algn="just">
              <a:lnSpc>
                <a:spcPct val="120000"/>
              </a:lnSpc>
              <a:spcBef>
                <a:spcPts val="0"/>
              </a:spcBef>
              <a:buClr>
                <a:schemeClr val="accent1"/>
              </a:buClr>
            </a:pPr>
            <a:r>
              <a:rPr lang="en-US" sz="4300" dirty="0">
                <a:solidFill>
                  <a:schemeClr val="tx1">
                    <a:lumMod val="50000"/>
                    <a:lumOff val="50000"/>
                  </a:schemeClr>
                </a:solidFill>
              </a:rPr>
              <a:t>Drafting of </a:t>
            </a:r>
            <a:r>
              <a:rPr lang="en-US" sz="4300" b="1" dirty="0">
                <a:solidFill>
                  <a:schemeClr val="accent1"/>
                </a:solidFill>
              </a:rPr>
              <a:t>National Recovery Programs </a:t>
            </a:r>
            <a:r>
              <a:rPr lang="en-US" sz="4300" dirty="0">
                <a:solidFill>
                  <a:schemeClr val="tx1">
                    <a:lumMod val="50000"/>
                    <a:lumOff val="50000"/>
                  </a:schemeClr>
                </a:solidFill>
              </a:rPr>
              <a:t>by sectors (including detailed information on damages, proposed measures and cost </a:t>
            </a:r>
            <a:r>
              <a:rPr lang="en-US" sz="4300" dirty="0" smtClean="0">
                <a:solidFill>
                  <a:schemeClr val="tx1">
                    <a:lumMod val="50000"/>
                    <a:lumOff val="50000"/>
                  </a:schemeClr>
                </a:solidFill>
              </a:rPr>
              <a:t>estimates)</a:t>
            </a:r>
            <a:endParaRPr lang="en-US" sz="4300" dirty="0">
              <a:solidFill>
                <a:schemeClr val="tx1">
                  <a:lumMod val="50000"/>
                  <a:lumOff val="50000"/>
                </a:schemeClr>
              </a:solidFill>
            </a:endParaRPr>
          </a:p>
          <a:p>
            <a:pPr marL="285750" indent="-285750" algn="just">
              <a:lnSpc>
                <a:spcPct val="120000"/>
              </a:lnSpc>
              <a:spcBef>
                <a:spcPts val="0"/>
              </a:spcBef>
              <a:buClr>
                <a:schemeClr val="accent1"/>
              </a:buClr>
            </a:pPr>
            <a:endParaRPr lang="en-US" sz="4300" dirty="0">
              <a:solidFill>
                <a:schemeClr val="tx1">
                  <a:lumMod val="50000"/>
                  <a:lumOff val="50000"/>
                </a:schemeClr>
              </a:solidFill>
            </a:endParaRPr>
          </a:p>
          <a:p>
            <a:pPr marL="285750" indent="-285750" algn="just">
              <a:lnSpc>
                <a:spcPct val="120000"/>
              </a:lnSpc>
              <a:spcBef>
                <a:spcPts val="0"/>
              </a:spcBef>
              <a:buClr>
                <a:schemeClr val="accent1"/>
              </a:buClr>
            </a:pPr>
            <a:r>
              <a:rPr lang="en-US" sz="4300" b="1" dirty="0">
                <a:solidFill>
                  <a:schemeClr val="accent1"/>
                </a:solidFill>
              </a:rPr>
              <a:t>Fundraising</a:t>
            </a:r>
            <a:r>
              <a:rPr lang="en-US" sz="4300" dirty="0">
                <a:solidFill>
                  <a:schemeClr val="tx1">
                    <a:lumMod val="50000"/>
                    <a:lumOff val="50000"/>
                  </a:schemeClr>
                </a:solidFill>
              </a:rPr>
              <a:t> (Office as </a:t>
            </a:r>
            <a:r>
              <a:rPr lang="en-US" sz="4300" dirty="0" smtClean="0">
                <a:solidFill>
                  <a:schemeClr val="tx1">
                    <a:lumMod val="50000"/>
                    <a:lumOff val="50000"/>
                  </a:schemeClr>
                </a:solidFill>
              </a:rPr>
              <a:t>the </a:t>
            </a:r>
            <a:r>
              <a:rPr lang="en-US" sz="4300" dirty="0">
                <a:solidFill>
                  <a:schemeClr val="tx1">
                    <a:lumMod val="50000"/>
                    <a:lumOff val="50000"/>
                  </a:schemeClr>
                </a:solidFill>
              </a:rPr>
              <a:t>key focal point for donors and lenders) </a:t>
            </a:r>
          </a:p>
          <a:p>
            <a:pPr marL="285750" indent="-285750" algn="just">
              <a:lnSpc>
                <a:spcPct val="120000"/>
              </a:lnSpc>
              <a:spcBef>
                <a:spcPts val="0"/>
              </a:spcBef>
              <a:buClr>
                <a:schemeClr val="accent1"/>
              </a:buClr>
            </a:pPr>
            <a:endParaRPr lang="en-US" sz="4300" dirty="0">
              <a:solidFill>
                <a:schemeClr val="tx1">
                  <a:lumMod val="50000"/>
                  <a:lumOff val="50000"/>
                </a:schemeClr>
              </a:solidFill>
            </a:endParaRPr>
          </a:p>
          <a:p>
            <a:pPr marL="285750" indent="-285750" algn="just">
              <a:lnSpc>
                <a:spcPct val="120000"/>
              </a:lnSpc>
              <a:spcBef>
                <a:spcPts val="0"/>
              </a:spcBef>
              <a:buClr>
                <a:schemeClr val="accent1"/>
              </a:buClr>
            </a:pPr>
            <a:r>
              <a:rPr lang="en-US" sz="4300" b="1" dirty="0">
                <a:solidFill>
                  <a:schemeClr val="accent1"/>
                </a:solidFill>
              </a:rPr>
              <a:t>Coordination</a:t>
            </a:r>
            <a:r>
              <a:rPr lang="en-US" sz="4300" dirty="0">
                <a:solidFill>
                  <a:schemeClr val="tx1">
                    <a:lumMod val="50000"/>
                    <a:lumOff val="50000"/>
                  </a:schemeClr>
                </a:solidFill>
              </a:rPr>
              <a:t> of </a:t>
            </a:r>
            <a:r>
              <a:rPr lang="sr-Latn-RS" sz="4300" dirty="0" smtClean="0">
                <a:solidFill>
                  <a:schemeClr val="tx1">
                    <a:lumMod val="50000"/>
                    <a:lumOff val="50000"/>
                  </a:schemeClr>
                </a:solidFill>
              </a:rPr>
              <a:t>aid </a:t>
            </a:r>
            <a:r>
              <a:rPr lang="en-US" sz="4300" dirty="0" smtClean="0">
                <a:solidFill>
                  <a:schemeClr val="tx1">
                    <a:lumMod val="50000"/>
                    <a:lumOff val="50000"/>
                  </a:schemeClr>
                </a:solidFill>
              </a:rPr>
              <a:t>disbursement</a:t>
            </a:r>
            <a:r>
              <a:rPr lang="sr-Latn-RS" sz="4300" dirty="0" smtClean="0">
                <a:solidFill>
                  <a:schemeClr val="tx1">
                    <a:lumMod val="50000"/>
                    <a:lumOff val="50000"/>
                  </a:schemeClr>
                </a:solidFill>
              </a:rPr>
              <a:t> </a:t>
            </a:r>
            <a:endParaRPr lang="en-US" sz="4300" dirty="0">
              <a:solidFill>
                <a:schemeClr val="tx1">
                  <a:lumMod val="50000"/>
                  <a:lumOff val="50000"/>
                </a:schemeClr>
              </a:solidFill>
            </a:endParaRPr>
          </a:p>
          <a:p>
            <a:pPr marL="285750" indent="-285750" algn="just">
              <a:lnSpc>
                <a:spcPct val="120000"/>
              </a:lnSpc>
              <a:spcBef>
                <a:spcPts val="0"/>
              </a:spcBef>
              <a:buClr>
                <a:schemeClr val="accent1"/>
              </a:buClr>
            </a:pPr>
            <a:endParaRPr lang="en-US" sz="4300" dirty="0">
              <a:solidFill>
                <a:schemeClr val="tx1">
                  <a:lumMod val="50000"/>
                  <a:lumOff val="50000"/>
                </a:schemeClr>
              </a:solidFill>
            </a:endParaRPr>
          </a:p>
          <a:p>
            <a:pPr marL="285750" indent="-285750" algn="just">
              <a:lnSpc>
                <a:spcPct val="120000"/>
              </a:lnSpc>
              <a:spcBef>
                <a:spcPts val="0"/>
              </a:spcBef>
              <a:buClr>
                <a:schemeClr val="accent1"/>
              </a:buClr>
            </a:pPr>
            <a:r>
              <a:rPr lang="en-US" sz="4300" b="1" dirty="0">
                <a:solidFill>
                  <a:schemeClr val="accent1"/>
                </a:solidFill>
              </a:rPr>
              <a:t>Supervision of implementation </a:t>
            </a:r>
            <a:r>
              <a:rPr lang="en-US" sz="4300" dirty="0">
                <a:solidFill>
                  <a:schemeClr val="tx1">
                    <a:lumMod val="50000"/>
                    <a:lumOff val="50000"/>
                  </a:schemeClr>
                </a:solidFill>
              </a:rPr>
              <a:t>(including public procurement)</a:t>
            </a:r>
          </a:p>
          <a:p>
            <a:pPr marL="285750" indent="-285750" algn="just">
              <a:lnSpc>
                <a:spcPct val="120000"/>
              </a:lnSpc>
              <a:spcBef>
                <a:spcPts val="0"/>
              </a:spcBef>
              <a:buClr>
                <a:schemeClr val="accent1"/>
              </a:buClr>
            </a:pPr>
            <a:endParaRPr lang="en-US" sz="4300" dirty="0">
              <a:solidFill>
                <a:schemeClr val="tx1">
                  <a:lumMod val="50000"/>
                  <a:lumOff val="50000"/>
                </a:schemeClr>
              </a:solidFill>
            </a:endParaRPr>
          </a:p>
          <a:p>
            <a:pPr marL="285750" indent="-285750" algn="just">
              <a:lnSpc>
                <a:spcPct val="120000"/>
              </a:lnSpc>
              <a:spcBef>
                <a:spcPts val="0"/>
              </a:spcBef>
              <a:buClr>
                <a:schemeClr val="accent1"/>
              </a:buClr>
            </a:pPr>
            <a:r>
              <a:rPr lang="en-US" sz="4300" b="1" dirty="0">
                <a:solidFill>
                  <a:schemeClr val="accent1"/>
                </a:solidFill>
              </a:rPr>
              <a:t>Approval of payments</a:t>
            </a:r>
          </a:p>
          <a:p>
            <a:pPr marL="285750" indent="-285750" algn="just">
              <a:lnSpc>
                <a:spcPct val="120000"/>
              </a:lnSpc>
              <a:spcBef>
                <a:spcPts val="0"/>
              </a:spcBef>
              <a:buClr>
                <a:schemeClr val="accent1"/>
              </a:buClr>
            </a:pPr>
            <a:endParaRPr lang="en-US" sz="4300" dirty="0">
              <a:solidFill>
                <a:schemeClr val="tx1">
                  <a:lumMod val="50000"/>
                  <a:lumOff val="50000"/>
                </a:schemeClr>
              </a:solidFill>
            </a:endParaRPr>
          </a:p>
          <a:p>
            <a:pPr marL="285750" indent="-285750" algn="just">
              <a:lnSpc>
                <a:spcPct val="120000"/>
              </a:lnSpc>
              <a:spcBef>
                <a:spcPts val="0"/>
              </a:spcBef>
              <a:buClr>
                <a:schemeClr val="accent1"/>
              </a:buClr>
            </a:pPr>
            <a:r>
              <a:rPr lang="en-US" sz="4300" b="1" dirty="0">
                <a:solidFill>
                  <a:schemeClr val="accent1"/>
                </a:solidFill>
              </a:rPr>
              <a:t>Ensuring transparency </a:t>
            </a:r>
            <a:r>
              <a:rPr lang="en-US" sz="4300" dirty="0">
                <a:solidFill>
                  <a:schemeClr val="tx1">
                    <a:lumMod val="50000"/>
                    <a:lumOff val="50000"/>
                  </a:schemeClr>
                </a:solidFill>
              </a:rPr>
              <a:t>through reporting (to </a:t>
            </a:r>
            <a:r>
              <a:rPr lang="sr-Latn-RS" sz="4300" dirty="0" smtClean="0">
                <a:solidFill>
                  <a:schemeClr val="tx1">
                    <a:lumMod val="50000"/>
                    <a:lumOff val="50000"/>
                  </a:schemeClr>
                </a:solidFill>
              </a:rPr>
              <a:t>the </a:t>
            </a:r>
            <a:r>
              <a:rPr lang="en-US" sz="4300" dirty="0" smtClean="0">
                <a:solidFill>
                  <a:schemeClr val="tx1">
                    <a:lumMod val="50000"/>
                    <a:lumOff val="50000"/>
                  </a:schemeClr>
                </a:solidFill>
              </a:rPr>
              <a:t>Government</a:t>
            </a:r>
            <a:r>
              <a:rPr lang="en-US" sz="4300" dirty="0">
                <a:solidFill>
                  <a:schemeClr val="tx1">
                    <a:lumMod val="50000"/>
                    <a:lumOff val="50000"/>
                  </a:schemeClr>
                </a:solidFill>
              </a:rPr>
              <a:t>, general public and donors)</a:t>
            </a:r>
          </a:p>
          <a:p>
            <a:pPr marL="0" indent="0">
              <a:buClr>
                <a:schemeClr val="accent1"/>
              </a:buClr>
            </a:pPr>
            <a:endParaRPr lang="en-US" dirty="0"/>
          </a:p>
        </p:txBody>
      </p:sp>
      <p:pic>
        <p:nvPicPr>
          <p:cNvPr id="4" name="Picture 2" descr="I:\Kancelarija za pomoc i obnovu poplavljenih podrucja - POZIVNICA\Pozivnica - Save the date-eng.jpg"/>
          <p:cNvPicPr>
            <a:picLocks noChangeAspect="1" noChangeArrowheads="1"/>
          </p:cNvPicPr>
          <p:nvPr/>
        </p:nvPicPr>
        <p:blipFill>
          <a:blip r:embed="rId3" cstate="print"/>
          <a:srcRect r="53713"/>
          <a:stretch>
            <a:fillRect/>
          </a:stretch>
        </p:blipFill>
        <p:spPr bwMode="auto">
          <a:xfrm>
            <a:off x="0" y="0"/>
            <a:ext cx="1752600" cy="6858000"/>
          </a:xfrm>
          <a:prstGeom prst="rect">
            <a:avLst/>
          </a:prstGeom>
          <a:noFill/>
        </p:spPr>
      </p:pic>
      <p:pic>
        <p:nvPicPr>
          <p:cNvPr id="5" name="Picture 3" descr="I:\Serbian National Disaster Risk Management Program\grb-srbije.png"/>
          <p:cNvPicPr>
            <a:picLocks noChangeAspect="1" noChangeArrowheads="1"/>
          </p:cNvPicPr>
          <p:nvPr/>
        </p:nvPicPr>
        <p:blipFill>
          <a:blip r:embed="rId4" cstate="print"/>
          <a:srcRect/>
          <a:stretch>
            <a:fillRect/>
          </a:stretch>
        </p:blipFill>
        <p:spPr bwMode="auto">
          <a:xfrm>
            <a:off x="457200" y="457200"/>
            <a:ext cx="847059" cy="1676400"/>
          </a:xfrm>
          <a:prstGeom prst="rect">
            <a:avLst/>
          </a:prstGeom>
          <a:noFill/>
          <a:effectLst>
            <a:outerShdw blurRad="50800" dist="38100" dir="10800000" algn="r" rotWithShape="0">
              <a:prstClr val="black">
                <a:alpha val="40000"/>
              </a:prstClr>
            </a:outerShdw>
          </a:effectLst>
        </p:spPr>
      </p:pic>
      <p:sp>
        <p:nvSpPr>
          <p:cNvPr id="8" name="Title 1"/>
          <p:cNvSpPr>
            <a:spLocks noGrp="1"/>
          </p:cNvSpPr>
          <p:nvPr>
            <p:ph type="title"/>
          </p:nvPr>
        </p:nvSpPr>
        <p:spPr>
          <a:xfrm>
            <a:off x="2362200" y="228600"/>
            <a:ext cx="6324600" cy="762000"/>
          </a:xfrm>
        </p:spPr>
        <p:txBody>
          <a:bodyPr>
            <a:normAutofit/>
          </a:bodyPr>
          <a:lstStyle/>
          <a:p>
            <a:pPr algn="l"/>
            <a:r>
              <a:rPr lang="sr-Latn-RS" sz="3600" b="1" dirty="0" smtClean="0">
                <a:solidFill>
                  <a:schemeClr val="tx1">
                    <a:lumMod val="50000"/>
                    <a:lumOff val="50000"/>
                  </a:schemeClr>
                </a:solidFill>
              </a:rPr>
              <a:t>Government</a:t>
            </a:r>
            <a:r>
              <a:rPr lang="sr-Latn-RS" sz="3600" dirty="0" smtClean="0"/>
              <a:t> </a:t>
            </a:r>
            <a:r>
              <a:rPr lang="sr-Latn-RS" sz="3600" b="1" dirty="0" smtClean="0">
                <a:solidFill>
                  <a:schemeClr val="tx1">
                    <a:lumMod val="50000"/>
                    <a:lumOff val="50000"/>
                  </a:schemeClr>
                </a:solidFill>
              </a:rPr>
              <a:t>Response</a:t>
            </a:r>
            <a:endParaRPr lang="en-US" sz="3600" dirty="0"/>
          </a:p>
        </p:txBody>
      </p:sp>
      <p:cxnSp>
        <p:nvCxnSpPr>
          <p:cNvPr id="9" name="Straight Connector 8"/>
          <p:cNvCxnSpPr/>
          <p:nvPr/>
        </p:nvCxnSpPr>
        <p:spPr>
          <a:xfrm>
            <a:off x="2362200" y="1020762"/>
            <a:ext cx="6324600"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362200" y="1143000"/>
            <a:ext cx="6096000" cy="984885"/>
          </a:xfrm>
          <a:prstGeom prst="rect">
            <a:avLst/>
          </a:prstGeom>
          <a:noFill/>
        </p:spPr>
        <p:txBody>
          <a:bodyPr wrap="square" rtlCol="0">
            <a:spAutoFit/>
          </a:bodyPr>
          <a:lstStyle/>
          <a:p>
            <a:r>
              <a:rPr lang="en-US" sz="2000" dirty="0" smtClean="0">
                <a:solidFill>
                  <a:schemeClr val="tx1">
                    <a:lumMod val="50000"/>
                    <a:lumOff val="50000"/>
                  </a:schemeClr>
                </a:solidFill>
              </a:rPr>
              <a:t>KEY RESPONSIBILITIES OF THE</a:t>
            </a:r>
          </a:p>
          <a:p>
            <a:r>
              <a:rPr lang="en-US" sz="2000" b="1" dirty="0" smtClean="0">
                <a:solidFill>
                  <a:schemeClr val="tx2">
                    <a:lumMod val="60000"/>
                    <a:lumOff val="40000"/>
                  </a:schemeClr>
                </a:solidFill>
              </a:rPr>
              <a:t>OFFICE FOR RECONSTRUCTION AND FLOOD RELIEF</a:t>
            </a:r>
            <a:r>
              <a:rPr lang="en-US" sz="2000" dirty="0" smtClean="0">
                <a:solidFill>
                  <a:schemeClr val="tx2">
                    <a:lumMod val="60000"/>
                    <a:lumOff val="40000"/>
                  </a:schemeClr>
                </a:solidFill>
              </a:rPr>
              <a:t>: </a:t>
            </a:r>
          </a:p>
          <a:p>
            <a:endParaRPr lang="en-US" dirty="0"/>
          </a:p>
        </p:txBody>
      </p:sp>
      <p:cxnSp>
        <p:nvCxnSpPr>
          <p:cNvPr id="11" name="Straight Connector 10"/>
          <p:cNvCxnSpPr/>
          <p:nvPr/>
        </p:nvCxnSpPr>
        <p:spPr>
          <a:xfrm>
            <a:off x="2362200" y="1981200"/>
            <a:ext cx="6324600"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228600" y="6172200"/>
            <a:ext cx="1371600" cy="523220"/>
          </a:xfrm>
          <a:prstGeom prst="rect">
            <a:avLst/>
          </a:prstGeom>
          <a:noFill/>
        </p:spPr>
        <p:txBody>
          <a:bodyPr wrap="square" rtlCol="0">
            <a:spAutoFit/>
          </a:bodyPr>
          <a:lstStyle/>
          <a:p>
            <a:r>
              <a:rPr lang="en-US" sz="1400" i="1" dirty="0">
                <a:solidFill>
                  <a:schemeClr val="bg1"/>
                </a:solidFill>
              </a:rPr>
              <a:t>Washington DC 04</a:t>
            </a:r>
            <a:r>
              <a:rPr lang="sr-Latn-RS" sz="1400" i="1" dirty="0">
                <a:solidFill>
                  <a:schemeClr val="bg1"/>
                </a:solidFill>
              </a:rPr>
              <a:t>/</a:t>
            </a:r>
            <a:r>
              <a:rPr lang="en-US" sz="1400" i="1" dirty="0">
                <a:solidFill>
                  <a:schemeClr val="bg1"/>
                </a:solidFill>
              </a:rPr>
              <a:t>26</a:t>
            </a:r>
            <a:r>
              <a:rPr lang="sr-Latn-RS" sz="1400" i="1" dirty="0">
                <a:solidFill>
                  <a:schemeClr val="bg1"/>
                </a:solidFill>
              </a:rPr>
              <a:t>/</a:t>
            </a:r>
            <a:r>
              <a:rPr lang="en-US" sz="1400" i="1" dirty="0">
                <a:solidFill>
                  <a:schemeClr val="bg1"/>
                </a:solidFill>
              </a:rPr>
              <a:t>2016</a:t>
            </a:r>
          </a:p>
        </p:txBody>
      </p:sp>
    </p:spTree>
    <p:extLst>
      <p:ext uri="{BB962C8B-B14F-4D97-AF65-F5344CB8AC3E}">
        <p14:creationId xmlns:p14="http://schemas.microsoft.com/office/powerpoint/2010/main" val="377592112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 descr="D:\BeiNdesign\MOCKUPS\BACKGROUD Mockups\5 Infinite White Studio Backdrops\05.jpg"/>
          <p:cNvPicPr>
            <a:picLocks noChangeAspect="1" noChangeArrowheads="1"/>
          </p:cNvPicPr>
          <p:nvPr/>
        </p:nvPicPr>
        <p:blipFill>
          <a:blip r:embed="rId2" cstate="print">
            <a:lum bright="10000"/>
          </a:blip>
          <a:srcRect/>
          <a:stretch>
            <a:fillRect/>
          </a:stretch>
        </p:blipFill>
        <p:spPr bwMode="auto">
          <a:xfrm>
            <a:off x="0" y="0"/>
            <a:ext cx="9144000" cy="6858000"/>
          </a:xfrm>
          <a:prstGeom prst="rect">
            <a:avLst/>
          </a:prstGeom>
          <a:noFill/>
        </p:spPr>
      </p:pic>
      <p:sp>
        <p:nvSpPr>
          <p:cNvPr id="4" name="AutoShape 2" descr="data:image/jpeg;base64,/9j/4AAQSkZJRgABAQAAAQABAAD/2wCEAAkGBxQSEhUUExQWFhUXGR8bGBgXGB0fIBwbHRocHR0hGh8dHCggHCAlIBwcITEhJSorLi4uHB8zODQsNygtLisBCgoKDg0OGxAQGzQmICY3NDQ0NDQsLCw4NzQ0NDQsNCw0LzQsLCwsNDQsLCwsNC80LCw0LDQsLCwsLCwsLCwsLP/AABEIAOEA4QMBEQACEQEDEQH/xAAcAAACAwEBAQEAAAAAAAAAAAAGBwAEBQMBAgj/xABOEAACAQIDBAcEBgUHDAEFAAABAgMEEQAFIQYSMUEHEyJRYXGBMpGhsRRCUmJywSNTgpKyFUNzk9Hh8BckMzQ1Y4Sis8LS8YMWRVR0o//EABsBAAIDAQEBAAAAAAAAAAAAAAAFAwQGAgEH/8QAPhEAAQMCBAMGBQIFAwQCAwAAAQACAwQRBRIhMUFRYRMicYGR0TKhscHwFOEVI0JS8QYkMzRygtIWQyU1Yv/aAAwDAQACEQMRAD8AeOBCmBCmBCmBCmBCmBC8vgQvcCFMCF5fAhVq+vihXelkVF72IGO44nyGzAT4Llz2tF3GyE8w6TKKO4QvKR9hSB72thpFglS74rN8Tf6Ko+vibtqsKbpWkYkQ0oJ5bzEn3KPzxfH+n2NF5JPlZV/4i4nutVKo6SMwUBmgiRSbAtFIAT5l8TMwSjcbNcT5j2XDq6dupbYeC+k6Q8xsG+jxlWFwRFJYjwIfHJwehDi0vN/Eey9FZUb5dPBWqbpXdTaemA791iD7mH54hdgLXC8b/UBd/wARINnNRDl3SVRSaOzQn76m3vW4HrbFGXBKpgu0B3gVYjron76IspKtJVDRurqeBUgj4YVvjfGcrxYq2HB2oK73xyvVMCFMCF5fBdC9wIUwIUwIUwIUwIUwIUwIUwIUwIUwIUwIXl8eXQsPaDaylo9JZAX/AFa6t6jl5m2LtLh89T3mDTmdlBLURx/EVS2Yzqprj1wjEFMCQobtPL430Cr4i97EYlraWClHZ3zSegHufReQSulGa1gikHC1WFRzfN4aZN+aRUXgLnUnuUcSfAYngppZ3ZI23P5vyXEkjWC7ilrnHSNUVDdVQxMt9A27vSHxCgWX1vjQ0+DQxDPUOvbyHrxSx9c95yxBeZf0c1VS3WVsxW+tiesf3k2X449mxmCEZKdt/LKPcobRSSayORhlmwFDDxi6098p3vh7Pwwpmxeqk2dlHTT91cZRxM4Iip6SOMWREUdyqB8hhe6R7z3jf1KsBrRsEBdMw/zeD+lP8DYeYAf5knh90vxL/jCs7GbQU9NltOJ5kRt1juE9ojrXtZRqeGOMRo5p6x5jaSNNeGw47KWCZjIWhxXF+kLL5mKSwsUOm9JGrKfMakD0x0MGrIm5o3i/QlcfrIHuykfJamYbAUM63SPq7i4aI24+HD4YrR4xVRnK45vH33UslFC/hZCdZsBW0bGWinZ7clO4/qL7r+R92GkeLU9QMk7beOo9dwqho5YtYnK1kfSVJG/VV8RUji4Uqw/HGRf1HuxFU4Ixwz0zvK9x5Fdx1xacsoTHoK6OZBJE6uh4MpuP8eGM/JE+J2R4sUxa4OFwu5F8RrpAWe53WZYwLgVVMT2XPZdfuuwBBPcSNfPDynpqWuFm9x/G2oPUDf2VKaZ8JuRdq3dnNsaas7KPuyfq30b05N6YpVeGz02rhdvMfmilhqWSjREN8ULqwvceoUwIUwIUwIUwIUwIUwIXhOBCzM6z6GlA6xjvMbJGo3nck2AVRx158MWKelkqD3NuJOgHmuHyNaQDxQZt9t00Q6iAFJit5CbEx3Gi6XG/bj3eOHGG4U157WTVt9OR687fVUaysyd1m6DdidnGzCoO/fql7UrEm7dy37z391/DDXEattJFp8R2HAdfBUKaAzvu7ZPWGIKAqgAAWAHAAd2MW5xcSSn4sBYIa2z2wjoV3R25mHZTu8X7h8Ti/h+HOqnXJs0bn7BVqipbCLcUCZNs5V5tIKipkKxHgx4kX4RLwC/ePdzw8qKynoGGGIa8vuT9voqEdPJUHPIdE0MkyGCkTdgjC954s34mOpxm6mrmqXZpXXTWOJkYs0K9PULGpZ2CqOJJsB53xAxpe7K0XK7c4NFyg7OOkyliO7EHnYc1sF/ePH0Bw3gwSd+ryG/M+n7qnJXxN0GqF6jpRqpDaCGNfRnPwthmzAYWi8jj8gqhr5XfC1Ym02bV9Qi/S1YRhrreLcG9Y8Da50vi5SU9JEXCD4ra63Veokne3viw8FUy+CoEYK0vWxEkqWhLjjY2YagXB0vbEsz4s5a6Sx8bfJcx9oG3y3HhdauW7YJCy9ZQU914FU3GH719cVpsNfK0lsrrHrcfKymbVZCMzB6JgZL0iUc5CuWgfultY+TAke+2EU+C1MYu3vDp7bphFWxPNtkWq4IBBuDwIwpOmhVwaoazuGgrZDSylTOOAGjjTe7J56a21HHDCnfVUjBMz4D5jlsq0oikPZu3QHW5bWZLL1sL78DNqfqnwlH1Ty3h/dh7FNTYozs36OHr4g8R0S9zJaR126tTG2U2oiro95Oy49uM8V8fFTyPyxn62gkpHWdqOB/OKZQTslFwtPMqBJ4nikG8jixH+OY44qwyuikEjNCFI9ge0tOyQO0OTS0NQY2JG6d6NxpcX0YHkRz7jjdU1THVRiQeBCz80ToX2TE2P20nqITGFWSpiG8Qx3etjGhKkCwcXGhFj4ckFdhkUUmckhjvPKfZM6ardIy39QRTs1tPBWqTGSHX2420ZT4jmL6XGFtZQS0jgH7HYjYq1FO2XZbmKamUwIUwIUwIUwIUwIWDtjtGtDAZCLux3Y172tfXwHE/34uUFGaqXLwG56KConELMxS92PmO7V5rUEu8Q3UJ+2QOHd7SqBy3jh/XRgujoYtA7fwH+D6JfTO0dO/ghLLcvmrZ91AXkdizMeAue0zHkMNZZo6aHM/QD7bAKkxj536cU5djEih6ylh7S09g8nNpmuz+Ggt5XtyxkcRMkmWeTd97Dk0aD8808p2tYCxvBebcbVrQxWWxncfo1PAfebwHxOOcOoDUuufhB19lzVVIhbpulJA5jqI6iuheVJT1naNt8X4jvA+ybC1uVsaxzQ6N0VO4AjTTh+c0oBLJA+UXuntlOYRVESyQMGjI0tpa3IjkRwtjDzwyQyFkg1H55p8x4e27UM7YbfxUm9FEBLOOX1V/ERz+6NfLDKhwh9QM8mjPmfD3VaorGxaDUoNpshzDNmEs7FYuIZ9AB/u4/wAz7zhw+so8PGSPfpv5lUmwz1BzPNgjXJ+jmjhsXUzN3ycPRRp774TTYzUyaNOUdPdXY6GJm+qKqemSMWRFUdygD5YVve55u43VoNDdggbpjH+axf0v/a2Hf+n7ds/w+6o4kP5QWx0a/wCzafyf/qvipjNv1j7dPoFPSG8LVv1dHHKLSIrjuZQfnigyR8Zu0kKdzQ7cITzno2pJbmLegb7mq+qn8rYbQY3UR6Sd4dd/UfdVJaGJ+2hSyzukqqFmpXkcJfeUKxCMO8C+niO/Gjpnw1Q7ZoF/DUHklUwlhOQnRfWRbQtDPDLMDMIjpvMd5RYjsm+o19k3HlgqqMPheyPu335HXj7hENSWuBdr9U3dodpaeGkEz2kSZP0afrN5bgW7rHW/DGSpKGaSo7MaFp1PKydTTsYzMdik7lqVKb9bTIUWJtSnsrfitibsvfxtpjXzOhfanlNyRx3PXoUmjEgvKwaBOfZDaVK6HfXsyLpIn2W8O9TyP5jGPr6J9LJlOx2P5xTqnnEzLjdY+1lNFVzGinIR2QSUsn3tQ6nv1ANuYPhi3Qvkp4v1MYuAbOH0P591FUNbIezfx2PVK/dny2rBdSskTXtyZedjzDDGkPZVsNge6R6fvdKW56eUX4Ig29vTV0VZTNuiZBIrDgW4NfvBUrceJxQwu01M6CYXymx+3pqrFWezlEjOKZ+zGdLWU6TLoSLMv2WHtD38PC2M3W0pppjGeG3UJrDKJGBwWvispVMCFMCFMCFnZ5mi00LSMLkWCLfV3JsqjxJsMT00Dp5AweZ5DifRcveGi5Sl6Uq53qUici8Ua71uG+/aNh5WGNTg8bWQGRmzifQaJNiMl5MvJbdLkckuV01OlkWVjNNK3sogO8L95PZ08MU31TI62SV2pb3WjiT+XVgQE07WDjusqv2lho4zS5aLk6SVP1nPDscyddDwHLFqGikqX9tVnwbwHj+a8VC+obE3s4d+aMsghXKsuMk57Zu7i+pdvZXXieA9+E9STiFYGRbbDwG58FeiAghu7dCGyOUSZrVvVVWsatqOTH6sa/dW4J/vOG1dUsoIBBDudunM+JVKnjNTIZH7Jm5/kUVXCYpBp9VgBdDbQr3eXPGbpquSnkztPiOfQpnLC2RuVySj5hUZe9RTwzgqeyzRm4J71+y3I24ajljZCGCraySRnUX4ePMcQkRkfA50bSjfo92LgKLVSsk7HVVHaVT96/tOD38PjhNimJShxgYMvM7E+HIJhR0rLdo7UpjnQYzvFMkIZ/0iUtPdYz17jkh7IPi/D3Xw2pcHnm1f3R139P8ACpzVsceg1KEZNu8xqjamh3QeHVxlyPNiLfDDcYVRU+sxv4m3y3VQ1k8n/G1ZG0keZdUGrTJ1ZYWDlfasbdkeF8W6Q0Ocimte3AH6qvOKjJeTZWcjTNlgR6UymEg7gUqw0Yg9k68QcRVRw90rmzWzacxw5ruP9UGAs2WhB0hV9ObVUG9+NGiPvtb4Yrvwakl1hdbwOb5fupf10zPjajLIdvaWqsu91Uh4JIQLnuVuB+fhhRVYTPAM1szeY+43CuxVkUnG3igzb6vjq6cTbgSoglMUyh77qnetbQb6kgWNhbXDjDIX08pZe7HC4039jZUq1zZGZhuDZAckZBswIPcQQfccPWnML2+6VlpbuFubL5U1fPHC826iDQM1zuXuViB5n4ceWKNdUCjiMobe/TjwJ8FapozO4NcdAnjQ5bFFEIURRGBbdtoQeN++/O/G+MTJNJJJ2jnd7mnzWNa3KBolTnNFJktcs0NzA/Aciv1o28RxB8u441MEjMSpTHJ8Y/A73SqRrqWXO3Yoo26y8V9FHVU53njHWIV4lTYsBbXeFgbcbrhXhkppakwS7HQ+PA+CtVTO1jD2cNUH0u08VZGIMxGo/wBHUqO2h++Lajv+I54bPoZKd5kpfNvA+CptqGTN7Ob1WptblDrlUO+yyGneyyIbh4m0Vh3DVRbwxBQ1LDXOsLZhqDwI3Cmqov8Abg3vZUOjmrlEdWkTEOirMi8mKE7ynwcWU+h5YsYsyIvjLxoe6el9j5HVRUDyGutw1TWyHNkq4Emj9lxw5g8wfEHTGVqad9PKYn7hNo3h7cwWhiFdqYELw4EJYbV5x1+b0tODeOGZLjkZCQST5Cw9TjSUVP2VBJJxcD6f5S2d+eobHyQ1t5TtLms0a8WZAL8rxpqe4Dj5YYYc4MoGOPAH6lU6puaoIXu1+1RqLU8BK0sYCqP1m7oGbw00X8+HtDh7Yryyf8h1J5dB9yvaqpL/AOW06D5on6O9iShFTUgbwsY4zxU8d5xybhYcuPksxXFMw7GHjuefQfdWqOjtZ7xqs/pEzF62sSih1CMB4GQjUnwUH+LE+EwNpqc1EnEX8uXn7KOseZZRE1M7JcrSmhSGMdlBa/eeZPiTrjOVE7p5DI7j+WTOOMRtDQhbpL2pNLF1MRtLKDqPqJwJ8zwHqeWGeD0Ank7R/wALfmfbmqtbU9kMrdysvY/o+RqZnqlPWTL2RreMcQfxk6nw05nFiuxhzZg2HZu/Xp4KKnoQWEyblYVJUVOSVW44LwubkD2ZF4by9zju9DyOGD2Q4rDmbo4eoPI9FA1z6R9jq1dc42iq81lMFKrLEfqjS475WHAeHDzxzBRU+Hx9rMQXc/s0cfFD55al2WPQIo2b6NYIQGqLTSd2oRT4D63r7sK6rG5ZLiHujnxPnwVuChYzV2pRvFCqCygKO4Cw+GEjnEm7jdXwLbIF6YlP0WI8hKL/ALrYef6fP89//b90vxEHslrdG3+zafyf/qvirjH/AFr/AC+gU9HpA1EdRTpIu66hlPJgCPjhcx7mG7TYqwQDugXaTo0hkBal/Qvx3CSUJ+aemnhh3SY5I0gT94c+I91QmoGu1ZoUsaunmpJx1qESxsGs2oNiCDf6wPfjStfHPCSw908vzRKnNfE/vIw6R4BVLT1tOhdHQq7KLkEG4DAcCLsL+GFODuNOX0spsQdLq7Ws7XLIzigKOQqQykhgbgjiDyIw9LQ8EEaJY0kG4Tv2C2rFbFuPpPGBvjkw4by/n3H0xisUw80r8zfgdt06LQUlSJm67rW2lyZKyneF+eqn7LD2T7/hfFSjqnU0wkHn1HJTTRiRhaUC9FubNFLLQTaEElAeTKTvr5H2h64eY3TtkY2qZ0v4HY+WyoULyxxicvdvNhw0nWUthI4LNDw3rW3jHy3tRdfG/nzhuLENDZ9QNj9j7rqqog7vs35IPyPPGjjlpJSeolBUg8Y5OTAHhYgXGG9RRh0jZWfGNfEcuvRUIpnNBidsfkt3oiT/ADqYH9UQf3hijjhPYtvvcfRWMO+NysdFGbGOqmpb9h95kHcymxt5r/DjjG6bNC2Ubi3of3+qkopLSOj9E2RjLpqvcCF8yNYEnkL49AubIX57yyuvmEcx+tUhz+1Jc/PG9miH6V0Y4Nt6BZxjv59+v3Wx0jUr/wAqSBAWaUJuqvEkoFsPPdPvxUwl4/RNJ0Db39b3VmsDhP3dyFpx0FPk8ayz2mrmF0j+qnj6fa58sVTLLiLuzi7sQ3PE/nL1UgZHStu7VyKcurWpMqaplN5XVpjfnJJqo+KjwGFk0TamvELPhBA8hv8AdXBIWQZ3b7oe6IsqLvLVvqRdFJ5s2rt58vU4v47UZWtgbsdfIbKpQRkkylMuuqlijeRzZUUsT4DGcjY6R4Y3cpm5waCSlLsfRNmeYSVM1ykbB7cr3PVp5AC58vHGqr5W0NKIotzp7lKadn6iYyHYJwMQASdPHGT30TdJzP8AM5M4rEp4P9CD2e6w9qRvTgPLvxrqaBmHU5lk+Lj/AOoSed7qqXI3YL4ilqcjqrHtwyHXukUc1+y4B4flrgcIMUgvsR8j15heDPRya6tKYVbtxSRwJP1m8HHYRR2iRxBH1bcCTbCGPC6l0pjta254fv5Ji+qiazNdAVTtlmNc5SlRkX7MQuf2nOg+GHzMNo6VgdKbnmT9B/lLzVTzG0YWVtDkFdDEJqpjZmA3Wl3zcgkXAJHfzxZpaumlkLIbaDgLKGeCdrc0hVnI9nsxaBJ6VzuNeypLunRiCN02XiDzxHVVlGJXQzDXTcX4L2KnnyB8Z3WhSbd19G4SrjLjmHXdf9lh2T7j54gkwmkqW5oDbwNx6bqZtZNEbSBGv/15SGmaoDnTTq/r7x4Lbx+1wwlGE1BmEVt+PC3P9t1e/WRZM9/JAVDQVWdztJI25EtwDbsp3Kg5nmT/AHDD2WanwuIMaLu+Z6nklzY5Kt+Z2gXTZbPJMrnelq9Idd4WJsbXDJbiH4evKxxzW0jK+MTQfFw1t5HwXsEzqZ5jfsr2bbBx1EQqqAlQ67/UvzvrZTfsnwOnDhiCDFnwydjVbg2zD781LLRtkb2kSBMqzGSlnWZLh4zqDpcfWUjx4YeTwNniLHbH8BCXRSOifcL9F08yuqupurAEHvBFxj585paS08FpQbi4St6TqI0tXBWxaFmF/wAaWIv+Jbj9k402DyianfTv4fQ+xSqtb2UrZQiPbWRpqGOsp2s8JWdCPskEMD4WOo8ML8NDYqp1PKNHXafsrc7iYhIzhqh6SKnzqMsm7DXKNV5Pb5jx4jnpi8HTYY7K7vRHjy/PmqpEdY3TRwVbo0ieCetEilXjh7QPIgm/y44nxctmiiLTcF3y4LyhBaXh24QpsnV9XWU73/nFufxdk/PDOtiz072dD8lSp3WlB6r9EDHz8LRr3HqFXrnAQi4BYEKO87pNh6A+7HcYJcDyXjtivzbCxVlPNSD6g4+iPFwev3WZbpJ5pr7TViUM0la27JUTKqU6fZUIN5m/avr5DmcZakjdVRtphoxty489dB6e6bzOELjKdzsgbZzLpcyrR1jM9zvyueSjl4X9kDx8MO6yeOiprtFuAHj+XS6GN1RL3kbdMNbuU8MI032LEfdjA/Nh7sJcBizSPkPDTzKv4i+0YYOKKdiMt+j0UEdrHd3m/E3aPzt6YW4lP21U93C9h5aK5Tx5Iw1YHS7mfV0qwg2Mza/hXU+82GL2BQZ5zKR8P1OirYhJljyjitTo7yr6PQx3FnkHWN33YXAPkthipi0/a1LgNm6Dy3+ampIuziAWf0p52YKYRIbPMd0m/BB7R9dF9TixgtL2s2c7N+vD3UVfNkjyjcrp0Y5B9HphK4/SzWY3Gqp9Vfz9ceYzWdtPkae6368SvaKDs47ncrp0hZxSRwPFOFlkIukXO/ANcap545wqmqHyCSPut4n7dV7VyxNYWu16JPZQIetX6Tv9VftdWNT/AHeI1xrqjtBGextfhfZJIcmcZ9k/smNOsQFP1axjkthbQHtDkbEE311xg6gTuk/nXLjz+y0ceQN7myV+2u2kdbAYgjKyzEqwIKlFJAN+NyNbcsabDsMdSyZybgt243Smrq2SMLANV97PberSUKwLEzTIWAJPZO8zNfv0va3PHNXhBqasyudZpt46ABew1zY4cltUaSyiTLRJXJEXMe8VlG4u99UHiVPDhrhM1uWuyUxNr8NfFXnEOhDn2vbjoktCik7zDsBhvBSA1iTol/AHXW2mNmb2sP204n81SINF8x2CZ2TdItFEixLBJFGugsFIHeTY343JPPGbqcFqZHF5eHE/lk1ir4h3QLBUelmiklaKeOINCsesqanUkjet9UCxB4do8MS4FKxjXQvdZxPwnT06rjEY3OIcBor/AEQ5uXjkpyqgRWZSBx3ib73ebjjiDH6cNc2UX1016clLh0pc0tPBW+kPZWJ6eaeOMLMCJGYDVgBZgfTXzGIsJr5GzNie7unT29l3V0zXsLmjVdeijNDLR9Wfahbc/ZIuvzI9Mc45AGVGcf1C/n+aooJc8djuFodIeX9dQTC3ajHWDzTU/C+IMJm7OrbyOnqpatmeI9Fl9FdUJqAxNZhGzIQeat2h/ERixjcZiqg8cbH00UVC4PhynglvtBlUmXVe6rMCp3opBoSt9Ne8cD/fjQ0tRHWU9zbXcJXPG6CTTyKOcjzhK2GonNkqUpZElUcJF3bq47rEEeF/LCaopnUsjIt2FwI6cwmMMwlY52zrapbZHGWqIAOJlj/jGNHO7LE89HfdKof+QeK/RVHWLLvbpvuOUbwZeP5H1GPnz4nR2zcRf1WmurGOEIWzuvH8pUEN+Urn+rZV/wC73YZ00X+ymk/7R8wfZV3yWlazmlHtHlhgrpYToOt7P4XN1+Bt6Y1dJUiWna/p8xoUlmjyT5eq+tp696urci7doRxqNdF7IA8zr648pImwQNB0tqT1Op9Nl7UPdLLYeCaWwuVpRlqbQzmNZZmHexZVUeA3T8+eMxiU5qQJh8AJa0eGpPzTalibEMnHcoW6TG67MaaHwRf6ySxwzwcZKN8nifQKrW96djU2EWwsOAxlt01Sk6Sb1GZwwcgqLbxdiW+FsavCP5VE+TxPolFZd87WJtRoFAA4AWHpjKE3Nym4Sh2wH03OFp/qKUjPlbff5kemNbh5/S4eZeOp+wSap/m1IZwCJtuttRSFqaFf0pS4cEWjJ4Cxvc2F7eIwrwzCzUDtZD3b7c1aq6sRdwbpR1VS8js8jFnY3LHiTjXxsaxoa0WA5JI9znG53XLHa4X2sjDgSL8bE44LRuV0HkcVcyfK5KlnWJC7KhYgG3D8+4c8RTTshAdIbAlSxQmS9gvgiamkFw0UgsRvLYjuIDDHoMUzdwQdNEDPE7kfBWdoNoJ61ladgdxbAKLDxNr+0e/EVLRRUzS2Mb+v+F7NUPltnWXi6q6mPEIp2a2nqxLBBGQ0ekYhsArA3vvGxN9b38MKa2hphG+aTQ75uIV+nqpczWcFq7A130evkp4lDxzSsob7KR9YQR38QO7jirikPbUgmkNi0X8zZWKV+SVzANCU2JYwylTwIIPkRjKNdlIITUi+iVHRVIYK6anbmrD1ja3yJxqsbaJaVsw5g+oSmgJbK5ia88QdWU8GBB8iLYyrXFrgRwKbJYdEMvV1FVATwFwPwOVJ+Ixpsebmijk/NRdLMP0e9hW9tdQJXSyUZsJUhWaBvEs6sD3g2F/PwxRoJnUsbagatJLXD0IP1VmpY2b+X/VuErcqnelqGVwQe3DIvOzAoR6Gx9MaeZrJ4w4G+zh5apPETHIWnjp9lpdGuWmavj00iBkb00HxIxUxaYRUp5nT1/ZTUMZdN4Jh7F5jv1mYxg3AmDj3bh/gGEOIw5KaB3G1vv8AcpnDJmkeEZYUq0lN0jZgYM1p5h/Nxo3pvyX+F8anCYhLQvj/ALiR8glNW/JUNK79K9CG+j1sdipAUnz7UZ8uI92I8Eltnp37jX7Fe17QQ2ZqrdHOVpEkmY1GiID1d+/gzDxv2R43xJi075XCji+I7/YempXNFGADM9bfRnWvVTVlU+hdkW3cACQPQWxUxiNsMMMLdhf/ACpqJxkc6Q8VgbV1ix52kkp3UjaMsbE2AF+ABPuxdoo3Ow7IzUuzKGdwbVgu2Rp/lFy/9c39VJ/44TjBqz+35j3Vz9dDzQBUZ5A+cLVF7wBg29utwWOw7Nt72rDhh82llbh5ht3rWtccTz22S8zs/VZydEfHpGy/9cx/+KT/AMcIv4LWf2j1HumH66D+5L7I89hTNHqpWPVkyFW3WJN9F0AuNMP6mkldQiBg71m8R59N0vinjFQXk6KvTZWczr5xHKo3izqzg9pbgCw48Le7Ej6gUNKwuadLA25qMRfqJnWch+spzFI8be0jMht3qSDb1GGMbxI0PHEA+uqpyNyuLeS5Y7uuVsbM5Iamrjp33kDXLaWIVQSbX8rXxSrasQ07pW622Vmnpy+QMdonxl9BHAgSJFRQALAW4d/efHGDllfK7NIblaFjA0WaEJ9K9JG1H1jKTIjAIwBNrnUHuUgc/DDbA5Hipyg6Eaj26qpXtaYrkapN42az6mBCmBCsZe6rKhcuqX7RjNmCnQ7p77YjmzFhDbX67fl1LERmFzYLbGY08OYQS07MKeIxi5U726BZ7i1yTc3774odhPJSvZMBnIPHjw+ytdrG2drmfCExG6S6Hk0p/wDjP54z38Cq+NvVMzXQc0B5bn8MWbNVXYQMzm+6b2ZDyGvtYey0cr6AQ6ZtPkfZLmTsFTnvojw9JlD3yn/4z+eEf8Cq+nqmP6+HmhXo8qVfNpnS+66SkctC6Nw9MNMWjc3D2tduC36EKnRuBqHEbFafSZVvS1tJVJxVWW3eAdQfMMcVMHjbPTSwu2/NfUKWte6KRsgVXpGy5KiCLMafUEDrLdx9knxU9k/3Ymwmd0ErqSXht9/XdcVsYe0TMVro8VaPLp6xxq1yPEJdVHq1/fiLFiamsZTt4ffW/opKQdlAZDuVn9DrlqmoLG5KAk95L3PxxZx8AQstz+VlFhxJe4ps4yeZN0pOmSmtUwycmi3fVWJ/7sarAJP5Lm8jf1H7JPiQ77Su2z1Ua3KaiktvTQr+jHEkXulvIgr7sc1EYpa+Oo/pdv8Af3UlM7toDGdwq3SRXCKODL4tFiVWkt9q3ZB95b1BxJhERe99W7d17eH5ooq6QMa2FvBFPRLSFKEsf52Rm9AAg/hvhbjsmapDf7QB9/ureHtLYtUK7W0ayZ0scg7EjRg2NtCLcfPDShe5uGl7N25lVqGtdVBrtkX/AOTSh+zJ/WNhQMbqrcPRXP0EPJANXkEMebLSkN1JdVtvG9mS47XHjh6yrlfQ9t/VYnbkeXgl5gjFSI+CMcz2Gy2njMsxdEXmZD7gOJPgMKIMWrpnhkYBPgrj6KnYMzktoIoDNP7RiCSGK17kjVL8/PGjc6XI3n3b/dLWsjL3WFwNkXZVlP8AJqQ1DCOaqkkAijVyN6N13Tu8ie1xsQLjCqeo/XOfCLtYBqbbEFXIoRTgP3cdggmvdpp5XCHed3cot23bsSR3m3fh1EBFGGk6AAX2volz8z3k21XPL6rqpEkChihDANwuOF/XHcsfaNLL2uuY3ZHA8ltVG0UlVURzTkJ1drvEtmChi1h2u0STbXv88U2UTKeF0cQvfgee3lbdWTUOleHu0stnZra2uqK6JOtLI79pCq2Ed7ngOS88UqvD6OKlc7LqBvc7/wCVPDVyyShoOiaWcQrJBKjkBWRgSeQsdbeHHGVp3ubK1zRqCE1kALSDsvzmMfSFljupjxeKYELT2cNP16iqF4WuGNyCptobjxsD4E4rVnbdkTAe9w6qxT9nnAk2WxX5NB/KqU0S3h341YbxNwQGbXjwxRjqpf0LppNHWJ2t0HzVl8LDUCNuyYf+Tyg/VN/WN/bjPfxqr/u+QTL9FDfZL/LMkglzdqYL+gVnG7c8FQ8739rD+oqpo6ATX71h8z7JcyBjqnLwTBHR3Qfqm/fb+3CH+M1f93yCY/ooeSD+j+nVM3mWMWRFlAHHQOqjDbFHudQNLtzl+hKpUjQKlwHBEXS7Rb9GJOcUin0bs/MjC/AZctQWcwflqrOIMvFfkhbo4zHrFnoJNUmRurvybdNwPPj5qcM8WgyFlU3dpF/D80VShkzNdEeK+9vqn6PSUuXjQqivLY8wNB6tdvQY8wuPtqiWr53A/PDRd1ruzY2ELR6F6bSpk8VT3AsfmMVv9QOH8to5X+y7w1ujnJm2xm7JogbpZohLSb66tAwZhzCt2f7D6YdYJKY5sv8AcLeY1VGvZmiuOCAujvMuor4tezIerb9r2f8Amth9itP2tK+3DUeW/wAkuopMko5FZm0tWZqueTiWkNvQ7q/ADFmki7OnYzkP3UVQ7PKSnjs+EhVaQe1DEhPiGuLj9pWxiasukcag7OJ+X7FP4wGtDBuAl90nL1WY083KyN/VyXP5Y0GCntKN8fiPUJdWjLO1ybCyAgHv4euMrYjRNbpObdV8a5nHURSK6jqyxQ3syOQwPju2xsMMie6iMT22335EXHzSere0TtcCqPSNmjTVsi7xKR2VBfQdkEm3C9ydcTYTTiOmbpq65Psoa6UvktfRDKsRwJHL38cM8l9FSBTb6OK0VsIWdFeSlcdW5GoBXs694sR7sZLFo3U0maM2El7jz1T2hk7SPvbhCu1MDZbmYmQEIz9aoHME/pF+J94w1opG1tF2bt7ZT5bFUqgGnnDx+dFc6QMjphEtbBIqibd3YwBZtNSluBsLkeBxDhVXPnNLKPhvc+/2UlbBHk7VvFCFLk800TzRxFkjIDFRfXwHE24m3C+G8lTHHI1j3WLlRbC97S5o0W9shtTTUZ3jSFpbbpkWQkkc+y5st+dsUK+hnqhl7Wzb7Efcbq1TVMUW7dVl7VZ6aypeUbyoQAik+yoA0001Nz64t0NGKaEM3PHqq9RUGR5PBY4492LvBVwFYzCiaF91ipuAyspurKeDKe44iimbILj0O4PVdyRFjrFeZfQyTyCOJSztewHgLnHs0zImZ3mwC8ZG55s3dFEXRvVld92hjXd3jvMSVFr6gLa/rhU/G6XNkaC7hoN/O/2V5uHSbu0CqbC5PJV1W8kpTqd1zJa50IAHHmAR5DEuKVLKenIc2+bSy4pIXSyXvsnlLIFUseABJ8hjEAFxsE+JsLpT9FMZnrZ6g/ZJ175Gv8hjVY27sqZsPUegCU0AzSucU155N1WY8FBJ9BfGWaC5wA4psTYXSu6I4+sqamoI+rb9994/wjGmx45IWRjn9Bb7pVh+r3vRrtDIs5koeb07OfDUBP8Amuf2cJqQGJoquTgPf86phJZ94zySUyCYxVcDcCsyX/fAYe64xs6iMPp3g8j9LhIILtlHiu219f11ZUSX03yB5J2R8sR0MXY08ben11XVU/PMSmxsBSrSU8MDaSzK0xH7g18gyDGWxOR08rpAe62zfr+6cUrOzYGHc6otwrVtCNbmKLmbUso7FTTKBfgWDS6eq3HoMNIoXGiE7N2OPppr6qm6Ron7N3EJXbSZI+X1QGu6GDxP9pQwI9RwP9+NNSVTKuC/HY9CfslU0JgkF9l32Ny/6RmMakXUOZD5Kd4fG2OcRmMFI48bW9dPdd08eeot5o4/la2flL9lohEfxBTIPzwlNPfCb8Qc32V/tbVeVedMWX70EUw/m2Kn8LgfmowYDNlkfHzF/T9rrnEmXjDuSCtq84eohoiSbLF//RWKMfOwB8mw6oaZsMstuJ+RFx9/RUqqYvYwhDWGQHJULr3HtkXUx6EBHvQ/UWqpUvbejvbvKsPjrjPY+y8DX9fqmmGO75CKulGnp2pLzPuupvDzJa3sgcwefdoeWFeCPmbUWjFwfi91crmsMXe8koqFkZ41nd1hU2O7qVUm7bo8T/brjWyhwacgBd10uepSSMguDZDon/kQgECClKdSB2dw6evj331xgartjKTPfNxutLHky9zZCnShSU60zNuwidiCpO6HIDDe3eZOGuCyTumDbksHmOip1zWdkdrpREc+V7X8ca4ONtdCkVja5Vikg6wFEjd5Tqu6eCjU9kDU+JNgMRyPDe842b+cVIxuYWAuVXTjrwvrb8sS5RZR8dUUdHDt/KMXVXAIYMCQexbW+g52OFWMBv6R2fp6/wCFeoj/ADu4NEcdKW0Ahp/o6n9JMNfCO/aPr7Pv7sJMFo+1l7V3wt+v7bq/XThjMo3KtdGWSfR6QOws81nI7lt2B7tfXEWMVImnyt2bp58V3RQ9nHruV99JebfR6JwD25v0a+R9o+ig+8Y5win7WoBOzdfb5r2tkDIj1VbooysxUfWMLNM2/wDsgWX8z64lxyo7Soyf2i3nxXNDFkiueK0ekPMOpoJjfV16seb6H4XxXwmLtKpnTX0UlW8MiKzOiSg3KLrLayuT6Kd0fI4sY7KXVOT+0fM6qKgZaK/NZmW5tvZ/ICdCrRL+wu98w2LM1MRhbelnept7KNkt6wjpZCe2dAKbMZLaKWEy/tdo/wDMDhvh8vbUjSeWU+Wn0VKpZknJ81a6PNljVy9dKP0EZub/AF3vfd8hxPuxXxev/Tx9mw94/ILujp+0dndsjHZ3OPpmazuhvFFD1aHv7YJI8zf0Awpq6b9NQMY74ibn0V6KXtJ3EbAI5wjzFXrJZdMNCytT1KXBHYLDiCDvIb8td7GlwGUFr4Trxt8j9krxBhGWQKzlOYw5zSmmnISpQXU95AsHQc/vL44inhkw2btotYz+WP2K7jkZVR5HbrP6McseDMaiOUWkSIj0LrqO8EWN8WMYnbNSsew3BI+hXFDEY5XB24Q7SZnvZss/fU/Atuj4YZyU4FF2fJv2uqbJD+pzdU5tostFTTSw/bQhT3NxU+htjGUs3YzNk5fTinkrM7C3mlJsdlsdWZKKclHUs8TDirgbrqRzHBrfdONbiE76cNqItRoD1G4P2SemjbJeF+42VTaPYypowGYdYltXjBIU/eHEefDE9HikFSSAbHkfz5KKejfFqdQh3DFU1MCFo7OVvUVMc29uiM7x1PaFrFRbiTe2KtXF20To7b6fv5KzTPDJA48EQ5dQ1GdVTSSMViQi/wBxTqEQd5tx9TyGF00sWFwBjRc/U8yrLGPq35nbBH2e7C01REiKvUtGu6joOA7mH1hfXv8AHCKmxaeF5JOYHcH7ckxlpI5G22S7rcgzDLWLxlwg1MkR7Nvvry9RjQRVdFWtyvtfkRr5JY6CenN2nRZ1fn5q5I2rSzrGpA6oKrG+upOgueYHpizFRimYW0+hOuuo/ByUTpzK4GXYckUZTtxSMgp6ijRKdR2d39JY3HEbo7yS3G/nhZPhVQHGaKUl/G/d+6tx1sR7jm2Czs92yW0kNFDHBGzG8iizMDbeIFhub1reWLNLhj7tkqXFxHA7D3so5qxurYhYc1iUj0ch3ZUlg+/G2+oPijC9vJsXJP1LBdhDuh0PqPZQNdA/Rwt1UhrFpbtTTM0pYDf3Clowbke0dWIW/gCOeBzDPpM3u8r319OAv5+C8D2xaxuuURbJZTJmlW9VUkGNG7QvxIHZQC+ijQ/+zhdXVLaGAQQjvEafc+Ks00bqiTtH7BN+9vDGRGqdJQZ9UNm+ZLBGT1KXUMPsi3WP6nQenfjW0zBh1IZX/EdbdeA+5SeQmpnDR8ITegiVFCqLKoAAHIDhjKFxcS47lNxolZ0o1xqaqCiiNyrC4H23sBf8K6+pxpsGh7GB9Q7j9B7lK613aSNiCZuWUSwRRxJ7KKFHoMZuaV0sjpHbk3TNrQ1oASKy2vtmazX41JPozkfI43EsANEWf/z9AkEb7VGY80YbaZG1bmqQpoBEplb7K7zfE8BhRh9UKWhMjuZsOZ0V6pgMswA81w232mjp4voFFZQo3ZGU+yOagjix+sfPmdOsOoJJXfq59zsD9fDkFzVVDY29lGtXoeyspTyTMLGVrL+BRa/q297sVcdnD5RGOH1P7KXD47Rlx4pgWwjTBZe0uTrV00kDabw7J7mBup94xYo6k00zZRw38FHLGJGFpSCdZaWci5jmibiORHMd4PxBxuwY54ubXfmqzhDon9Qm1sPncVdIszdirjjKOo4OhZTvW8CB5XPfjK4lSyUjTENYyQR0PJOaWZs3ePxBKSN9ycE/Vlv7nxq3AGO3MfZJ/hl809lzncq/o8pFpVDwHvto6HxGhHeD4Yw5pc1N2zB8OjvsfstCZQH5T5IA6QcvehrUrYdBI1/ASAdoHwYAn97D7C5mVVMaeTgLeXPyS2sYYZRM1MvLK2KrgWRe1HIuoPjoVPiNQcZuaGSmlyHQtP4UzY9sjbjYpbbYdHRiXrKQM6jeLxk3ZRxG59oAXFjrw440lBjXaHJObHSx4HxSypoLDNGl7jQWvolSmPSL7rxX8mzKemczQMVK23ja62J0DjuJ0/sxXqYYpm9nKL/XyViGR8ZzN4JqbPdI9PMAs/6GTvPsHybl5HGVqsFmj70XeHz9E2hr2P0doVU6W6l2pYzGQ0DP22U31+oNNLX+NsS4ExrZ3ZtH20v81ziDnGLu7cUqMawBI1Me2QpgQpgRdW8oEJmT6QWEN+2V429NfdiGo7URHsbZuF1LDkzjPstTP8qek7UMpemnHYkRtGUG+61vrKR/jUYp01QKj/kbZ7dwdweY6FWJ4nQ6xnulbGYbdO9BFTIWM7LuStbW190Be9nGlx8zinHhTGVTpnWyDUDr16BTvrC6IMbuUbdHmy/0OHekA6+TV/uryX04nx8sJcVrv1EmVnwt+fX2V6kp+ybruVs7SZwlJTvM/wBXRR9pjwA9fhfFSkpXVMojb+BTTSiNhcUB9F2UNNNJXzaksdwnm7E77eQ4D17sPMaqGxximj8/AbDz3VChjL3GZyKKLOjU1kwQ/oKVSCRweU/9qAMLcyb8hhbJS9hTMzfHIfQe5/N1cbLnebbBJbJVLTw24mRP4hjY1JHZOvyP0SGIEyAdUyOkXahad3hptJ5AOukHFVA7Kg8jYnyv3nGdwmhMzWyTatHwj6n83TSsqQy7WboA2ayR62dYU0B7Tt9lb6nz5DxOHtZVMpoi93+TyS2CF0z7eq/QVDSrFGsaDdRAFUdwGMG97pHF7tytG0ACwXfHK9XhwIQDtjs+lfLKiWSrhUFb8JY2Gl/Jgwvy9cO6CsdSRtc7WN179D/hUamnbNoPiCV8Ms9FUBgDHPEeDD4HvUj340zmxVMNjqw/Pr4pQ0vgffay6bRMjzNLHokv6RR3E+0p8Q1/hgpQ5kYY/dth7fJez2z5hsdUedJXbo6GqQkMu6Qw5b6KwPndRhDhAy1M0LuvyJH0KY1pPZse3gt/KamPN8vKyaPbde31XHBh56N6kYoTsfh1VmbtuPDiPsp43NqYe95oN2RziTK6p6Wp7MbN2jyUnRXH3WsL/wBxw4rqZtdAJotTw682+SpU8jqd/Zv2TL2iz+KjhMshvf2FHF2toB/byxm6SjkqZAxnmeSZzTNibmckx/JlVXmeqjhG7feYILC/MIPrEDU+vM2xs/1EFKGQPd0F/vySMxSTkyAK9sVFl8sgWrDLJfs3a0THx0up8CbfLEGIvrGMzQWt4d72PpdS03YOd3xY/JN3LsjpoA3UwxoHFmsB2h3HvGMlLVzy2zuJsnLImN+EIWz/AKNIJSXgYwOfq2uh/Z4r6H0wzpsclj0mGYfNVJqCN+o0KDanYbMafeWNS6MLN1TizD7yEi/uOHDcVo5rFxsRzH3VJ1JUM0bqCh6uymeEXlikQXtdlIF+6+GMNRHKe44HzuqkkL2fE2ypb2LChsvcC8UwIXjY8Oosum7oy2hzamFLHQ0adaAQxlYG++2p3B9o8O4XtrhLSU8/bmqnNuFug59Ewmlj7MRRi/VUnyqrytoKpo11sRvDeCk/Vf7JtwI/LE4qaeua+AH008xzXHYyUxEhF03Nndo4auDrUIXd/wBIrHVCON/DnfGSq6GWmk7Mi99jzTmKdkjMwS6zarfOq5YYbinj+tbgObm/M8FH9+NFFE3DKYyP+M/mX7lLXvNXIGN+EIn26zVcvokp4OyzruR24qigBm89Rr3m+FmGU5rKkzS6ganqTsFaqpRBEGt8AsvYG0OU1U3f1n/Ku788WsU/mV8bPBRUYywOceKX+QVQgkE5sTECY1POQiy38FvvHyA54f1UfaNMfPfw4+Z2S6F4Y7OeC+8nyieunKxgs7Hed24C5uWc+824nliOoqIqWLM7bl9h5fuvY4nzv0801dmKOOknWipzvMqmWqkI1JIsi+F73A5BfHGYrJX1EJqJdAdGD6n5WTiBjYz2bfNGgwnCtr3HqFMCEFdIdJLH1ddTkiWnvvjk0RIuG7wLe4k8sN8JljfmpZR3X7dCqdUHNtK3cKpDUUOdxhXtFUgd43x+E/zieHyxM6Orwt92d5h9P2K4DoattjoUA7S7KVFETvjfivpIo7N/vD6p8/fh7RYhDVfCbHlx/dLZ6WSLQ7IqMwqcgsNWp7A68Nxv/E4V5exxXXZ/3/dXbiWk04LH6Lc16msEZPYmBW3LeGqn5j1xcxuAS05eNxr5cVXw+XLJl4FMLbnZNa6O62WdB2GI4j7LeB5dx9cZ7DcQNK+ztWHfp1CZVNMJm9UqKWIyVMUFdK8SxkRnfudxQfZHJQeG9wtY41bnBkDpKZocTrppfr18OKUNaXShkp2T3y+ljijVIlVY1HZC8LfnfjfnjDSyPkeXSG5T9jQ0WahTa/YCKqvJFaKY8Tbsv+IDgfvD44aUGLvgsyTvN+Y8PZU6iibJq3QoMpM8zDKW6uZGaMcFkuVt/u5OXly7sOZKSixBudh73Mb+Y/PFU2zT0xs8XCNsn6RqSawkYwN3Sez+8NPfbCSowapj1Z3h039FeirYnjU2RXTVccgvG6OO9WBHwOFr43sNngg9RZWg4EXBQZ0vn/M0/pV+TYcYCR+od4KliP8AxLOyvKzPkQ6qNWlKvY7oLECVrgHjewsMWKio7LFDndZunHm0LiOMvpNBr4dUsXQqSGBUjiCCCPMHUY04cCLgpK5pabFfOPbLxXMnyySqmWGIXZu/gAOJPgMQVFRHBGXvOgUsULpH5QnJspsRBR2c/pZv1jD2e/cH1fPjjG12KS1PcHdby9zxT6ClZD1PNEGZRRtE6zBTEVO/v+zbne/DzxQidI2QGP4uFt1YflynPskV9BMlVJBl7SPG/ZHEXTQnfI4oDzPHT13HahlOJasAEeevTr0SAszSlkN7FOPZXZ+OhhEakFzrI50LNw9B3DGPrax9VLmOw2HROYIGwtsEpukXNfpFdJY3WL9Gv7PtH96/uxq8Kg7KmbzPeP2HolFdJnlI5Ldzaf6LkcEP16g8OdmYyE+7dX1GKMDRUYm+Tg0fa3uVae7JStbxKp7L9Hks9pKkmGLjunR2Hr7A8Tr4YmrcZji7kXedz4D3UUFA5wzSaBbGd7YU1DEafLlQtqC66qp4XJ/nG/x4YpwYbPUvE1Xe3Lif/UKeWqjhGSIaoh6O8leCnMk1zPOd+QtqfugnvtqfEnFDFKlssvZx/AzQfcqzSQljbu3KLMLFaUwIUwIXzIgIIIuDoR3jBe2oQklt3sm1DL1sQPUMboVveNvsk8teB9PPZYZiDapuR3x8evX3SOqpnROzM2XbIukWeMblSBURnQ71t63de1m/a9+OKnBoZDnhOR3Tb9vJexV726SahFOy0FDUGb6JIUSeMrNTNxBINmUX0tdhpca6WthZWyVcIYZ23LCCHD6HnwVyAQvv2Z0PBK+sp5KSoKHSWF9D4rYqfIix9caeORk8WYatcPkd0oc10MnUJp5htM9I0VTrJRVIBK8Wici53fA/ZPMG2MtHRMqGuh2lZ8x1905kqDHZ+7Sr20WztPmkKzRMok3f0co4H7rjmPiMQ0lZLQSGKQd3iPuPzVdTQR1DbhBWV7Q1eUydRUoXi5KTy74m5jwPww5no6bEGdrEbHn7j881QZPJTOySahM/ItoIKxN6Bw1uKnRl/EMZqpo5qY2lFuvBNYpmSC7Sr9RAsilXVWU8QwuD6HEDXuY4OabFSEA7oQzTo1o5STGGhJ+wdP3WuB6Ww2gxypZo+zh139QqclBE/bRDc/RdUxkmCoQ+e8h963wzZj0DhaRh+TvrZVjhz2m7HLE2lyOvp4gapy0ZYADrS/a1tofXFyiqqWZ5EQ1t/bbRQVMU7Gd91wrORbO5lUU8bQS7sBvuDrSoHaIOgHffEdVWUMMrmyN72l9L8NNfBexU072AtOnir56LaplLPPGZLaDttc+LEXHnY4g/j8DXWaw28h8lIcNedS7VDEey1W03UCBw97XIsvnvcLeOGX6+nbF2peLfP0VMUkhfksm3sTsklClzZpnHbfkPur4fPGTxHEXVb7AWYNh9ynVNTCFvUq9tFtNT0a3lftEdmNdWbyH5mwxDS0M1Uf5Y058ApJZ2RC7ilrVV9bnUvVxDcgU6i/ZXxkP1mt9X/wB40bIqXC2Z3m7jx4nwHAdUsMktWcrdAjmioqTJ6Ysx1PtOfbkbiAo+Q/8AeEcklRiU2UeQ4DqVfYyOljusLL8/kqI58xn7MMAKwRDh1lrbzfabtBRyBJt34vzUjIXso4tXO+I9OXQaXULKgua6V3wjYJe5Dlj1lSkQ1Ltd27lvd2/xzIw+qqhlPCXnhw+gSuGMzS/VMbaTaGgppw9jUTRIEjQEFIrePC5011PljPUlHVzxEfA1xuTxP55JpPUQsdc6kIE2h2vqau4kk3Y/1aaL6829cPKXDoKb4W3PPc+XJLpquSXTgibo52JLlaqoXsCzRIfrHiGYd3Agc/mtxbFMgMER14nl08fordFSX7702BjLJsvceoUwIUwIUwIXKogV1KuoZWFiCLgjxwNJa4OboV4RfQpS7VbAbsj/AEI75UBmgJ7ahr2KE+0uh8dCNeGNXRYvdg/UC19M3A+PIpTU0OpMfogZg8T6hkdTzurAj4g4dEse3nfz/ZLbOjPIrWrc1+mKvXkCdBZZTwdeSydxHJ+HI9+KsVP2Dj2Xw8Ry6j29OSsOlEze/wDEOPPxRLsTMtZSTZdKbNq8J7rG+h8G18icLsSY6mqG1jBps788FapT2kZgd5LB2b2gmy2dlIJXe3Zoj3qbEr3MO/n7rXqqjirYgBva7T48+n0VaCd9M/KduKcIFLmVODZZYm7+Kn5qwxkbz0U2mjvr7hOv5c7OYQBnPRzUU7dbQyM+7qBvBZB5NoG+Hrh/TY1DKMlQLX8x6akJfJQOYc0RXOg6Q6ulYR1kW/b7QKSf+Le71x7Jg1NUNL4Dbw1HuF4ytljNpQjDLOkShl0MhibukUgfvC6/HCmXBauPZubwI+m6uMrYn8bIjpsxikF45EcfdYH5HC98MjPiaR5KyHtOxQd0v/6mn9KvybDfAD/uHf8AaVTxAfyVodGWmWwft/8AVfFfGj/vX26fQLui0gF1v1WaQxi8ksaD7zgfniiynlebNaT5KyXtG5Q1mPSNRR3Cu0p7o1Nv3jYe6+GEWC1T9XDKOvsLlVpK2JnG6FKrbivrWMdHEUB+wN5vVz2V/wAa4aswmkpW56h1z1Nh6blUzWTSm0YV7IujJmbrK6QknUorXJP335+nvxDU46AMlMPM/YLuKguc0puUZZpmNPltPcgIg0SNBqx7lHf3k+uE0ME1bNa9zxJ4K897IGXOgSYzbM6jMqkX1djuxRj2VB5D5lvPGxhgioYLDbcnn4/ZI5JH1ElueyIukGsSCGHLoTdYgGlPe3IHxv2j5jC/C43Syuq5P6r28PzRWqx4Y0Qt80KjMzFG0UBKhx+lfgX+6OaoNdOJ592GfYB7w9+pGw5fv9OCp9rlbkZ5lcsryeepIWCJn8QLAebGyj347nqooBeRwHj7brmOGSQ90XTF2T2JghnVagiaoC75jXVIxwBfvJN7X7ibaXxnq3FJZIi6HusOl+JPG3TmmtNRtY7van6JlAYztkxXuPUKYEKYEKYEKYEKYELB2nyV5gssD9VUxXMb94PFH70buPA2PLFyjqmxEslF43bj7jqP2UUrC4XabFBL7ZwuxhzSiHWIbFgoax77HtL5qTfDluGysHaUc2h4Xt+3ql/6tt8s7dVDl2Rz6rN1JPIuy29HFsembFY+65ub5/RHZ0j9jZcIdkqZXWSkzSISIbrvFDb1DDvtw547NfOWls1MbHe1/ZDaaMOzRv1V7anZc1qCeNofpQFpFjcFZbcGHDdbwPlfS+IaOu/TO7JwPZnYkajp1C6qKbtRmFs31Qdkec1OWTHsst9HikBUN7+fcww2q6aGuj3vyI1sqMUslO7UeSbmz+2NNVgBXCSHjG5Ab0+16YylVhs9ObkXbzGycxVMco0Oq2KyhimXdljSRe51DD4jFSOZ8ZvG4jzspnMa74hdC+Y9G9FJqoeI/cbT3G4wzixqpZo6zvEKo+hhdsLLAn6JyDeKqt+KPX3qw+WLzf8AUAIs+P5+4UBw3+1yrz9GlYRu/SUZe5i9vcbjEseO0wN8hB8ly7D5CLZlIejOrtY1SKo5AuR7tBgdjtMf/rJPgECgktbMrFN0S31lqv3I/wA2Y/LEcn+oh/TH6n2C6GGji5EOXdHVFFYsjSn/AHjXHuFhhfLjVU/4Tl8B91ZZRRM4XRRT0yRKFRVRRwCgKB6DTCt73PddxueuqshoaLAWQ7tFtzS0oIDCWTkkZB1+83Bfn4YYUuFTznUZW8z7KvNVxxje5SpzCpq8zn3yjOeChQdyNfM6KO9idcauJlPQx5AQPHcn6noEoeZah97eyL9ncogoEZ2rKUVbCylnVliB47ovdm8dO7hxT1VRNVvyiJxj46WzewV6GOOEfEMypJlOUhi09e87k3Yi4ufHdBPxxOanELZYoQ0fnP2UfZUwN3uuVaGcZJB7FP1pHfHvfGTTEQp8Ul0MmXwNvou+1pGDQXXn/wBcVVW4p8vpxFf63EqO86bqD34P4XSwNMtS/Nb08OZ+S8bVyS9yNtvn9kebMZGKSLd3jJIx3pZWuWdu8k3NhwAvhFWVZqZM1rNGgHIJhFF2bbblbOKylUwIUwIUwIUwIUwIUwIXhwIWFtNsrBWqOtWzgdmRdGH/AJDwOLlHiE1Ie4dDuFBNAyUWcldnPR3WQElFE6cintW8VP5E409PjNPKBc5T1H3SqTD5G/DqhappHjNpI2Q9zqR8xhmyVr9Qb+Buqbo3t3BXzDAzGyKxPLdU/kMdOeAO8beK8DX8LoiochzKUWWObdIt+k0FvJ+HuwukrKON1y4A9NforccVSdvmtan6MpFXfqp4oUHGxLW9TugfHFR2OMJywtLj6e6lZh5Gr3WVldp6ahIWCoq6kryLgRnwO8Lkfh9+Of0M9ULyMYy/TX88VJ+oih0aSSqFd0mVkhtGI4r6DdXePh7XE+mJY8CpYxd9z52+nuoX4hK74RZbFDFnciGSSpWnS1yZhGCB5CM29bYqSuwtj8jI8x6X91MxlU4ZnOssyLbutimESyx1mthuxntHuXdVSfOxxYfhNNJGXlpYfHb5n6qMVkrXZR3l8123de8xjLx0mvBk9n8RZWNj32x1FhNI2POAX+f7j6odWSudl+FaclFnW51sdWkynUdUym/kDGFOKrZcLzdnJHlPUH3upSyry3Dr+Cw6fpCzCFisjq5U2ZZIwCCOIO6ARi+/B6OQAtFr8QSR91WbXTMNnK3LtVS1ptWCoiv9aKVjGPNOQ8gcQsoZqcXp8ptzaAfVTfrI5RZ9wrP+TaOZN+jq0deW8Lj1KcPdiMY3JG61TGQfz83Q7D2v1jcsnMNhsxRd0r1ijgEkuP3Tb5YtR4rRPde9j1Fvz1UMlJUDTdYcuz9Uhsaaa/hGx+Qti+2shcNJB6hV3QSjQtK+6bZurkNlppr+KFfi1hjmSugZq6QeoP0Q2nldoGopyToxmcg1DrEvNFO8/ryX44VVOOxtFoxmPPYe5V2LDnHV5TPyTJIaSPcgTdHM8Sx72J1OM3U1MtQ7NIb/AEHgE0jibG3K0LQtiBSL3AhTAhTAhTAhTAhTAhTAhTAhTAhUM2y/rlsHeN1N0dDqp8jowPMHQ4lgm7J1yAQdwfzRcuBI0QXX7X11Ad2sp0kTlNFdQ3ne4B8DbDiLDqSrF6Z5HMHUj6H6qi+olhNntuOa5jpYht/q8t/xL/bjv/49L/ePmuf4kzkVl5l0qzMCIIUT7zksfcLD54tQ/wCn4hq9xPQaKJ+JuPwhBWa5tNUtvTyM55XOg8hwGHMFNHA2zGgBL5JXyG7iu+RZBPWPuwpcfWc6KvmfyFziKorIKdt5Dbpx8l1DTvl0aEepT0eSKGc9fVkaDTTy+wvidT8MIy+pxM93ux/nqfkmQENILnVyxqSmrs7k3pG3KdTqQLILckW/bbxPD4YtvfS4WyzR3/mfE8AoWtmqzc6NTO2e2dgo03YU1+s51ZvM/kNMZuqrJal15D5cAmkMLIhZq9z7Z+CsTcmS/cw0Zfwn/AxzTVctObxny4IlhZILOSur8vrclk6yF96Anja6G+lpFvofEWvpryxpo5qXE2ZJG2d8/I8krcyWlOZurVuJNRZ2u646isVdDzPkf5xfDiPDFTJVYWbt70f56H5KYGKrGujkE7QbKVNGT1iFo+UiaqfPmvrh3SYhBVDunXkdD+6oTUske4uFk0dU8TB4nZGH1lNvlxxYfGx4yvFx1UDJHMN2myLst6TKyMAOI5R3sCG96m3wwrmwKnee7ceB0+furzMRkG4utX/K01v9WW/9Jp/Dimf9PNH9Z8h+6l/ienwq3lWe5pmJHVIlNAeM26Sf2Sx7R8hbxxDPS0NH8ZLncr+23mVLHNUTbCwR1k+VJTpurdiTd3c3Z25sx5n4DgLYTTzumdd3kOAHIK+xoaLK/iFdKYEKYEKYEKYEKYEKYEKYEKYEKYEKYEKYLIXxLCrAqyhlPEEXB8wcetJabg2K8IBFihHM+jmilJKq0RP6s2H7puB6YaQ41VRixOYdfdVJKGJ/Cyyf8k0P/wCTL+6v9mLX/wAgfv2Y9Sov4azmtbLujmiiILK0p/3jXH7osMVJsaqZBYEN8B91Kyhhbra657b7SDLokigiCu4O4QtkQDyFifu+uJMNojWvMkrtBvrqfzmiqn7BgyjdBOxeysmYSGeoZjFvdpiTvSt3A93efQeDjEMQZRsEUQ71tBy6+3qqFNTGd3aP2TlpadI1CIoVVFgqiwA8AMZBz3PcXONyeKdBoaLBdseL1TAhcqmnWRWR1DKwsysLgjxBx0xzmEOabELwgEWKTm3Gxr0TdfTlupvfs33ojfTUa27m5c8azDcSZUt7OX4uPJw/OCTVdKYznZt9EW9HO1clYrQzIWdFuZbdlhws/IN89cK8Ww9lM4SRmwPD26fRXKOpdKLOHmtfMdhqGY3MCqe+PsfBdMVYcVq4tA+466qV9JE4bLKPRfR39qb98f2Ytfx6p5D0UX8PhWnluwtFCbiEOw5ydv4HT4YqS4rVSf1W8NFKykiZsESKoA4YodVZX1gQpgQpgQpgQpgQpgQpgQpgQpgQpgQvL4EL3AhTAhTHiFMeoUwIUwIVPNcsiqYzFMgdG4g/MHiD4jEkUz4Xh8ZsVw9jXjK5daOlSJFjRQqKLKByAxy97pHF7zcletaGiw2XbHK6UvgQvcCFMCFzniV1KsAVYWIPAg8QcetcWnM02K8IB0KrZVlkVNGI4UCIOQ7z3k6n1x3NPJM/PIblcsY1gytV3Ea7UwIXmPEL3HqFMCFMCFMCFMCFMCFMCFMCFyqELKQrFSRYMACQe+x09+PWkAgkX6IKUu0u1tfSVTwCoDhSLMYlvqAdbDxxqKTD6WohbLktfqUpmqZY5MgKZmW0sqxkSTtI7DRtxRu6cgBY6664zs8kbnjIywHU6pm0G2pQ7RfTWrZKdqv9HGiSbwiTebeJFjpb6p18sMJP0opmzCLVxI3Olv8AKgb2nakE6BGgOE6tKE4EJe1GbZiM2ESq3UbwG7udjq7atvd/HnytbD5tPRGgzk96299b8rKg+ScVGUDuoo2q2gSigaVrFuEaXtvtyHl3nlhbQ0bqqXINuJ5BWppRG25WtBJvKp7wD7xio4ZXEKVdL4LoUvjy6Fg7aTzRUzzQS9W0SliN1WDeBvw9MXsPbFJMI5G3v1IsoaguawubwWL0Z7QT1gnM7BtwqFsoFrg34YuYxSQU+Tsha9+N1Xop3SglyL6+B3QrHIY25OFDW9DphRE5jHAvbmHLZXXAkaJRVe3lfTztG7pJ1blWG4AGANjYjUX+GNWzCaSWIODSMw012Sd1bLG/K7gmlQ5gtZTCSCQrvjRgASp5gg6XHCxxmZITTTZJG3t801Y8SNu0rE2dkrHqqhJqkFKeRVAWNQXDLvdo200I4c74u1Qp2QMcxmrxzOnDRQQmQvcHHboi++FV1bUJwEoWFle0aVFVPTxgFYFW7g8XJYFR+G3Hvv3Yuz0Toadkr93E6dOfndRRyh7iBwQxPnGYjNeqCN1G+Bu7nY6uwu2932uePHS2GTaWi/QZ7963PW/KypmSft7W0TEvhAExUvj1Cl8eXQpfBdCl8eoU3sCF7gQpgQvDgQkV0jf7Sl80/hGNphX/AEbPP6pFV/8AUJ4w+yPIfLGLf8RTwbIYMRfMatVdkJpYrMtrg70mouCPeMNM4bRxEi/edofJQf8A2u8EFbKZ9mNVUmBanirXZ0U7oBALKABdu4E21w3rqSigi7V0fHYG3lfXRL6eaaSQszLts5nlVBmRpZp3mUuYyWPO2jLe5Xy4a45q6SCaj7eNgabX0+h5ruGaVk/ZuN17/L9XHmgpTUu8QmVbMEuVNjY2Xxtjz9HTyUXbCMA5b8fdBnkFR2ebRZPShDIlZaSUyXXeQEWCKSeyovbkNeeLeDOY6mBa3LrY9TzKirge1AujmuzCXLKQyyztUs+6sSsqqFYgn6vEW1PlhIyGOuqOzYzIBck3Jurr3GnjzE3KwpamrXLhmH0uUzFw25cdXuF90LucPG+LwjpzVmk7IZbWvxva+/yULnyCHtc2qv5vt+Rl8M0YAnmuveFKaOwHPlYHvHHFeDCP925j/hbb57D85LqSttCHDcrNegq3yt6p6yR+sjLPE/aTqydN3mrW1uNOXji0JqeOubAIgMp0I0N/uFwWSmAvLt1a6F/YqfxJ8jiHH92eaMN+FyZmM4miXM2zC10NUBYTJVSmNvddT90/A640Ir3Uskf9pa24+/kqD6cTNcOIKEtjNony6oaOUERs27Kh4qw03gO8c+8emGdfRtrortN3bg9OSo0s5gfkdsjqPN+oOa1MYEm60bLY6G8K2Nx9XW9+7CY03a/poXab/U/NMBJlMjh0+iwKevqKqgqKs1dQksROiEJGQLEBQBroeJJN8XjFDDUspxE0tdzFz5qAPfJAZMxBVrJs8qa3LanemKSQ3vIoG86bpO7y3TpbeHLEU9LDTVsdmXDuF9Ab79fBexTSSU7jfULD6MqGaZ5xDUtTkKhYqitvAlvtcLa+/F3GJYYmt7SPPqdyRrpyUNCxzibOstKHaCrTNRTGod4xMEswTUeNlGK76OndRdsIwDlvx9122aVtR2ZdcK7tDtPNUZglDTyGJN8I7p7RIuWseQAFtOYPliCkoGQ0pqJW3NrgHbpopJZ3Pm7JhsOK+My2gmyuuELSvPTsFJEpuyhjYkNxNrXsePxx7HSx11NnDA1+o02v1CJJnwTBpNwVx6Rs+qqWpAhqXEciBwtkIXl2brw0vrfjjvCqanng/mRi7Tbj7rismkjeA12iq7YVmYU60871ZBlF+rjG6qWAIvr2731uMTULKOUvjbFo3idSfZeVL5owH5t1qbVbZTrl1I8fYlqV7Tr9XdA3t3uJJ07sVaLDYnVUjSLhmw8fZSz1LhC0jcr6oJpWFNNS1s88RlQVEbnedL6XNhvBb8Rw4Hhjx7YwZI5omtdY5SNAenK/z4L2PMQ0seSOKZAxngmC9x6hQ4EJG9J8JTMXYjRlRh4gCx+IxssHcH0jQOFx87pHWjLPdOihqFeNHU3VlBBHdbGQlaWPLXbp0wggEIdyOcTV1dKh3kVY4d4cCyhmYA+G8MMKlpipYWO0JJdbodB9FAx2aRzhtsgTor/2i/8ARyfxDDvG9KTzH3S+hH88rz/7/wD8R/249B//ABf/AI/dA1rPNfNf/t7/AIhfkuOov/1n/iV4/wD6tffS9/rq/wBEvzbHGBXNNYf3L2v/AOZpW50rEPSQ7pBMToZAOKh42Ckjlc6euKWDBwneCPiBt1sRdWMQF4xZc+j/AC6gqqW0sSGWO4kDMRcXuGtvWtbn3g46xSprIprxuOU7WA9NkUgikiAcNlkdIdLAIaZ6RN2nDSpcA2LXXUX4g7psedsW8KklL5GzG7+6fL9r6qtWtblaWDTVEn05G2fvvAfoOr/bB3bedxhc6J38WsB/VfyVvOP0l+llU6Fz2an8SfJsSf6g+KPzUWG7OTLxnCU0Q7sadKr/APal+YwxxHeP/tCgh/q8VhdJmyPXqamEfpUHbUfXUcx94fEad2LuD4j2R7CQ907dD7KvW0vaDO3dYfR7m60tBWzMN8KygKfrErYDy/LF3FKc1FRDG3Q638jqoKSTs4XOOqqCsWro6qeqmXeS6wU6ncRWNiGCC28e4m/PE/ZOp6iOOFmh3dubcr8Fw13aROc4+AVjYBh/J+Yi4uUNv6tsRYiP91Bbn9wvaT/geF9dD1QsbVbuwVVjQkk2AF31OPMeY54jawXJcfsu8OsA8lUnN89/4kfIYmtbDRf+1R71l19ZfA0OfKH0/TufMOrlffcYJZBLhhLP7R8iERtLKuzl99K6mSvSNdWMaKB4sxAHxxFghy0pcdrn5cUV4Lpg1fHS2m5NAp4rTge4kY7wM543nm4or299q1elj/QUXkf4FxWwX/kl8R9SpK/WNpVujp6efLaCmqAQZgRFILdiQXtz58Lc+HdiKR00VZNLF/Ta45hTBsb4Wsfx2QhNRVWU1sYBuSRuleEiFgCCPW1jwOGrZYcRpzcacb7g2/PFUSySmlFv8p7jGJT1e49QpgQsnP8AZ6CsQLOl7eyw0Zb9xxYpqqWnddh8lFLCyQWcFhU3RxAg3RPVdX+rE1l143CgccMHY1M45sjc3PLc/NQMo2t0zGyI0yiNYOojBijtujqzukDwPI+OFvbvMvav7x66q0GANyjZY2V7BUtPKssRmV159Yde8HvBxcmxWeVhY8Cx6KCOljY7M3dch0eUvWdbvT9Zvb2/1pvvd98d/wAZqMuSzbbWy8F5+jjvm4qP0eUhfrC05kvvb/Wne3u++AYxUBuWzbbWy8EGkjLs3FaOfbJ09YqCYMWQWDhrNbxPPvxWpq+anJ7PY8OC7lp2S2zcF1y7ZqngganSMGN774bUtf7ROp7vCwxxLWTSyiVztRtwsumwsa3KBosFei+hD7x60j7Bfs+XDet64vnHKkttpfnbX62+Sg/QxA3RNXZNDNB1DoDFYAKNLAcN23C3K2FsVRLHL2rXd5WXRtc3KdkNw9GdGoZSZmDA23nvuk6byjdtvW0uQcMXY1UG1gBbpv46qu2iiatTJNjqWkcPCjBxpvF2N794vY+7FWoxCeduR505WH+VJFTsi+Fa9dSdahQu635o26fQ4qxP7N2awPiLqYi4ssjJtkYaV9+F5hc3ZTISrHvYHifHFyoxGWduV4b6ahRRwNj+Fb9sL1MsRNlacCpXdJSpO9Il9AbcUt7Ouvni6a+Y9mb6s2PvzUXYMsRbdVMt2CooQ1ot8sCpMh3iAeIHd5jXEsuK1Mlu9a3LRRMo4mXsF0yLYmkpGLxoSxBF5DvEA6EC/C+OarE6ioFnG3houo6WOM3AVem6PaJJetVGuDvBSxKg3uLL4HUX4WGJHYxVujyEjxtr+FeNpI2uzBfD9HlKZOtLT9Zvb2/1pvvd9+/HoxecNyWbblZeCjiBzcVo53spBVbhk3xJHbdlRrOLcNeeuuoxBTYhNT3DbZTwI0UkkDH2J3XPKdj4IJTOTJNN+smYMRy0sABppwx1PiMssfZABreTRb3XjKdjXZtyuOcbC0tVK0sxlZm/3hsB3KOQ8PE47p8UngYGRgW8Fy+kje7M7dTMNhqecRrK0ziNd1AZToPzPK/gMeR4pNGXFgaL76IfSxvAB4Lx9hKVokhYytHGxZQZDoWFtDxAHEAc8H8UnDy8AAkAbcl0aZhaGnYL7oti4EmWZ3mmdBaPrn3gndbQa+JvjyXEpXxmNoDQd7C10CmYHZtyiQDC4Kde49QpgQpgQpgQpgQpgQpgQpgQpgQpgQpgQpgQpgQpgQpgQpgQpgQpgQpgQpgQpgQpgQpgQpgQpgQpgQpgQpgQpgQpgQv/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2" descr="I:\Kancelarija za pomoc i obnovu poplavljenih podrucja - POZIVNICA\Pozivnica - Save the date-eng.jpg"/>
          <p:cNvPicPr>
            <a:picLocks noChangeAspect="1" noChangeArrowheads="1"/>
          </p:cNvPicPr>
          <p:nvPr/>
        </p:nvPicPr>
        <p:blipFill>
          <a:blip r:embed="rId3" cstate="print"/>
          <a:srcRect r="53713"/>
          <a:stretch>
            <a:fillRect/>
          </a:stretch>
        </p:blipFill>
        <p:spPr bwMode="auto">
          <a:xfrm>
            <a:off x="0" y="0"/>
            <a:ext cx="1752600" cy="6858000"/>
          </a:xfrm>
          <a:prstGeom prst="rect">
            <a:avLst/>
          </a:prstGeom>
          <a:noFill/>
        </p:spPr>
      </p:pic>
      <p:pic>
        <p:nvPicPr>
          <p:cNvPr id="9" name="Picture 3" descr="I:\Serbian National Disaster Risk Management Program\grb-srbije.png"/>
          <p:cNvPicPr>
            <a:picLocks noChangeAspect="1" noChangeArrowheads="1"/>
          </p:cNvPicPr>
          <p:nvPr/>
        </p:nvPicPr>
        <p:blipFill>
          <a:blip r:embed="rId4" cstate="print"/>
          <a:srcRect/>
          <a:stretch>
            <a:fillRect/>
          </a:stretch>
        </p:blipFill>
        <p:spPr bwMode="auto">
          <a:xfrm>
            <a:off x="457200" y="457200"/>
            <a:ext cx="847059" cy="1676400"/>
          </a:xfrm>
          <a:prstGeom prst="rect">
            <a:avLst/>
          </a:prstGeom>
          <a:noFill/>
          <a:effectLst>
            <a:outerShdw blurRad="50800" dist="38100" dir="10800000" algn="r" rotWithShape="0">
              <a:prstClr val="black">
                <a:alpha val="40000"/>
              </a:prstClr>
            </a:outerShdw>
          </a:effectLst>
        </p:spPr>
      </p:pic>
      <p:cxnSp>
        <p:nvCxnSpPr>
          <p:cNvPr id="17" name="Straight Connector 16"/>
          <p:cNvCxnSpPr/>
          <p:nvPr/>
        </p:nvCxnSpPr>
        <p:spPr>
          <a:xfrm>
            <a:off x="2362200" y="1020762"/>
            <a:ext cx="6324600"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9" name="Title 1"/>
          <p:cNvSpPr>
            <a:spLocks noGrp="1"/>
          </p:cNvSpPr>
          <p:nvPr>
            <p:ph type="title"/>
          </p:nvPr>
        </p:nvSpPr>
        <p:spPr>
          <a:xfrm>
            <a:off x="2362200" y="228600"/>
            <a:ext cx="6324600" cy="762000"/>
          </a:xfrm>
        </p:spPr>
        <p:txBody>
          <a:bodyPr>
            <a:normAutofit/>
          </a:bodyPr>
          <a:lstStyle/>
          <a:p>
            <a:pPr algn="l"/>
            <a:r>
              <a:rPr lang="en-US" sz="3600" b="1" dirty="0" smtClean="0">
                <a:solidFill>
                  <a:schemeClr val="tx1">
                    <a:lumMod val="50000"/>
                    <a:lumOff val="50000"/>
                  </a:schemeClr>
                </a:solidFill>
              </a:rPr>
              <a:t>Government R</a:t>
            </a:r>
            <a:r>
              <a:rPr lang="sr-Latn-RS" sz="3600" b="1" dirty="0" smtClean="0">
                <a:solidFill>
                  <a:schemeClr val="tx1">
                    <a:lumMod val="50000"/>
                    <a:lumOff val="50000"/>
                  </a:schemeClr>
                </a:solidFill>
              </a:rPr>
              <a:t>esponse</a:t>
            </a:r>
            <a:endParaRPr lang="en-US" sz="3600" dirty="0"/>
          </a:p>
        </p:txBody>
      </p:sp>
      <p:sp>
        <p:nvSpPr>
          <p:cNvPr id="21" name="Rounded Rectangle 20"/>
          <p:cNvSpPr/>
          <p:nvPr/>
        </p:nvSpPr>
        <p:spPr>
          <a:xfrm>
            <a:off x="2514600" y="5638800"/>
            <a:ext cx="6096000" cy="762000"/>
          </a:xfrm>
          <a:prstGeom prst="roundRect">
            <a:avLst/>
          </a:prstGeom>
          <a:solidFill>
            <a:srgbClr val="145CBA"/>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0488" indent="0" algn="ctr">
              <a:buNone/>
            </a:pPr>
            <a:r>
              <a:rPr lang="en-US" sz="1600" b="1" dirty="0" smtClean="0">
                <a:solidFill>
                  <a:schemeClr val="bg1"/>
                </a:solidFill>
              </a:rPr>
              <a:t>MAKE COMPROMISES WITHOUT COMPROMISING THE OVERALL RECOVERY EFFORT</a:t>
            </a:r>
          </a:p>
        </p:txBody>
      </p:sp>
      <p:cxnSp>
        <p:nvCxnSpPr>
          <p:cNvPr id="37" name="Straight Connector 36"/>
          <p:cNvCxnSpPr/>
          <p:nvPr/>
        </p:nvCxnSpPr>
        <p:spPr>
          <a:xfrm>
            <a:off x="2667000" y="2514600"/>
            <a:ext cx="1447800" cy="1588"/>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22" descr="Grafika za prezentaciju-slajd02.png"/>
          <p:cNvPicPr>
            <a:picLocks noChangeAspect="1"/>
          </p:cNvPicPr>
          <p:nvPr/>
        </p:nvPicPr>
        <p:blipFill>
          <a:blip r:embed="rId5" cstate="print"/>
          <a:stretch>
            <a:fillRect/>
          </a:stretch>
        </p:blipFill>
        <p:spPr>
          <a:xfrm>
            <a:off x="2806368" y="1396416"/>
            <a:ext cx="5347032" cy="3861384"/>
          </a:xfrm>
          <a:prstGeom prst="rect">
            <a:avLst/>
          </a:prstGeom>
          <a:ln>
            <a:noFill/>
          </a:ln>
          <a:effectLst>
            <a:outerShdw blurRad="190500" algn="tl" rotWithShape="0">
              <a:srgbClr val="000000">
                <a:alpha val="70000"/>
              </a:srgbClr>
            </a:outerShdw>
          </a:effectLst>
        </p:spPr>
      </p:pic>
      <p:sp>
        <p:nvSpPr>
          <p:cNvPr id="16" name="TextBox 15"/>
          <p:cNvSpPr txBox="1"/>
          <p:nvPr/>
        </p:nvSpPr>
        <p:spPr>
          <a:xfrm>
            <a:off x="228600" y="6172200"/>
            <a:ext cx="1371600" cy="523220"/>
          </a:xfrm>
          <a:prstGeom prst="rect">
            <a:avLst/>
          </a:prstGeom>
          <a:noFill/>
        </p:spPr>
        <p:txBody>
          <a:bodyPr wrap="square" rtlCol="0">
            <a:spAutoFit/>
          </a:bodyPr>
          <a:lstStyle/>
          <a:p>
            <a:r>
              <a:rPr lang="en-US" sz="1400" i="1" dirty="0">
                <a:solidFill>
                  <a:schemeClr val="bg1"/>
                </a:solidFill>
              </a:rPr>
              <a:t>Washington DC 04</a:t>
            </a:r>
            <a:r>
              <a:rPr lang="sr-Latn-RS" sz="1400" i="1" dirty="0">
                <a:solidFill>
                  <a:schemeClr val="bg1"/>
                </a:solidFill>
              </a:rPr>
              <a:t>/</a:t>
            </a:r>
            <a:r>
              <a:rPr lang="en-US" sz="1400" i="1" dirty="0">
                <a:solidFill>
                  <a:schemeClr val="bg1"/>
                </a:solidFill>
              </a:rPr>
              <a:t>26</a:t>
            </a:r>
            <a:r>
              <a:rPr lang="sr-Latn-RS" sz="1400" i="1" dirty="0">
                <a:solidFill>
                  <a:schemeClr val="bg1"/>
                </a:solidFill>
              </a:rPr>
              <a:t>/</a:t>
            </a:r>
            <a:r>
              <a:rPr lang="en-US" sz="1400" i="1" dirty="0">
                <a:solidFill>
                  <a:schemeClr val="bg1"/>
                </a:solidFill>
              </a:rPr>
              <a:t>2016</a:t>
            </a:r>
          </a:p>
        </p:txBody>
      </p:sp>
    </p:spTree>
    <p:extLst>
      <p:ext uri="{BB962C8B-B14F-4D97-AF65-F5344CB8AC3E}">
        <p14:creationId xmlns:p14="http://schemas.microsoft.com/office/powerpoint/2010/main" val="14066401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BeiNdesign\MOCKUPS\BACKGROUD Mockups\5 Infinite White Studio Backdrops\05.jpg"/>
          <p:cNvPicPr>
            <a:picLocks noChangeAspect="1" noChangeArrowheads="1"/>
          </p:cNvPicPr>
          <p:nvPr/>
        </p:nvPicPr>
        <p:blipFill>
          <a:blip r:embed="rId2" cstate="print">
            <a:lum bright="10000"/>
          </a:blip>
          <a:srcRect/>
          <a:stretch>
            <a:fillRect/>
          </a:stretch>
        </p:blipFill>
        <p:spPr bwMode="auto">
          <a:xfrm>
            <a:off x="0" y="0"/>
            <a:ext cx="9144000" cy="6858000"/>
          </a:xfrm>
          <a:prstGeom prst="rect">
            <a:avLst/>
          </a:prstGeom>
          <a:noFill/>
        </p:spPr>
      </p:pic>
      <p:sp>
        <p:nvSpPr>
          <p:cNvPr id="4" name="AutoShape 2" descr="data:image/jpeg;base64,/9j/4AAQSkZJRgABAQAAAQABAAD/2wCEAAkGBxQSEhUUExQWFhUXGR8bGBgXGB0fIBwbHRocHR0hGh8dHCggHCAlIBwcITEhJSorLi4uHB8zODQsNygtLisBCgoKDg0OGxAQGzQmICY3NDQ0NDQsLCw4NzQ0NDQsNCw0LzQsLCwsNDQsLCwsNC80LCw0LDQsLCwsLCwsLCwsLP/AABEIAOEA4QMBEQACEQEDEQH/xAAcAAACAwEBAQEAAAAAAAAAAAAGBwAEBQMBAgj/xABOEAACAQIDBAcEBgUHDAEFAAABAgMEEQAFIQYSMUEHEyJRYXGBMpGhsRRCUmJywSNTgpKyFUNzk9Hh8BckMzQ1Y4Sis8LS8YMWRVR0o//EABsBAAIDAQEBAAAAAAAAAAAAAAAFAwQGAgEH/8QAPhEAAQMCBAMGBQIFAwQCAwAAAQACAwQRBRIhMUFRYRMicYGR0TKhscHwFOEVI0JS8QYkMzRygtIWQyU1Yv/aAAwDAQACEQMRAD8AeOBCmBCmBCmBCmBCmBC8vgQvcCFMCF5fAhVq+vihXelkVF72IGO44nyGzAT4Llz2tF3GyE8w6TKKO4QvKR9hSB72thpFglS74rN8Tf6Ko+vibtqsKbpWkYkQ0oJ5bzEn3KPzxfH+n2NF5JPlZV/4i4nutVKo6SMwUBmgiRSbAtFIAT5l8TMwSjcbNcT5j2XDq6dupbYeC+k6Q8xsG+jxlWFwRFJYjwIfHJwehDi0vN/Eey9FZUb5dPBWqbpXdTaemA791iD7mH54hdgLXC8b/UBd/wARINnNRDl3SVRSaOzQn76m3vW4HrbFGXBKpgu0B3gVYjron76IspKtJVDRurqeBUgj4YVvjfGcrxYq2HB2oK73xyvVMCFMCF5fBdC9wIUwIUwIUwIUwIUwIUwIUwIUwIUwIUwIXl8eXQsPaDaylo9JZAX/AFa6t6jl5m2LtLh89T3mDTmdlBLURx/EVS2Yzqprj1wjEFMCQobtPL430Cr4i97EYlraWClHZ3zSegHufReQSulGa1gikHC1WFRzfN4aZN+aRUXgLnUnuUcSfAYngppZ3ZI23P5vyXEkjWC7ilrnHSNUVDdVQxMt9A27vSHxCgWX1vjQ0+DQxDPUOvbyHrxSx9c95yxBeZf0c1VS3WVsxW+tiesf3k2X449mxmCEZKdt/LKPcobRSSayORhlmwFDDxi6098p3vh7Pwwpmxeqk2dlHTT91cZRxM4Iip6SOMWREUdyqB8hhe6R7z3jf1KsBrRsEBdMw/zeD+lP8DYeYAf5knh90vxL/jCs7GbQU9NltOJ5kRt1juE9ojrXtZRqeGOMRo5p6x5jaSNNeGw47KWCZjIWhxXF+kLL5mKSwsUOm9JGrKfMakD0x0MGrIm5o3i/QlcfrIHuykfJamYbAUM63SPq7i4aI24+HD4YrR4xVRnK45vH33UslFC/hZCdZsBW0bGWinZ7clO4/qL7r+R92GkeLU9QMk7beOo9dwqho5YtYnK1kfSVJG/VV8RUji4Uqw/HGRf1HuxFU4Ixwz0zvK9x5Fdx1xacsoTHoK6OZBJE6uh4MpuP8eGM/JE+J2R4sUxa4OFwu5F8RrpAWe53WZYwLgVVMT2XPZdfuuwBBPcSNfPDynpqWuFm9x/G2oPUDf2VKaZ8JuRdq3dnNsaas7KPuyfq30b05N6YpVeGz02rhdvMfmilhqWSjREN8ULqwvceoUwIUwIUwIUwIUwIUwIXhOBCzM6z6GlA6xjvMbJGo3nck2AVRx158MWKelkqD3NuJOgHmuHyNaQDxQZt9t00Q6iAFJit5CbEx3Gi6XG/bj3eOHGG4U157WTVt9OR687fVUaysyd1m6DdidnGzCoO/fql7UrEm7dy37z391/DDXEattJFp8R2HAdfBUKaAzvu7ZPWGIKAqgAAWAHAAd2MW5xcSSn4sBYIa2z2wjoV3R25mHZTu8X7h8Ti/h+HOqnXJs0bn7BVqipbCLcUCZNs5V5tIKipkKxHgx4kX4RLwC/ePdzw8qKynoGGGIa8vuT9voqEdPJUHPIdE0MkyGCkTdgjC954s34mOpxm6mrmqXZpXXTWOJkYs0K9PULGpZ2CqOJJsB53xAxpe7K0XK7c4NFyg7OOkyliO7EHnYc1sF/ePH0Bw3gwSd+ryG/M+n7qnJXxN0GqF6jpRqpDaCGNfRnPwthmzAYWi8jj8gqhr5XfC1Ym02bV9Qi/S1YRhrreLcG9Y8Da50vi5SU9JEXCD4ra63Veokne3viw8FUy+CoEYK0vWxEkqWhLjjY2YagXB0vbEsz4s5a6Sx8bfJcx9oG3y3HhdauW7YJCy9ZQU914FU3GH719cVpsNfK0lsrrHrcfKymbVZCMzB6JgZL0iUc5CuWgfultY+TAke+2EU+C1MYu3vDp7bphFWxPNtkWq4IBBuDwIwpOmhVwaoazuGgrZDSylTOOAGjjTe7J56a21HHDCnfVUjBMz4D5jlsq0oikPZu3QHW5bWZLL1sL78DNqfqnwlH1Ty3h/dh7FNTYozs36OHr4g8R0S9zJaR126tTG2U2oiro95Oy49uM8V8fFTyPyxn62gkpHWdqOB/OKZQTslFwtPMqBJ4nikG8jixH+OY44qwyuikEjNCFI9ge0tOyQO0OTS0NQY2JG6d6NxpcX0YHkRz7jjdU1THVRiQeBCz80ToX2TE2P20nqITGFWSpiG8Qx3etjGhKkCwcXGhFj4ckFdhkUUmckhjvPKfZM6ardIy39QRTs1tPBWqTGSHX2420ZT4jmL6XGFtZQS0jgH7HYjYq1FO2XZbmKamUwIUwIUwIUwIUwIWDtjtGtDAZCLux3Y172tfXwHE/34uUFGaqXLwG56KConELMxS92PmO7V5rUEu8Q3UJ+2QOHd7SqBy3jh/XRgujoYtA7fwH+D6JfTO0dO/ghLLcvmrZ91AXkdizMeAue0zHkMNZZo6aHM/QD7bAKkxj536cU5djEih6ylh7S09g8nNpmuz+Ggt5XtyxkcRMkmWeTd97Dk0aD8808p2tYCxvBebcbVrQxWWxncfo1PAfebwHxOOcOoDUuufhB19lzVVIhbpulJA5jqI6iuheVJT1naNt8X4jvA+ybC1uVsaxzQ6N0VO4AjTTh+c0oBLJA+UXuntlOYRVESyQMGjI0tpa3IjkRwtjDzwyQyFkg1H55p8x4e27UM7YbfxUm9FEBLOOX1V/ERz+6NfLDKhwh9QM8mjPmfD3VaorGxaDUoNpshzDNmEs7FYuIZ9AB/u4/wAz7zhw+so8PGSPfpv5lUmwz1BzPNgjXJ+jmjhsXUzN3ycPRRp774TTYzUyaNOUdPdXY6GJm+qKqemSMWRFUdygD5YVve55u43VoNDdggbpjH+axf0v/a2Hf+n7ds/w+6o4kP5QWx0a/wCzafyf/qvipjNv1j7dPoFPSG8LVv1dHHKLSIrjuZQfnigyR8Zu0kKdzQ7cITzno2pJbmLegb7mq+qn8rYbQY3UR6Sd4dd/UfdVJaGJ+2hSyzukqqFmpXkcJfeUKxCMO8C+niO/Gjpnw1Q7ZoF/DUHklUwlhOQnRfWRbQtDPDLMDMIjpvMd5RYjsm+o19k3HlgqqMPheyPu335HXj7hENSWuBdr9U3dodpaeGkEz2kSZP0afrN5bgW7rHW/DGSpKGaSo7MaFp1PKydTTsYzMdik7lqVKb9bTIUWJtSnsrfitibsvfxtpjXzOhfanlNyRx3PXoUmjEgvKwaBOfZDaVK6HfXsyLpIn2W8O9TyP5jGPr6J9LJlOx2P5xTqnnEzLjdY+1lNFVzGinIR2QSUsn3tQ6nv1ANuYPhi3Qvkp4v1MYuAbOH0P591FUNbIezfx2PVK/dny2rBdSskTXtyZedjzDDGkPZVsNge6R6fvdKW56eUX4Ig29vTV0VZTNuiZBIrDgW4NfvBUrceJxQwu01M6CYXymx+3pqrFWezlEjOKZ+zGdLWU6TLoSLMv2WHtD38PC2M3W0pppjGeG3UJrDKJGBwWvispVMCFMCFMCFnZ5mi00LSMLkWCLfV3JsqjxJsMT00Dp5AweZ5DifRcveGi5Sl6Uq53qUici8Ua71uG+/aNh5WGNTg8bWQGRmzifQaJNiMl5MvJbdLkckuV01OlkWVjNNK3sogO8L95PZ08MU31TI62SV2pb3WjiT+XVgQE07WDjusqv2lho4zS5aLk6SVP1nPDscyddDwHLFqGikqX9tVnwbwHj+a8VC+obE3s4d+aMsghXKsuMk57Zu7i+pdvZXXieA9+E9STiFYGRbbDwG58FeiAghu7dCGyOUSZrVvVVWsatqOTH6sa/dW4J/vOG1dUsoIBBDudunM+JVKnjNTIZH7Jm5/kUVXCYpBp9VgBdDbQr3eXPGbpquSnkztPiOfQpnLC2RuVySj5hUZe9RTwzgqeyzRm4J71+y3I24ajljZCGCraySRnUX4ePMcQkRkfA50bSjfo92LgKLVSsk7HVVHaVT96/tOD38PjhNimJShxgYMvM7E+HIJhR0rLdo7UpjnQYzvFMkIZ/0iUtPdYz17jkh7IPi/D3Xw2pcHnm1f3R139P8ACpzVsceg1KEZNu8xqjamh3QeHVxlyPNiLfDDcYVRU+sxv4m3y3VQ1k8n/G1ZG0keZdUGrTJ1ZYWDlfasbdkeF8W6Q0Ocimte3AH6qvOKjJeTZWcjTNlgR6UymEg7gUqw0Yg9k68QcRVRw90rmzWzacxw5ruP9UGAs2WhB0hV9ObVUG9+NGiPvtb4Yrvwakl1hdbwOb5fupf10zPjajLIdvaWqsu91Uh4JIQLnuVuB+fhhRVYTPAM1szeY+43CuxVkUnG3igzb6vjq6cTbgSoglMUyh77qnetbQb6kgWNhbXDjDIX08pZe7HC4039jZUq1zZGZhuDZAckZBswIPcQQfccPWnML2+6VlpbuFubL5U1fPHC826iDQM1zuXuViB5n4ceWKNdUCjiMobe/TjwJ8FapozO4NcdAnjQ5bFFEIURRGBbdtoQeN++/O/G+MTJNJJJ2jnd7mnzWNa3KBolTnNFJktcs0NzA/Aciv1o28RxB8u441MEjMSpTHJ8Y/A73SqRrqWXO3Yoo26y8V9FHVU53njHWIV4lTYsBbXeFgbcbrhXhkppakwS7HQ+PA+CtVTO1jD2cNUH0u08VZGIMxGo/wBHUqO2h++Lajv+I54bPoZKd5kpfNvA+CptqGTN7Ob1WptblDrlUO+yyGneyyIbh4m0Vh3DVRbwxBQ1LDXOsLZhqDwI3Cmqov8Abg3vZUOjmrlEdWkTEOirMi8mKE7ynwcWU+h5YsYsyIvjLxoe6el9j5HVRUDyGutw1TWyHNkq4Emj9lxw5g8wfEHTGVqad9PKYn7hNo3h7cwWhiFdqYELw4EJYbV5x1+b0tODeOGZLjkZCQST5Cw9TjSUVP2VBJJxcD6f5S2d+eobHyQ1t5TtLms0a8WZAL8rxpqe4Dj5YYYc4MoGOPAH6lU6puaoIXu1+1RqLU8BK0sYCqP1m7oGbw00X8+HtDh7Yryyf8h1J5dB9yvaqpL/AOW06D5on6O9iShFTUgbwsY4zxU8d5xybhYcuPksxXFMw7GHjuefQfdWqOjtZ7xqs/pEzF62sSih1CMB4GQjUnwUH+LE+EwNpqc1EnEX8uXn7KOseZZRE1M7JcrSmhSGMdlBa/eeZPiTrjOVE7p5DI7j+WTOOMRtDQhbpL2pNLF1MRtLKDqPqJwJ8zwHqeWGeD0Ank7R/wALfmfbmqtbU9kMrdysvY/o+RqZnqlPWTL2RreMcQfxk6nw05nFiuxhzZg2HZu/Xp4KKnoQWEyblYVJUVOSVW44LwubkD2ZF4by9zju9DyOGD2Q4rDmbo4eoPI9FA1z6R9jq1dc42iq81lMFKrLEfqjS475WHAeHDzxzBRU+Hx9rMQXc/s0cfFD55al2WPQIo2b6NYIQGqLTSd2oRT4D63r7sK6rG5ZLiHujnxPnwVuChYzV2pRvFCqCygKO4Cw+GEjnEm7jdXwLbIF6YlP0WI8hKL/ALrYef6fP89//b90vxEHslrdG3+zafyf/qvirjH/AFr/AC+gU9HpA1EdRTpIu66hlPJgCPjhcx7mG7TYqwQDugXaTo0hkBal/Qvx3CSUJ+aemnhh3SY5I0gT94c+I91QmoGu1ZoUsaunmpJx1qESxsGs2oNiCDf6wPfjStfHPCSw908vzRKnNfE/vIw6R4BVLT1tOhdHQq7KLkEG4DAcCLsL+GFODuNOX0spsQdLq7Ws7XLIzigKOQqQykhgbgjiDyIw9LQ8EEaJY0kG4Tv2C2rFbFuPpPGBvjkw4by/n3H0xisUw80r8zfgdt06LQUlSJm67rW2lyZKyneF+eqn7LD2T7/hfFSjqnU0wkHn1HJTTRiRhaUC9FubNFLLQTaEElAeTKTvr5H2h64eY3TtkY2qZ0v4HY+WyoULyxxicvdvNhw0nWUthI4LNDw3rW3jHy3tRdfG/nzhuLENDZ9QNj9j7rqqog7vs35IPyPPGjjlpJSeolBUg8Y5OTAHhYgXGG9RRh0jZWfGNfEcuvRUIpnNBidsfkt3oiT/ADqYH9UQf3hijjhPYtvvcfRWMO+NysdFGbGOqmpb9h95kHcymxt5r/DjjG6bNC2Ubi3of3+qkopLSOj9E2RjLpqvcCF8yNYEnkL49AubIX57yyuvmEcx+tUhz+1Jc/PG9miH6V0Y4Nt6BZxjv59+v3Wx0jUr/wAqSBAWaUJuqvEkoFsPPdPvxUwl4/RNJ0Db39b3VmsDhP3dyFpx0FPk8ayz2mrmF0j+qnj6fa58sVTLLiLuzi7sQ3PE/nL1UgZHStu7VyKcurWpMqaplN5XVpjfnJJqo+KjwGFk0TamvELPhBA8hv8AdXBIWQZ3b7oe6IsqLvLVvqRdFJ5s2rt58vU4v47UZWtgbsdfIbKpQRkkylMuuqlijeRzZUUsT4DGcjY6R4Y3cpm5waCSlLsfRNmeYSVM1ykbB7cr3PVp5AC58vHGqr5W0NKIotzp7lKadn6iYyHYJwMQASdPHGT30TdJzP8AM5M4rEp4P9CD2e6w9qRvTgPLvxrqaBmHU5lk+Lj/AOoSed7qqXI3YL4ilqcjqrHtwyHXukUc1+y4B4flrgcIMUgvsR8j15heDPRya6tKYVbtxSRwJP1m8HHYRR2iRxBH1bcCTbCGPC6l0pjta254fv5Ji+qiazNdAVTtlmNc5SlRkX7MQuf2nOg+GHzMNo6VgdKbnmT9B/lLzVTzG0YWVtDkFdDEJqpjZmA3Wl3zcgkXAJHfzxZpaumlkLIbaDgLKGeCdrc0hVnI9nsxaBJ6VzuNeypLunRiCN02XiDzxHVVlGJXQzDXTcX4L2KnnyB8Z3WhSbd19G4SrjLjmHXdf9lh2T7j54gkwmkqW5oDbwNx6bqZtZNEbSBGv/15SGmaoDnTTq/r7x4Lbx+1wwlGE1BmEVt+PC3P9t1e/WRZM9/JAVDQVWdztJI25EtwDbsp3Kg5nmT/AHDD2WanwuIMaLu+Z6nklzY5Kt+Z2gXTZbPJMrnelq9Idd4WJsbXDJbiH4evKxxzW0jK+MTQfFw1t5HwXsEzqZ5jfsr2bbBx1EQqqAlQ67/UvzvrZTfsnwOnDhiCDFnwydjVbg2zD781LLRtkb2kSBMqzGSlnWZLh4zqDpcfWUjx4YeTwNniLHbH8BCXRSOifcL9F08yuqupurAEHvBFxj585paS08FpQbi4St6TqI0tXBWxaFmF/wAaWIv+Jbj9k402DyianfTv4fQ+xSqtb2UrZQiPbWRpqGOsp2s8JWdCPskEMD4WOo8ML8NDYqp1PKNHXafsrc7iYhIzhqh6SKnzqMsm7DXKNV5Pb5jx4jnpi8HTYY7K7vRHjy/PmqpEdY3TRwVbo0ieCetEilXjh7QPIgm/y44nxctmiiLTcF3y4LyhBaXh24QpsnV9XWU73/nFufxdk/PDOtiz072dD8lSp3WlB6r9EDHz8LRr3HqFXrnAQi4BYEKO87pNh6A+7HcYJcDyXjtivzbCxVlPNSD6g4+iPFwev3WZbpJ5pr7TViUM0la27JUTKqU6fZUIN5m/avr5DmcZakjdVRtphoxty489dB6e6bzOELjKdzsgbZzLpcyrR1jM9zvyueSjl4X9kDx8MO6yeOiprtFuAHj+XS6GN1RL3kbdMNbuU8MI032LEfdjA/Nh7sJcBizSPkPDTzKv4i+0YYOKKdiMt+j0UEdrHd3m/E3aPzt6YW4lP21U93C9h5aK5Tx5Iw1YHS7mfV0qwg2Mza/hXU+82GL2BQZ5zKR8P1OirYhJljyjitTo7yr6PQx3FnkHWN33YXAPkthipi0/a1LgNm6Dy3+ampIuziAWf0p52YKYRIbPMd0m/BB7R9dF9TixgtL2s2c7N+vD3UVfNkjyjcrp0Y5B9HphK4/SzWY3Gqp9Vfz9ceYzWdtPkae6368SvaKDs47ncrp0hZxSRwPFOFlkIukXO/ANcap545wqmqHyCSPut4n7dV7VyxNYWu16JPZQIetX6Tv9VftdWNT/AHeI1xrqjtBGextfhfZJIcmcZ9k/smNOsQFP1axjkthbQHtDkbEE311xg6gTuk/nXLjz+y0ceQN7myV+2u2kdbAYgjKyzEqwIKlFJAN+NyNbcsabDsMdSyZybgt243Smrq2SMLANV97PberSUKwLEzTIWAJPZO8zNfv0va3PHNXhBqasyudZpt46ABew1zY4cltUaSyiTLRJXJEXMe8VlG4u99UHiVPDhrhM1uWuyUxNr8NfFXnEOhDn2vbjoktCik7zDsBhvBSA1iTol/AHXW2mNmb2sP204n81SINF8x2CZ2TdItFEixLBJFGugsFIHeTY343JPPGbqcFqZHF5eHE/lk1ir4h3QLBUelmiklaKeOINCsesqanUkjet9UCxB4do8MS4FKxjXQvdZxPwnT06rjEY3OIcBor/AEQ5uXjkpyqgRWZSBx3ib73ebjjiDH6cNc2UX1016clLh0pc0tPBW+kPZWJ6eaeOMLMCJGYDVgBZgfTXzGIsJr5GzNie7unT29l3V0zXsLmjVdeijNDLR9Wfahbc/ZIuvzI9Mc45AGVGcf1C/n+aooJc8djuFodIeX9dQTC3ajHWDzTU/C+IMJm7OrbyOnqpatmeI9Fl9FdUJqAxNZhGzIQeat2h/ERixjcZiqg8cbH00UVC4PhynglvtBlUmXVe6rMCp3opBoSt9Ne8cD/fjQ0tRHWU9zbXcJXPG6CTTyKOcjzhK2GonNkqUpZElUcJF3bq47rEEeF/LCaopnUsjIt2FwI6cwmMMwlY52zrapbZHGWqIAOJlj/jGNHO7LE89HfdKof+QeK/RVHWLLvbpvuOUbwZeP5H1GPnz4nR2zcRf1WmurGOEIWzuvH8pUEN+Urn+rZV/wC73YZ00X+ymk/7R8wfZV3yWlazmlHtHlhgrpYToOt7P4XN1+Bt6Y1dJUiWna/p8xoUlmjyT5eq+tp696urci7doRxqNdF7IA8zr648pImwQNB0tqT1Op9Nl7UPdLLYeCaWwuVpRlqbQzmNZZmHexZVUeA3T8+eMxiU5qQJh8AJa0eGpPzTalibEMnHcoW6TG67MaaHwRf6ySxwzwcZKN8nifQKrW96djU2EWwsOAxlt01Sk6Sb1GZwwcgqLbxdiW+FsavCP5VE+TxPolFZd87WJtRoFAA4AWHpjKE3Nym4Sh2wH03OFp/qKUjPlbff5kemNbh5/S4eZeOp+wSap/m1IZwCJtuttRSFqaFf0pS4cEWjJ4Cxvc2F7eIwrwzCzUDtZD3b7c1aq6sRdwbpR1VS8js8jFnY3LHiTjXxsaxoa0WA5JI9znG53XLHa4X2sjDgSL8bE44LRuV0HkcVcyfK5KlnWJC7KhYgG3D8+4c8RTTshAdIbAlSxQmS9gvgiamkFw0UgsRvLYjuIDDHoMUzdwQdNEDPE7kfBWdoNoJ61ladgdxbAKLDxNr+0e/EVLRRUzS2Mb+v+F7NUPltnWXi6q6mPEIp2a2nqxLBBGQ0ekYhsArA3vvGxN9b38MKa2hphG+aTQ75uIV+nqpczWcFq7A130evkp4lDxzSsob7KR9YQR38QO7jirikPbUgmkNi0X8zZWKV+SVzANCU2JYwylTwIIPkRjKNdlIITUi+iVHRVIYK6anbmrD1ja3yJxqsbaJaVsw5g+oSmgJbK5ia88QdWU8GBB8iLYyrXFrgRwKbJYdEMvV1FVATwFwPwOVJ+Ixpsebmijk/NRdLMP0e9hW9tdQJXSyUZsJUhWaBvEs6sD3g2F/PwxRoJnUsbagatJLXD0IP1VmpY2b+X/VuErcqnelqGVwQe3DIvOzAoR6Gx9MaeZrJ4w4G+zh5apPETHIWnjp9lpdGuWmavj00iBkb00HxIxUxaYRUp5nT1/ZTUMZdN4Jh7F5jv1mYxg3AmDj3bh/gGEOIw5KaB3G1vv8AcpnDJmkeEZYUq0lN0jZgYM1p5h/Nxo3pvyX+F8anCYhLQvj/ALiR8glNW/JUNK79K9CG+j1sdipAUnz7UZ8uI92I8Eltnp37jX7Fe17QQ2ZqrdHOVpEkmY1GiID1d+/gzDxv2R43xJi075XCji+I7/YempXNFGADM9bfRnWvVTVlU+hdkW3cACQPQWxUxiNsMMMLdhf/ACpqJxkc6Q8VgbV1ix52kkp3UjaMsbE2AF+ABPuxdoo3Ow7IzUuzKGdwbVgu2Rp/lFy/9c39VJ/44TjBqz+35j3Vz9dDzQBUZ5A+cLVF7wBg29utwWOw7Nt72rDhh82llbh5ht3rWtccTz22S8zs/VZydEfHpGy/9cx/+KT/AMcIv4LWf2j1HumH66D+5L7I89hTNHqpWPVkyFW3WJN9F0AuNMP6mkldQiBg71m8R59N0vinjFQXk6KvTZWczr5xHKo3izqzg9pbgCw48Le7Ej6gUNKwuadLA25qMRfqJnWch+spzFI8be0jMht3qSDb1GGMbxI0PHEA+uqpyNyuLeS5Y7uuVsbM5Iamrjp33kDXLaWIVQSbX8rXxSrasQ07pW622Vmnpy+QMdonxl9BHAgSJFRQALAW4d/efHGDllfK7NIblaFjA0WaEJ9K9JG1H1jKTIjAIwBNrnUHuUgc/DDbA5Hipyg6Eaj26qpXtaYrkapN42az6mBCmBCsZe6rKhcuqX7RjNmCnQ7p77YjmzFhDbX67fl1LERmFzYLbGY08OYQS07MKeIxi5U726BZ7i1yTc3774odhPJSvZMBnIPHjw+ytdrG2drmfCExG6S6Hk0p/wDjP54z38Cq+NvVMzXQc0B5bn8MWbNVXYQMzm+6b2ZDyGvtYey0cr6AQ6ZtPkfZLmTsFTnvojw9JlD3yn/4z+eEf8Cq+nqmP6+HmhXo8qVfNpnS+66SkctC6Nw9MNMWjc3D2tduC36EKnRuBqHEbFafSZVvS1tJVJxVWW3eAdQfMMcVMHjbPTSwu2/NfUKWte6KRsgVXpGy5KiCLMafUEDrLdx9knxU9k/3Ymwmd0ErqSXht9/XdcVsYe0TMVro8VaPLp6xxq1yPEJdVHq1/fiLFiamsZTt4ffW/opKQdlAZDuVn9DrlqmoLG5KAk95L3PxxZx8AQstz+VlFhxJe4ps4yeZN0pOmSmtUwycmi3fVWJ/7sarAJP5Lm8jf1H7JPiQ77Su2z1Ua3KaiktvTQr+jHEkXulvIgr7sc1EYpa+Oo/pdv8Af3UlM7toDGdwq3SRXCKODL4tFiVWkt9q3ZB95b1BxJhERe99W7d17eH5ooq6QMa2FvBFPRLSFKEsf52Rm9AAg/hvhbjsmapDf7QB9/ureHtLYtUK7W0ayZ0scg7EjRg2NtCLcfPDShe5uGl7N25lVqGtdVBrtkX/AOTSh+zJ/WNhQMbqrcPRXP0EPJANXkEMebLSkN1JdVtvG9mS47XHjh6yrlfQ9t/VYnbkeXgl5gjFSI+CMcz2Gy2njMsxdEXmZD7gOJPgMKIMWrpnhkYBPgrj6KnYMzktoIoDNP7RiCSGK17kjVL8/PGjc6XI3n3b/dLWsjL3WFwNkXZVlP8AJqQ1DCOaqkkAijVyN6N13Tu8ie1xsQLjCqeo/XOfCLtYBqbbEFXIoRTgP3cdggmvdpp5XCHed3cot23bsSR3m3fh1EBFGGk6AAX2volz8z3k21XPL6rqpEkChihDANwuOF/XHcsfaNLL2uuY3ZHA8ltVG0UlVURzTkJ1drvEtmChi1h2u0STbXv88U2UTKeF0cQvfgee3lbdWTUOleHu0stnZra2uqK6JOtLI79pCq2Ed7ngOS88UqvD6OKlc7LqBvc7/wCVPDVyyShoOiaWcQrJBKjkBWRgSeQsdbeHHGVp3ubK1zRqCE1kALSDsvzmMfSFljupjxeKYELT2cNP16iqF4WuGNyCptobjxsD4E4rVnbdkTAe9w6qxT9nnAk2WxX5NB/KqU0S3h341YbxNwQGbXjwxRjqpf0LppNHWJ2t0HzVl8LDUCNuyYf+Tyg/VN/WN/bjPfxqr/u+QTL9FDfZL/LMkglzdqYL+gVnG7c8FQ8739rD+oqpo6ATX71h8z7JcyBjqnLwTBHR3Qfqm/fb+3CH+M1f93yCY/ooeSD+j+nVM3mWMWRFlAHHQOqjDbFHudQNLtzl+hKpUjQKlwHBEXS7Rb9GJOcUin0bs/MjC/AZctQWcwflqrOIMvFfkhbo4zHrFnoJNUmRurvybdNwPPj5qcM8WgyFlU3dpF/D80VShkzNdEeK+9vqn6PSUuXjQqivLY8wNB6tdvQY8wuPtqiWr53A/PDRd1ruzY2ELR6F6bSpk8VT3AsfmMVv9QOH8to5X+y7w1ujnJm2xm7JogbpZohLSb66tAwZhzCt2f7D6YdYJKY5sv8AcLeY1VGvZmiuOCAujvMuor4tezIerb9r2f8Amth9itP2tK+3DUeW/wAkuopMko5FZm0tWZqueTiWkNvQ7q/ADFmki7OnYzkP3UVQ7PKSnjs+EhVaQe1DEhPiGuLj9pWxiasukcag7OJ+X7FP4wGtDBuAl90nL1WY083KyN/VyXP5Y0GCntKN8fiPUJdWjLO1ybCyAgHv4euMrYjRNbpObdV8a5nHURSK6jqyxQ3syOQwPju2xsMMie6iMT22335EXHzSere0TtcCqPSNmjTVsi7xKR2VBfQdkEm3C9ydcTYTTiOmbpq65Psoa6UvktfRDKsRwJHL38cM8l9FSBTb6OK0VsIWdFeSlcdW5GoBXs694sR7sZLFo3U0maM2El7jz1T2hk7SPvbhCu1MDZbmYmQEIz9aoHME/pF+J94w1opG1tF2bt7ZT5bFUqgGnnDx+dFc6QMjphEtbBIqibd3YwBZtNSluBsLkeBxDhVXPnNLKPhvc+/2UlbBHk7VvFCFLk800TzRxFkjIDFRfXwHE24m3C+G8lTHHI1j3WLlRbC97S5o0W9shtTTUZ3jSFpbbpkWQkkc+y5st+dsUK+hnqhl7Wzb7Efcbq1TVMUW7dVl7VZ6aypeUbyoQAik+yoA0001Nz64t0NGKaEM3PHqq9RUGR5PBY4492LvBVwFYzCiaF91ipuAyspurKeDKe44iimbILj0O4PVdyRFjrFeZfQyTyCOJSztewHgLnHs0zImZ3mwC8ZG55s3dFEXRvVld92hjXd3jvMSVFr6gLa/rhU/G6XNkaC7hoN/O/2V5uHSbu0CqbC5PJV1W8kpTqd1zJa50IAHHmAR5DEuKVLKenIc2+bSy4pIXSyXvsnlLIFUseABJ8hjEAFxsE+JsLpT9FMZnrZ6g/ZJ175Gv8hjVY27sqZsPUegCU0AzSucU155N1WY8FBJ9BfGWaC5wA4psTYXSu6I4+sqamoI+rb9994/wjGmx45IWRjn9Bb7pVh+r3vRrtDIs5koeb07OfDUBP8Amuf2cJqQGJoquTgPf86phJZ94zySUyCYxVcDcCsyX/fAYe64xs6iMPp3g8j9LhIILtlHiu219f11ZUSX03yB5J2R8sR0MXY08ben11XVU/PMSmxsBSrSU8MDaSzK0xH7g18gyDGWxOR08rpAe62zfr+6cUrOzYGHc6otwrVtCNbmKLmbUso7FTTKBfgWDS6eq3HoMNIoXGiE7N2OPppr6qm6Ron7N3EJXbSZI+X1QGu6GDxP9pQwI9RwP9+NNSVTKuC/HY9CfslU0JgkF9l32Ny/6RmMakXUOZD5Kd4fG2OcRmMFI48bW9dPdd08eeot5o4/la2flL9lohEfxBTIPzwlNPfCb8Qc32V/tbVeVedMWX70EUw/m2Kn8LgfmowYDNlkfHzF/T9rrnEmXjDuSCtq84eohoiSbLF//RWKMfOwB8mw6oaZsMstuJ+RFx9/RUqqYvYwhDWGQHJULr3HtkXUx6EBHvQ/UWqpUvbejvbvKsPjrjPY+y8DX9fqmmGO75CKulGnp2pLzPuupvDzJa3sgcwefdoeWFeCPmbUWjFwfi91crmsMXe8koqFkZ41nd1hU2O7qVUm7bo8T/brjWyhwacgBd10uepSSMguDZDon/kQgECClKdSB2dw6evj331xgartjKTPfNxutLHky9zZCnShSU60zNuwidiCpO6HIDDe3eZOGuCyTumDbksHmOip1zWdkdrpREc+V7X8ca4ONtdCkVja5Vikg6wFEjd5Tqu6eCjU9kDU+JNgMRyPDe842b+cVIxuYWAuVXTjrwvrb8sS5RZR8dUUdHDt/KMXVXAIYMCQexbW+g52OFWMBv6R2fp6/wCFeoj/ADu4NEcdKW0Ahp/o6n9JMNfCO/aPr7Pv7sJMFo+1l7V3wt+v7bq/XThjMo3KtdGWSfR6QOws81nI7lt2B7tfXEWMVImnyt2bp58V3RQ9nHruV99JebfR6JwD25v0a+R9o+ig+8Y5win7WoBOzdfb5r2tkDIj1VbooysxUfWMLNM2/wDsgWX8z64lxyo7Soyf2i3nxXNDFkiueK0ekPMOpoJjfV16seb6H4XxXwmLtKpnTX0UlW8MiKzOiSg3KLrLayuT6Kd0fI4sY7KXVOT+0fM6qKgZaK/NZmW5tvZ/ICdCrRL+wu98w2LM1MRhbelnept7KNkt6wjpZCe2dAKbMZLaKWEy/tdo/wDMDhvh8vbUjSeWU+Wn0VKpZknJ81a6PNljVy9dKP0EZub/AF3vfd8hxPuxXxev/Tx9mw94/ILujp+0dndsjHZ3OPpmazuhvFFD1aHv7YJI8zf0Awpq6b9NQMY74ibn0V6KXtJ3EbAI5wjzFXrJZdMNCytT1KXBHYLDiCDvIb8td7GlwGUFr4Trxt8j9krxBhGWQKzlOYw5zSmmnISpQXU95AsHQc/vL44inhkw2btotYz+WP2K7jkZVR5HbrP6McseDMaiOUWkSIj0LrqO8EWN8WMYnbNSsew3BI+hXFDEY5XB24Q7SZnvZss/fU/Atuj4YZyU4FF2fJv2uqbJD+pzdU5tostFTTSw/bQhT3NxU+htjGUs3YzNk5fTinkrM7C3mlJsdlsdWZKKclHUs8TDirgbrqRzHBrfdONbiE76cNqItRoD1G4P2SemjbJeF+42VTaPYypowGYdYltXjBIU/eHEefDE9HikFSSAbHkfz5KKejfFqdQh3DFU1MCFo7OVvUVMc29uiM7x1PaFrFRbiTe2KtXF20To7b6fv5KzTPDJA48EQ5dQ1GdVTSSMViQi/wBxTqEQd5tx9TyGF00sWFwBjRc/U8yrLGPq35nbBH2e7C01REiKvUtGu6joOA7mH1hfXv8AHCKmxaeF5JOYHcH7ckxlpI5G22S7rcgzDLWLxlwg1MkR7Nvvry9RjQRVdFWtyvtfkRr5JY6CenN2nRZ1fn5q5I2rSzrGpA6oKrG+upOgueYHpizFRimYW0+hOuuo/ByUTpzK4GXYckUZTtxSMgp6ijRKdR2d39JY3HEbo7yS3G/nhZPhVQHGaKUl/G/d+6tx1sR7jm2Czs92yW0kNFDHBGzG8iizMDbeIFhub1reWLNLhj7tkqXFxHA7D3so5qxurYhYc1iUj0ch3ZUlg+/G2+oPijC9vJsXJP1LBdhDuh0PqPZQNdA/Rwt1UhrFpbtTTM0pYDf3Clowbke0dWIW/gCOeBzDPpM3u8r319OAv5+C8D2xaxuuURbJZTJmlW9VUkGNG7QvxIHZQC+ijQ/+zhdXVLaGAQQjvEafc+Ks00bqiTtH7BN+9vDGRGqdJQZ9UNm+ZLBGT1KXUMPsi3WP6nQenfjW0zBh1IZX/EdbdeA+5SeQmpnDR8ITegiVFCqLKoAAHIDhjKFxcS47lNxolZ0o1xqaqCiiNyrC4H23sBf8K6+pxpsGh7GB9Q7j9B7lK613aSNiCZuWUSwRRxJ7KKFHoMZuaV0sjpHbk3TNrQ1oASKy2vtmazX41JPozkfI43EsANEWf/z9AkEb7VGY80YbaZG1bmqQpoBEplb7K7zfE8BhRh9UKWhMjuZsOZ0V6pgMswA81w232mjp4voFFZQo3ZGU+yOagjix+sfPmdOsOoJJXfq59zsD9fDkFzVVDY29lGtXoeyspTyTMLGVrL+BRa/q297sVcdnD5RGOH1P7KXD47Rlx4pgWwjTBZe0uTrV00kDabw7J7mBup94xYo6k00zZRw38FHLGJGFpSCdZaWci5jmibiORHMd4PxBxuwY54ubXfmqzhDon9Qm1sPncVdIszdirjjKOo4OhZTvW8CB5XPfjK4lSyUjTENYyQR0PJOaWZs3ePxBKSN9ycE/Vlv7nxq3AGO3MfZJ/hl809lzncq/o8pFpVDwHvto6HxGhHeD4Yw5pc1N2zB8OjvsfstCZQH5T5IA6QcvehrUrYdBI1/ASAdoHwYAn97D7C5mVVMaeTgLeXPyS2sYYZRM1MvLK2KrgWRe1HIuoPjoVPiNQcZuaGSmlyHQtP4UzY9sjbjYpbbYdHRiXrKQM6jeLxk3ZRxG59oAXFjrw440lBjXaHJObHSx4HxSypoLDNGl7jQWvolSmPSL7rxX8mzKemczQMVK23ja62J0DjuJ0/sxXqYYpm9nKL/XyViGR8ZzN4JqbPdI9PMAs/6GTvPsHybl5HGVqsFmj70XeHz9E2hr2P0doVU6W6l2pYzGQ0DP22U31+oNNLX+NsS4ExrZ3ZtH20v81ziDnGLu7cUqMawBI1Me2QpgQpgRdW8oEJmT6QWEN+2V429NfdiGo7URHsbZuF1LDkzjPstTP8qek7UMpemnHYkRtGUG+61vrKR/jUYp01QKj/kbZ7dwdweY6FWJ4nQ6xnulbGYbdO9BFTIWM7LuStbW190Be9nGlx8zinHhTGVTpnWyDUDr16BTvrC6IMbuUbdHmy/0OHekA6+TV/uryX04nx8sJcVrv1EmVnwt+fX2V6kp+ybruVs7SZwlJTvM/wBXRR9pjwA9fhfFSkpXVMojb+BTTSiNhcUB9F2UNNNJXzaksdwnm7E77eQ4D17sPMaqGxximj8/AbDz3VChjL3GZyKKLOjU1kwQ/oKVSCRweU/9qAMLcyb8hhbJS9hTMzfHIfQe5/N1cbLnebbBJbJVLTw24mRP4hjY1JHZOvyP0SGIEyAdUyOkXahad3hptJ5AOukHFVA7Kg8jYnyv3nGdwmhMzWyTatHwj6n83TSsqQy7WboA2ayR62dYU0B7Tt9lb6nz5DxOHtZVMpoi93+TyS2CF0z7eq/QVDSrFGsaDdRAFUdwGMG97pHF7tytG0ACwXfHK9XhwIQDtjs+lfLKiWSrhUFb8JY2Gl/Jgwvy9cO6CsdSRtc7WN179D/hUamnbNoPiCV8Ms9FUBgDHPEeDD4HvUj340zmxVMNjqw/Pr4pQ0vgffay6bRMjzNLHokv6RR3E+0p8Q1/hgpQ5kYY/dth7fJez2z5hsdUedJXbo6GqQkMu6Qw5b6KwPndRhDhAy1M0LuvyJH0KY1pPZse3gt/KamPN8vKyaPbde31XHBh56N6kYoTsfh1VmbtuPDiPsp43NqYe95oN2RziTK6p6Wp7MbN2jyUnRXH3WsL/wBxw4rqZtdAJotTw682+SpU8jqd/Zv2TL2iz+KjhMshvf2FHF2toB/byxm6SjkqZAxnmeSZzTNibmckx/JlVXmeqjhG7feYILC/MIPrEDU+vM2xs/1EFKGQPd0F/vySMxSTkyAK9sVFl8sgWrDLJfs3a0THx0up8CbfLEGIvrGMzQWt4d72PpdS03YOd3xY/JN3LsjpoA3UwxoHFmsB2h3HvGMlLVzy2zuJsnLImN+EIWz/AKNIJSXgYwOfq2uh/Z4r6H0wzpsclj0mGYfNVJqCN+o0KDanYbMafeWNS6MLN1TizD7yEi/uOHDcVo5rFxsRzH3VJ1JUM0bqCh6uymeEXlikQXtdlIF+6+GMNRHKe44HzuqkkL2fE2ypb2LChsvcC8UwIXjY8Oosum7oy2hzamFLHQ0adaAQxlYG++2p3B9o8O4XtrhLSU8/bmqnNuFug59Ewmlj7MRRi/VUnyqrytoKpo11sRvDeCk/Vf7JtwI/LE4qaeua+AH008xzXHYyUxEhF03Nndo4auDrUIXd/wBIrHVCON/DnfGSq6GWmk7Mi99jzTmKdkjMwS6zarfOq5YYbinj+tbgObm/M8FH9+NFFE3DKYyP+M/mX7lLXvNXIGN+EIn26zVcvokp4OyzruR24qigBm89Rr3m+FmGU5rKkzS6ganqTsFaqpRBEGt8AsvYG0OU1U3f1n/Ku788WsU/mV8bPBRUYywOceKX+QVQgkE5sTECY1POQiy38FvvHyA54f1UfaNMfPfw4+Z2S6F4Y7OeC+8nyieunKxgs7Hed24C5uWc+824nliOoqIqWLM7bl9h5fuvY4nzv0801dmKOOknWipzvMqmWqkI1JIsi+F73A5BfHGYrJX1EJqJdAdGD6n5WTiBjYz2bfNGgwnCtr3HqFMCEFdIdJLH1ddTkiWnvvjk0RIuG7wLe4k8sN8JljfmpZR3X7dCqdUHNtK3cKpDUUOdxhXtFUgd43x+E/zieHyxM6Orwt92d5h9P2K4DoattjoUA7S7KVFETvjfivpIo7N/vD6p8/fh7RYhDVfCbHlx/dLZ6WSLQ7IqMwqcgsNWp7A68Nxv/E4V5exxXXZ/3/dXbiWk04LH6Lc16msEZPYmBW3LeGqn5j1xcxuAS05eNxr5cVXw+XLJl4FMLbnZNa6O62WdB2GI4j7LeB5dx9cZ7DcQNK+ztWHfp1CZVNMJm9UqKWIyVMUFdK8SxkRnfudxQfZHJQeG9wtY41bnBkDpKZocTrppfr18OKUNaXShkp2T3y+ljijVIlVY1HZC8LfnfjfnjDSyPkeXSG5T9jQ0WahTa/YCKqvJFaKY8Tbsv+IDgfvD44aUGLvgsyTvN+Y8PZU6iibJq3QoMpM8zDKW6uZGaMcFkuVt/u5OXly7sOZKSixBudh73Mb+Y/PFU2zT0xs8XCNsn6RqSawkYwN3Sez+8NPfbCSowapj1Z3h039FeirYnjU2RXTVccgvG6OO9WBHwOFr43sNngg9RZWg4EXBQZ0vn/M0/pV+TYcYCR+od4KliP8AxLOyvKzPkQ6qNWlKvY7oLECVrgHjewsMWKio7LFDndZunHm0LiOMvpNBr4dUsXQqSGBUjiCCCPMHUY04cCLgpK5pabFfOPbLxXMnyySqmWGIXZu/gAOJPgMQVFRHBGXvOgUsULpH5QnJspsRBR2c/pZv1jD2e/cH1fPjjG12KS1PcHdby9zxT6ClZD1PNEGZRRtE6zBTEVO/v+zbne/DzxQidI2QGP4uFt1YflynPskV9BMlVJBl7SPG/ZHEXTQnfI4oDzPHT13HahlOJasAEeevTr0SAszSlkN7FOPZXZ+OhhEakFzrI50LNw9B3DGPrax9VLmOw2HROYIGwtsEpukXNfpFdJY3WL9Gv7PtH96/uxq8Kg7KmbzPeP2HolFdJnlI5Ldzaf6LkcEP16g8OdmYyE+7dX1GKMDRUYm+Tg0fa3uVae7JStbxKp7L9Hks9pKkmGLjunR2Hr7A8Tr4YmrcZji7kXedz4D3UUFA5wzSaBbGd7YU1DEafLlQtqC66qp4XJ/nG/x4YpwYbPUvE1Xe3Lif/UKeWqjhGSIaoh6O8leCnMk1zPOd+QtqfugnvtqfEnFDFKlssvZx/AzQfcqzSQljbu3KLMLFaUwIUwIXzIgIIIuDoR3jBe2oQklt3sm1DL1sQPUMboVveNvsk8teB9PPZYZiDapuR3x8evX3SOqpnROzM2XbIukWeMblSBURnQ71t63de1m/a9+OKnBoZDnhOR3Tb9vJexV726SahFOy0FDUGb6JIUSeMrNTNxBINmUX0tdhpca6WthZWyVcIYZ23LCCHD6HnwVyAQvv2Z0PBK+sp5KSoKHSWF9D4rYqfIix9caeORk8WYatcPkd0oc10MnUJp5htM9I0VTrJRVIBK8Wici53fA/ZPMG2MtHRMqGuh2lZ8x1905kqDHZ+7Sr20WztPmkKzRMok3f0co4H7rjmPiMQ0lZLQSGKQd3iPuPzVdTQR1DbhBWV7Q1eUydRUoXi5KTy74m5jwPww5no6bEGdrEbHn7j881QZPJTOySahM/ItoIKxN6Bw1uKnRl/EMZqpo5qY2lFuvBNYpmSC7Sr9RAsilXVWU8QwuD6HEDXuY4OabFSEA7oQzTo1o5STGGhJ+wdP3WuB6Ww2gxypZo+zh139QqclBE/bRDc/RdUxkmCoQ+e8h963wzZj0DhaRh+TvrZVjhz2m7HLE2lyOvp4gapy0ZYADrS/a1tofXFyiqqWZ5EQ1t/bbRQVMU7Gd91wrORbO5lUU8bQS7sBvuDrSoHaIOgHffEdVWUMMrmyN72l9L8NNfBexU072AtOnir56LaplLPPGZLaDttc+LEXHnY4g/j8DXWaw28h8lIcNedS7VDEey1W03UCBw97XIsvnvcLeOGX6+nbF2peLfP0VMUkhfksm3sTsklClzZpnHbfkPur4fPGTxHEXVb7AWYNh9ynVNTCFvUq9tFtNT0a3lftEdmNdWbyH5mwxDS0M1Uf5Y058ApJZ2RC7ilrVV9bnUvVxDcgU6i/ZXxkP1mt9X/wB40bIqXC2Z3m7jx4nwHAdUsMktWcrdAjmioqTJ6Ysx1PtOfbkbiAo+Q/8AeEcklRiU2UeQ4DqVfYyOljusLL8/kqI58xn7MMAKwRDh1lrbzfabtBRyBJt34vzUjIXso4tXO+I9OXQaXULKgua6V3wjYJe5Dlj1lSkQ1Ltd27lvd2/xzIw+qqhlPCXnhw+gSuGMzS/VMbaTaGgppw9jUTRIEjQEFIrePC5011PljPUlHVzxEfA1xuTxP55JpPUQsdc6kIE2h2vqau4kk3Y/1aaL6829cPKXDoKb4W3PPc+XJLpquSXTgibo52JLlaqoXsCzRIfrHiGYd3Agc/mtxbFMgMER14nl08fordFSX7702BjLJsvceoUwIUwIUwIXKogV1KuoZWFiCLgjxwNJa4OboV4RfQpS7VbAbsj/AEI75UBmgJ7ahr2KE+0uh8dCNeGNXRYvdg/UC19M3A+PIpTU0OpMfogZg8T6hkdTzurAj4g4dEse3nfz/ZLbOjPIrWrc1+mKvXkCdBZZTwdeSydxHJ+HI9+KsVP2Dj2Xw8Ry6j29OSsOlEze/wDEOPPxRLsTMtZSTZdKbNq8J7rG+h8G18icLsSY6mqG1jBps788FapT2kZgd5LB2b2gmy2dlIJXe3Zoj3qbEr3MO/n7rXqqjirYgBva7T48+n0VaCd9M/KduKcIFLmVODZZYm7+Kn5qwxkbz0U2mjvr7hOv5c7OYQBnPRzUU7dbQyM+7qBvBZB5NoG+Hrh/TY1DKMlQLX8x6akJfJQOYc0RXOg6Q6ulYR1kW/b7QKSf+Le71x7Jg1NUNL4Dbw1HuF4ytljNpQjDLOkShl0MhibukUgfvC6/HCmXBauPZubwI+m6uMrYn8bIjpsxikF45EcfdYH5HC98MjPiaR5KyHtOxQd0v/6mn9KvybDfAD/uHf8AaVTxAfyVodGWmWwft/8AVfFfGj/vX26fQLui0gF1v1WaQxi8ksaD7zgfniiynlebNaT5KyXtG5Q1mPSNRR3Cu0p7o1Nv3jYe6+GEWC1T9XDKOvsLlVpK2JnG6FKrbivrWMdHEUB+wN5vVz2V/wAa4aswmkpW56h1z1Nh6blUzWTSm0YV7IujJmbrK6QknUorXJP335+nvxDU46AMlMPM/YLuKguc0puUZZpmNPltPcgIg0SNBqx7lHf3k+uE0ME1bNa9zxJ4K897IGXOgSYzbM6jMqkX1djuxRj2VB5D5lvPGxhgioYLDbcnn4/ZI5JH1ElueyIukGsSCGHLoTdYgGlPe3IHxv2j5jC/C43Syuq5P6r28PzRWqx4Y0Qt80KjMzFG0UBKhx+lfgX+6OaoNdOJ592GfYB7w9+pGw5fv9OCp9rlbkZ5lcsryeepIWCJn8QLAebGyj347nqooBeRwHj7brmOGSQ90XTF2T2JghnVagiaoC75jXVIxwBfvJN7X7ibaXxnq3FJZIi6HusOl+JPG3TmmtNRtY7van6JlAYztkxXuPUKYEKYEKYEKYEKYELB2nyV5gssD9VUxXMb94PFH70buPA2PLFyjqmxEslF43bj7jqP2UUrC4XabFBL7ZwuxhzSiHWIbFgoax77HtL5qTfDluGysHaUc2h4Xt+3ql/6tt8s7dVDl2Rz6rN1JPIuy29HFsembFY+65ub5/RHZ0j9jZcIdkqZXWSkzSISIbrvFDb1DDvtw547NfOWls1MbHe1/ZDaaMOzRv1V7anZc1qCeNofpQFpFjcFZbcGHDdbwPlfS+IaOu/TO7JwPZnYkajp1C6qKbtRmFs31Qdkec1OWTHsst9HikBUN7+fcww2q6aGuj3vyI1sqMUslO7UeSbmz+2NNVgBXCSHjG5Ab0+16YylVhs9ObkXbzGycxVMco0Oq2KyhimXdljSRe51DD4jFSOZ8ZvG4jzspnMa74hdC+Y9G9FJqoeI/cbT3G4wzixqpZo6zvEKo+hhdsLLAn6JyDeKqt+KPX3qw+WLzf8AUAIs+P5+4UBw3+1yrz9GlYRu/SUZe5i9vcbjEseO0wN8hB8ly7D5CLZlIejOrtY1SKo5AuR7tBgdjtMf/rJPgECgktbMrFN0S31lqv3I/wA2Y/LEcn+oh/TH6n2C6GGji5EOXdHVFFYsjSn/AHjXHuFhhfLjVU/4Tl8B91ZZRRM4XRRT0yRKFRVRRwCgKB6DTCt73PddxueuqshoaLAWQ7tFtzS0oIDCWTkkZB1+83Bfn4YYUuFTznUZW8z7KvNVxxje5SpzCpq8zn3yjOeChQdyNfM6KO9idcauJlPQx5AQPHcn6noEoeZah97eyL9ncogoEZ2rKUVbCylnVliB47ovdm8dO7hxT1VRNVvyiJxj46WzewV6GOOEfEMypJlOUhi09e87k3Yi4ufHdBPxxOanELZYoQ0fnP2UfZUwN3uuVaGcZJB7FP1pHfHvfGTTEQp8Ul0MmXwNvou+1pGDQXXn/wBcVVW4p8vpxFf63EqO86bqD34P4XSwNMtS/Nb08OZ+S8bVyS9yNtvn9kebMZGKSLd3jJIx3pZWuWdu8k3NhwAvhFWVZqZM1rNGgHIJhFF2bbblbOKylUwIUwIUwIUwIUwIUwIXhwIWFtNsrBWqOtWzgdmRdGH/AJDwOLlHiE1Ie4dDuFBNAyUWcldnPR3WQElFE6cintW8VP5E409PjNPKBc5T1H3SqTD5G/DqhappHjNpI2Q9zqR8xhmyVr9Qb+Buqbo3t3BXzDAzGyKxPLdU/kMdOeAO8beK8DX8LoiochzKUWWObdIt+k0FvJ+HuwukrKON1y4A9NforccVSdvmtan6MpFXfqp4oUHGxLW9TugfHFR2OMJywtLj6e6lZh5Gr3WVldp6ahIWCoq6kryLgRnwO8Lkfh9+Of0M9ULyMYy/TX88VJ+oih0aSSqFd0mVkhtGI4r6DdXePh7XE+mJY8CpYxd9z52+nuoX4hK74RZbFDFnciGSSpWnS1yZhGCB5CM29bYqSuwtj8jI8x6X91MxlU4ZnOssyLbutimESyx1mthuxntHuXdVSfOxxYfhNNJGXlpYfHb5n6qMVkrXZR3l8123de8xjLx0mvBk9n8RZWNj32x1FhNI2POAX+f7j6odWSudl+FaclFnW51sdWkynUdUym/kDGFOKrZcLzdnJHlPUH3upSyry3Dr+Cw6fpCzCFisjq5U2ZZIwCCOIO6ARi+/B6OQAtFr8QSR91WbXTMNnK3LtVS1ptWCoiv9aKVjGPNOQ8gcQsoZqcXp8ptzaAfVTfrI5RZ9wrP+TaOZN+jq0deW8Lj1KcPdiMY3JG61TGQfz83Q7D2v1jcsnMNhsxRd0r1ijgEkuP3Tb5YtR4rRPde9j1Fvz1UMlJUDTdYcuz9Uhsaaa/hGx+Qti+2shcNJB6hV3QSjQtK+6bZurkNlppr+KFfi1hjmSugZq6QeoP0Q2nldoGopyToxmcg1DrEvNFO8/ryX44VVOOxtFoxmPPYe5V2LDnHV5TPyTJIaSPcgTdHM8Sx72J1OM3U1MtQ7NIb/AEHgE0jibG3K0LQtiBSL3AhTAhTAhTAhTAhTAhTAhTAhTAhUM2y/rlsHeN1N0dDqp8jowPMHQ4lgm7J1yAQdwfzRcuBI0QXX7X11Ad2sp0kTlNFdQ3ne4B8DbDiLDqSrF6Z5HMHUj6H6qi+olhNntuOa5jpYht/q8t/xL/bjv/49L/ePmuf4kzkVl5l0qzMCIIUT7zksfcLD54tQ/wCn4hq9xPQaKJ+JuPwhBWa5tNUtvTyM55XOg8hwGHMFNHA2zGgBL5JXyG7iu+RZBPWPuwpcfWc6KvmfyFziKorIKdt5Dbpx8l1DTvl0aEepT0eSKGc9fVkaDTTy+wvidT8MIy+pxM93ux/nqfkmQENILnVyxqSmrs7k3pG3KdTqQLILckW/bbxPD4YtvfS4WyzR3/mfE8AoWtmqzc6NTO2e2dgo03YU1+s51ZvM/kNMZuqrJal15D5cAmkMLIhZq9z7Z+CsTcmS/cw0Zfwn/AxzTVctObxny4IlhZILOSur8vrclk6yF96Anja6G+lpFvofEWvpryxpo5qXE2ZJG2d8/I8krcyWlOZurVuJNRZ2u646isVdDzPkf5xfDiPDFTJVYWbt70f56H5KYGKrGujkE7QbKVNGT1iFo+UiaqfPmvrh3SYhBVDunXkdD+6oTUske4uFk0dU8TB4nZGH1lNvlxxYfGx4yvFx1UDJHMN2myLst6TKyMAOI5R3sCG96m3wwrmwKnee7ceB0+furzMRkG4utX/K01v9WW/9Jp/Dimf9PNH9Z8h+6l/ienwq3lWe5pmJHVIlNAeM26Sf2Sx7R8hbxxDPS0NH8ZLncr+23mVLHNUTbCwR1k+VJTpurdiTd3c3Z25sx5n4DgLYTTzumdd3kOAHIK+xoaLK/iFdKYEKYEKYEKYEKYEKYEKYEKYEKYEKYEKYLIXxLCrAqyhlPEEXB8wcetJabg2K8IBFihHM+jmilJKq0RP6s2H7puB6YaQ41VRixOYdfdVJKGJ/Cyyf8k0P/wCTL+6v9mLX/wAgfv2Y9Sov4azmtbLujmiiILK0p/3jXH7osMVJsaqZBYEN8B91Kyhhbra657b7SDLokigiCu4O4QtkQDyFifu+uJMNojWvMkrtBvrqfzmiqn7BgyjdBOxeysmYSGeoZjFvdpiTvSt3A93efQeDjEMQZRsEUQ71tBy6+3qqFNTGd3aP2TlpadI1CIoVVFgqiwA8AMZBz3PcXONyeKdBoaLBdseL1TAhcqmnWRWR1DKwsysLgjxBx0xzmEOabELwgEWKTm3Gxr0TdfTlupvfs33ojfTUa27m5c8azDcSZUt7OX4uPJw/OCTVdKYznZt9EW9HO1clYrQzIWdFuZbdlhws/IN89cK8Ww9lM4SRmwPD26fRXKOpdKLOHmtfMdhqGY3MCqe+PsfBdMVYcVq4tA+466qV9JE4bLKPRfR39qb98f2Ytfx6p5D0UX8PhWnluwtFCbiEOw5ydv4HT4YqS4rVSf1W8NFKykiZsESKoA4YodVZX1gQpgQpgQpgQpgQpgQpgQpgQpgQpgQvL4EL3AhTAhTHiFMeoUwIUwIVPNcsiqYzFMgdG4g/MHiD4jEkUz4Xh8ZsVw9jXjK5daOlSJFjRQqKLKByAxy97pHF7zcletaGiw2XbHK6UvgQvcCFMCFzniV1KsAVYWIPAg8QcetcWnM02K8IB0KrZVlkVNGI4UCIOQ7z3k6n1x3NPJM/PIblcsY1gytV3Ea7UwIXmPEL3HqFMCFMCFMCFMCFMCFMCFMCFyqELKQrFSRYMACQe+x09+PWkAgkX6IKUu0u1tfSVTwCoDhSLMYlvqAdbDxxqKTD6WohbLktfqUpmqZY5MgKZmW0sqxkSTtI7DRtxRu6cgBY6664zs8kbnjIywHU6pm0G2pQ7RfTWrZKdqv9HGiSbwiTebeJFjpb6p18sMJP0opmzCLVxI3Olv8AKgb2nakE6BGgOE6tKE4EJe1GbZiM2ESq3UbwG7udjq7atvd/HnytbD5tPRGgzk96299b8rKg+ScVGUDuoo2q2gSigaVrFuEaXtvtyHl3nlhbQ0bqqXINuJ5BWppRG25WtBJvKp7wD7xio4ZXEKVdL4LoUvjy6Fg7aTzRUzzQS9W0SliN1WDeBvw9MXsPbFJMI5G3v1IsoaguawubwWL0Z7QT1gnM7BtwqFsoFrg34YuYxSQU+Tsha9+N1Xop3SglyL6+B3QrHIY25OFDW9DphRE5jHAvbmHLZXXAkaJRVe3lfTztG7pJ1blWG4AGANjYjUX+GNWzCaSWIODSMw012Sd1bLG/K7gmlQ5gtZTCSCQrvjRgASp5gg6XHCxxmZITTTZJG3t801Y8SNu0rE2dkrHqqhJqkFKeRVAWNQXDLvdo200I4c74u1Qp2QMcxmrxzOnDRQQmQvcHHboi++FV1bUJwEoWFle0aVFVPTxgFYFW7g8XJYFR+G3Hvv3Yuz0Toadkr93E6dOfndRRyh7iBwQxPnGYjNeqCN1G+Bu7nY6uwu2932uePHS2GTaWi/QZ7963PW/KypmSft7W0TEvhAExUvj1Cl8eXQpfBdCl8eoU3sCF7gQpgQvDgQkV0jf7Sl80/hGNphX/AEbPP6pFV/8AUJ4w+yPIfLGLf8RTwbIYMRfMatVdkJpYrMtrg70mouCPeMNM4bRxEi/edofJQf8A2u8EFbKZ9mNVUmBanirXZ0U7oBALKABdu4E21w3rqSigi7V0fHYG3lfXRL6eaaSQszLts5nlVBmRpZp3mUuYyWPO2jLe5Xy4a45q6SCaj7eNgabX0+h5ruGaVk/ZuN17/L9XHmgpTUu8QmVbMEuVNjY2Xxtjz9HTyUXbCMA5b8fdBnkFR2ebRZPShDIlZaSUyXXeQEWCKSeyovbkNeeLeDOY6mBa3LrY9TzKirge1AujmuzCXLKQyyztUs+6sSsqqFYgn6vEW1PlhIyGOuqOzYzIBck3Jurr3GnjzE3KwpamrXLhmH0uUzFw25cdXuF90LucPG+LwjpzVmk7IZbWvxva+/yULnyCHtc2qv5vt+Rl8M0YAnmuveFKaOwHPlYHvHHFeDCP925j/hbb57D85LqSttCHDcrNegq3yt6p6yR+sjLPE/aTqydN3mrW1uNOXji0JqeOubAIgMp0I0N/uFwWSmAvLt1a6F/YqfxJ8jiHH92eaMN+FyZmM4miXM2zC10NUBYTJVSmNvddT90/A640Ir3Uskf9pa24+/kqD6cTNcOIKEtjNony6oaOUERs27Kh4qw03gO8c+8emGdfRtrortN3bg9OSo0s5gfkdsjqPN+oOa1MYEm60bLY6G8K2Nx9XW9+7CY03a/poXab/U/NMBJlMjh0+iwKevqKqgqKs1dQksROiEJGQLEBQBroeJJN8XjFDDUspxE0tdzFz5qAPfJAZMxBVrJs8qa3LanemKSQ3vIoG86bpO7y3TpbeHLEU9LDTVsdmXDuF9Ab79fBexTSSU7jfULD6MqGaZ5xDUtTkKhYqitvAlvtcLa+/F3GJYYmt7SPPqdyRrpyUNCxzibOstKHaCrTNRTGod4xMEswTUeNlGK76OndRdsIwDlvx9122aVtR2ZdcK7tDtPNUZglDTyGJN8I7p7RIuWseQAFtOYPliCkoGQ0pqJW3NrgHbpopJZ3Pm7JhsOK+My2gmyuuELSvPTsFJEpuyhjYkNxNrXsePxx7HSx11NnDA1+o02v1CJJnwTBpNwVx6Rs+qqWpAhqXEciBwtkIXl2brw0vrfjjvCqanng/mRi7Tbj7rismkjeA12iq7YVmYU60871ZBlF+rjG6qWAIvr2731uMTULKOUvjbFo3idSfZeVL5owH5t1qbVbZTrl1I8fYlqV7Tr9XdA3t3uJJ07sVaLDYnVUjSLhmw8fZSz1LhC0jcr6oJpWFNNS1s88RlQVEbnedL6XNhvBb8Rw4Hhjx7YwZI5omtdY5SNAenK/z4L2PMQ0seSOKZAxngmC9x6hQ4EJG9J8JTMXYjRlRh4gCx+IxssHcH0jQOFx87pHWjLPdOihqFeNHU3VlBBHdbGQlaWPLXbp0wggEIdyOcTV1dKh3kVY4d4cCyhmYA+G8MMKlpipYWO0JJdbodB9FAx2aRzhtsgTor/2i/8ARyfxDDvG9KTzH3S+hH88rz/7/wD8R/249B//ABf/AI/dA1rPNfNf/t7/AIhfkuOov/1n/iV4/wD6tffS9/rq/wBEvzbHGBXNNYf3L2v/AOZpW50rEPSQ7pBMToZAOKh42Ckjlc6euKWDBwneCPiBt1sRdWMQF4xZc+j/AC6gqqW0sSGWO4kDMRcXuGtvWtbn3g46xSprIprxuOU7WA9NkUgikiAcNlkdIdLAIaZ6RN2nDSpcA2LXXUX4g7psedsW8KklL5GzG7+6fL9r6qtWtblaWDTVEn05G2fvvAfoOr/bB3bedxhc6J38WsB/VfyVvOP0l+llU6Fz2an8SfJsSf6g+KPzUWG7OTLxnCU0Q7sadKr/APal+YwxxHeP/tCgh/q8VhdJmyPXqamEfpUHbUfXUcx94fEad2LuD4j2R7CQ907dD7KvW0vaDO3dYfR7m60tBWzMN8KygKfrErYDy/LF3FKc1FRDG3Q638jqoKSTs4XOOqqCsWro6qeqmXeS6wU6ncRWNiGCC28e4m/PE/ZOp6iOOFmh3dubcr8Fw13aROc4+AVjYBh/J+Yi4uUNv6tsRYiP91Bbn9wvaT/geF9dD1QsbVbuwVVjQkk2AF31OPMeY54jawXJcfsu8OsA8lUnN89/4kfIYmtbDRf+1R71l19ZfA0OfKH0/TufMOrlffcYJZBLhhLP7R8iERtLKuzl99K6mSvSNdWMaKB4sxAHxxFghy0pcdrn5cUV4Lpg1fHS2m5NAp4rTge4kY7wM543nm4or299q1elj/QUXkf4FxWwX/kl8R9SpK/WNpVujp6efLaCmqAQZgRFILdiQXtz58Lc+HdiKR00VZNLF/Ta45hTBsb4Wsfx2QhNRVWU1sYBuSRuleEiFgCCPW1jwOGrZYcRpzcacb7g2/PFUSySmlFv8p7jGJT1e49QpgQsnP8AZ6CsQLOl7eyw0Zb9xxYpqqWnddh8lFLCyQWcFhU3RxAg3RPVdX+rE1l143CgccMHY1M45sjc3PLc/NQMo2t0zGyI0yiNYOojBijtujqzukDwPI+OFvbvMvav7x66q0GANyjZY2V7BUtPKssRmV159Yde8HvBxcmxWeVhY8Cx6KCOljY7M3dch0eUvWdbvT9Zvb2/1pvvd98d/wAZqMuSzbbWy8F5+jjvm4qP0eUhfrC05kvvb/Wne3u++AYxUBuWzbbWy8EGkjLs3FaOfbJ09YqCYMWQWDhrNbxPPvxWpq+anJ7PY8OC7lp2S2zcF1y7ZqngganSMGN774bUtf7ROp7vCwxxLWTSyiVztRtwsumwsa3KBosFei+hD7x60j7Bfs+XDet64vnHKkttpfnbX62+Sg/QxA3RNXZNDNB1DoDFYAKNLAcN23C3K2FsVRLHL2rXd5WXRtc3KdkNw9GdGoZSZmDA23nvuk6byjdtvW0uQcMXY1UG1gBbpv46qu2iiatTJNjqWkcPCjBxpvF2N794vY+7FWoxCeduR505WH+VJFTsi+Fa9dSdahQu635o26fQ4qxP7N2awPiLqYi4ssjJtkYaV9+F5hc3ZTISrHvYHifHFyoxGWduV4b6ahRRwNj+Fb9sL1MsRNlacCpXdJSpO9Il9AbcUt7Ouvni6a+Y9mb6s2PvzUXYMsRbdVMt2CooQ1ot8sCpMh3iAeIHd5jXEsuK1Mlu9a3LRRMo4mXsF0yLYmkpGLxoSxBF5DvEA6EC/C+OarE6ioFnG3houo6WOM3AVem6PaJJetVGuDvBSxKg3uLL4HUX4WGJHYxVujyEjxtr+FeNpI2uzBfD9HlKZOtLT9Zvb2/1pvvd9+/HoxecNyWbblZeCjiBzcVo53spBVbhk3xJHbdlRrOLcNeeuuoxBTYhNT3DbZTwI0UkkDH2J3XPKdj4IJTOTJNN+smYMRy0sABppwx1PiMssfZABreTRb3XjKdjXZtyuOcbC0tVK0sxlZm/3hsB3KOQ8PE47p8UngYGRgW8Fy+kje7M7dTMNhqecRrK0ziNd1AZToPzPK/gMeR4pNGXFgaL76IfSxvAB4Lx9hKVokhYytHGxZQZDoWFtDxAHEAc8H8UnDy8AAkAbcl0aZhaGnYL7oti4EmWZ3mmdBaPrn3gndbQa+JvjyXEpXxmNoDQd7C10CmYHZtyiQDC4Kde49QpgQpgQpgQpgQpgQpgQpgQpgQpgQpgQpgQpgQpgQpgQpgQpgQpgQpgQpgQpgQpgQpgQpgQpgQpgQpgQpgQpgQpgQv/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2" descr="data:image/jpeg;base64,/9j/4AAQSkZJRgABAQAAAQABAAD/2wCEAAkGBxQSEhUUExQWFhUXGR8bGBgXGB0fIBwbHRocHR0hGh8dHCggHCAlIBwcITEhJSorLi4uHB8zODQsNygtLisBCgoKDg0OGxAQGzQmICY3NDQ0NDQsLCw4NzQ0NDQsNCw0LzQsLCwsNDQsLCwsNC80LCw0LDQsLCwsLCwsLCwsLP/AABEIAOEA4QMBEQACEQEDEQH/xAAcAAACAwEBAQEAAAAAAAAAAAAGBwAEBQMBAgj/xABOEAACAQIDBAcEBgUHDAEFAAABAgMEEQAFIQYSMUEHEyJRYXGBMpGhsRRCUmJywSNTgpKyFUNzk9Hh8BckMzQ1Y4Sis8LS8YMWRVR0o//EABsBAAIDAQEBAAAAAAAAAAAAAAAFAwQGAgEH/8QAPhEAAQMCBAMGBQIFAwQCAwAAAQACAwQRBRIhMUFRYRMicYGR0TKhscHwFOEVI0JS8QYkMzRygtIWQyU1Yv/aAAwDAQACEQMRAD8AeOBCmBCmBCmBCmBCmBC8vgQvcCFMCF5fAhVq+vihXelkVF72IGO44nyGzAT4Llz2tF3GyE8w6TKKO4QvKR9hSB72thpFglS74rN8Tf6Ko+vibtqsKbpWkYkQ0oJ5bzEn3KPzxfH+n2NF5JPlZV/4i4nutVKo6SMwUBmgiRSbAtFIAT5l8TMwSjcbNcT5j2XDq6dupbYeC+k6Q8xsG+jxlWFwRFJYjwIfHJwehDi0vN/Eey9FZUb5dPBWqbpXdTaemA791iD7mH54hdgLXC8b/UBd/wARINnNRDl3SVRSaOzQn76m3vW4HrbFGXBKpgu0B3gVYjron76IspKtJVDRurqeBUgj4YVvjfGcrxYq2HB2oK73xyvVMCFMCF5fBdC9wIUwIUwIUwIUwIUwIUwIUwIUwIUwIUwIXl8eXQsPaDaylo9JZAX/AFa6t6jl5m2LtLh89T3mDTmdlBLURx/EVS2Yzqprj1wjEFMCQobtPL430Cr4i97EYlraWClHZ3zSegHufReQSulGa1gikHC1WFRzfN4aZN+aRUXgLnUnuUcSfAYngppZ3ZI23P5vyXEkjWC7ilrnHSNUVDdVQxMt9A27vSHxCgWX1vjQ0+DQxDPUOvbyHrxSx9c95yxBeZf0c1VS3WVsxW+tiesf3k2X449mxmCEZKdt/LKPcobRSSayORhlmwFDDxi6098p3vh7Pwwpmxeqk2dlHTT91cZRxM4Iip6SOMWREUdyqB8hhe6R7z3jf1KsBrRsEBdMw/zeD+lP8DYeYAf5knh90vxL/jCs7GbQU9NltOJ5kRt1juE9ojrXtZRqeGOMRo5p6x5jaSNNeGw47KWCZjIWhxXF+kLL5mKSwsUOm9JGrKfMakD0x0MGrIm5o3i/QlcfrIHuykfJamYbAUM63SPq7i4aI24+HD4YrR4xVRnK45vH33UslFC/hZCdZsBW0bGWinZ7clO4/qL7r+R92GkeLU9QMk7beOo9dwqho5YtYnK1kfSVJG/VV8RUji4Uqw/HGRf1HuxFU4Ixwz0zvK9x5Fdx1xacsoTHoK6OZBJE6uh4MpuP8eGM/JE+J2R4sUxa4OFwu5F8RrpAWe53WZYwLgVVMT2XPZdfuuwBBPcSNfPDynpqWuFm9x/G2oPUDf2VKaZ8JuRdq3dnNsaas7KPuyfq30b05N6YpVeGz02rhdvMfmilhqWSjREN8ULqwvceoUwIUwIUwIUwIUwIUwIXhOBCzM6z6GlA6xjvMbJGo3nck2AVRx158MWKelkqD3NuJOgHmuHyNaQDxQZt9t00Q6iAFJit5CbEx3Gi6XG/bj3eOHGG4U157WTVt9OR687fVUaysyd1m6DdidnGzCoO/fql7UrEm7dy37z391/DDXEattJFp8R2HAdfBUKaAzvu7ZPWGIKAqgAAWAHAAd2MW5xcSSn4sBYIa2z2wjoV3R25mHZTu8X7h8Ti/h+HOqnXJs0bn7BVqipbCLcUCZNs5V5tIKipkKxHgx4kX4RLwC/ePdzw8qKynoGGGIa8vuT9voqEdPJUHPIdE0MkyGCkTdgjC954s34mOpxm6mrmqXZpXXTWOJkYs0K9PULGpZ2CqOJJsB53xAxpe7K0XK7c4NFyg7OOkyliO7EHnYc1sF/ePH0Bw3gwSd+ryG/M+n7qnJXxN0GqF6jpRqpDaCGNfRnPwthmzAYWi8jj8gqhr5XfC1Ym02bV9Qi/S1YRhrreLcG9Y8Da50vi5SU9JEXCD4ra63Veokne3viw8FUy+CoEYK0vWxEkqWhLjjY2YagXB0vbEsz4s5a6Sx8bfJcx9oG3y3HhdauW7YJCy9ZQU914FU3GH719cVpsNfK0lsrrHrcfKymbVZCMzB6JgZL0iUc5CuWgfultY+TAke+2EU+C1MYu3vDp7bphFWxPNtkWq4IBBuDwIwpOmhVwaoazuGgrZDSylTOOAGjjTe7J56a21HHDCnfVUjBMz4D5jlsq0oikPZu3QHW5bWZLL1sL78DNqfqnwlH1Ty3h/dh7FNTYozs36OHr4g8R0S9zJaR126tTG2U2oiro95Oy49uM8V8fFTyPyxn62gkpHWdqOB/OKZQTslFwtPMqBJ4nikG8jixH+OY44qwyuikEjNCFI9ge0tOyQO0OTS0NQY2JG6d6NxpcX0YHkRz7jjdU1THVRiQeBCz80ToX2TE2P20nqITGFWSpiG8Qx3etjGhKkCwcXGhFj4ckFdhkUUmckhjvPKfZM6ardIy39QRTs1tPBWqTGSHX2420ZT4jmL6XGFtZQS0jgH7HYjYq1FO2XZbmKamUwIUwIUwIUwIUwIWDtjtGtDAZCLux3Y172tfXwHE/34uUFGaqXLwG56KConELMxS92PmO7V5rUEu8Q3UJ+2QOHd7SqBy3jh/XRgujoYtA7fwH+D6JfTO0dO/ghLLcvmrZ91AXkdizMeAue0zHkMNZZo6aHM/QD7bAKkxj536cU5djEih6ylh7S09g8nNpmuz+Ggt5XtyxkcRMkmWeTd97Dk0aD8808p2tYCxvBebcbVrQxWWxncfo1PAfebwHxOOcOoDUuufhB19lzVVIhbpulJA5jqI6iuheVJT1naNt8X4jvA+ybC1uVsaxzQ6N0VO4AjTTh+c0oBLJA+UXuntlOYRVESyQMGjI0tpa3IjkRwtjDzwyQyFkg1H55p8x4e27UM7YbfxUm9FEBLOOX1V/ERz+6NfLDKhwh9QM8mjPmfD3VaorGxaDUoNpshzDNmEs7FYuIZ9AB/u4/wAz7zhw+so8PGSPfpv5lUmwz1BzPNgjXJ+jmjhsXUzN3ycPRRp774TTYzUyaNOUdPdXY6GJm+qKqemSMWRFUdygD5YVve55u43VoNDdggbpjH+axf0v/a2Hf+n7ds/w+6o4kP5QWx0a/wCzafyf/qvipjNv1j7dPoFPSG8LVv1dHHKLSIrjuZQfnigyR8Zu0kKdzQ7cITzno2pJbmLegb7mq+qn8rYbQY3UR6Sd4dd/UfdVJaGJ+2hSyzukqqFmpXkcJfeUKxCMO8C+niO/Gjpnw1Q7ZoF/DUHklUwlhOQnRfWRbQtDPDLMDMIjpvMd5RYjsm+o19k3HlgqqMPheyPu335HXj7hENSWuBdr9U3dodpaeGkEz2kSZP0afrN5bgW7rHW/DGSpKGaSo7MaFp1PKydTTsYzMdik7lqVKb9bTIUWJtSnsrfitibsvfxtpjXzOhfanlNyRx3PXoUmjEgvKwaBOfZDaVK6HfXsyLpIn2W8O9TyP5jGPr6J9LJlOx2P5xTqnnEzLjdY+1lNFVzGinIR2QSUsn3tQ6nv1ANuYPhi3Qvkp4v1MYuAbOH0P591FUNbIezfx2PVK/dny2rBdSskTXtyZedjzDDGkPZVsNge6R6fvdKW56eUX4Ig29vTV0VZTNuiZBIrDgW4NfvBUrceJxQwu01M6CYXymx+3pqrFWezlEjOKZ+zGdLWU6TLoSLMv2WHtD38PC2M3W0pppjGeG3UJrDKJGBwWvispVMCFMCFMCFnZ5mi00LSMLkWCLfV3JsqjxJsMT00Dp5AweZ5DifRcveGi5Sl6Uq53qUici8Ua71uG+/aNh5WGNTg8bWQGRmzifQaJNiMl5MvJbdLkckuV01OlkWVjNNK3sogO8L95PZ08MU31TI62SV2pb3WjiT+XVgQE07WDjusqv2lho4zS5aLk6SVP1nPDscyddDwHLFqGikqX9tVnwbwHj+a8VC+obE3s4d+aMsghXKsuMk57Zu7i+pdvZXXieA9+E9STiFYGRbbDwG58FeiAghu7dCGyOUSZrVvVVWsatqOTH6sa/dW4J/vOG1dUsoIBBDudunM+JVKnjNTIZH7Jm5/kUVXCYpBp9VgBdDbQr3eXPGbpquSnkztPiOfQpnLC2RuVySj5hUZe9RTwzgqeyzRm4J71+y3I24ajljZCGCraySRnUX4ePMcQkRkfA50bSjfo92LgKLVSsk7HVVHaVT96/tOD38PjhNimJShxgYMvM7E+HIJhR0rLdo7UpjnQYzvFMkIZ/0iUtPdYz17jkh7IPi/D3Xw2pcHnm1f3R139P8ACpzVsceg1KEZNu8xqjamh3QeHVxlyPNiLfDDcYVRU+sxv4m3y3VQ1k8n/G1ZG0keZdUGrTJ1ZYWDlfasbdkeF8W6Q0Ocimte3AH6qvOKjJeTZWcjTNlgR6UymEg7gUqw0Yg9k68QcRVRw90rmzWzacxw5ruP9UGAs2WhB0hV9ObVUG9+NGiPvtb4Yrvwakl1hdbwOb5fupf10zPjajLIdvaWqsu91Uh4JIQLnuVuB+fhhRVYTPAM1szeY+43CuxVkUnG3igzb6vjq6cTbgSoglMUyh77qnetbQb6kgWNhbXDjDIX08pZe7HC4039jZUq1zZGZhuDZAckZBswIPcQQfccPWnML2+6VlpbuFubL5U1fPHC826iDQM1zuXuViB5n4ceWKNdUCjiMobe/TjwJ8FapozO4NcdAnjQ5bFFEIURRGBbdtoQeN++/O/G+MTJNJJJ2jnd7mnzWNa3KBolTnNFJktcs0NzA/Aciv1o28RxB8u441MEjMSpTHJ8Y/A73SqRrqWXO3Yoo26y8V9FHVU53njHWIV4lTYsBbXeFgbcbrhXhkppakwS7HQ+PA+CtVTO1jD2cNUH0u08VZGIMxGo/wBHUqO2h++Lajv+I54bPoZKd5kpfNvA+CptqGTN7Ob1WptblDrlUO+yyGneyyIbh4m0Vh3DVRbwxBQ1LDXOsLZhqDwI3Cmqov8Abg3vZUOjmrlEdWkTEOirMi8mKE7ynwcWU+h5YsYsyIvjLxoe6el9j5HVRUDyGutw1TWyHNkq4Emj9lxw5g8wfEHTGVqad9PKYn7hNo3h7cwWhiFdqYELw4EJYbV5x1+b0tODeOGZLjkZCQST5Cw9TjSUVP2VBJJxcD6f5S2d+eobHyQ1t5TtLms0a8WZAL8rxpqe4Dj5YYYc4MoGOPAH6lU6puaoIXu1+1RqLU8BK0sYCqP1m7oGbw00X8+HtDh7Yryyf8h1J5dB9yvaqpL/AOW06D5on6O9iShFTUgbwsY4zxU8d5xybhYcuPksxXFMw7GHjuefQfdWqOjtZ7xqs/pEzF62sSih1CMB4GQjUnwUH+LE+EwNpqc1EnEX8uXn7KOseZZRE1M7JcrSmhSGMdlBa/eeZPiTrjOVE7p5DI7j+WTOOMRtDQhbpL2pNLF1MRtLKDqPqJwJ8zwHqeWGeD0Ank7R/wALfmfbmqtbU9kMrdysvY/o+RqZnqlPWTL2RreMcQfxk6nw05nFiuxhzZg2HZu/Xp4KKnoQWEyblYVJUVOSVW44LwubkD2ZF4by9zju9DyOGD2Q4rDmbo4eoPI9FA1z6R9jq1dc42iq81lMFKrLEfqjS475WHAeHDzxzBRU+Hx9rMQXc/s0cfFD55al2WPQIo2b6NYIQGqLTSd2oRT4D63r7sK6rG5ZLiHujnxPnwVuChYzV2pRvFCqCygKO4Cw+GEjnEm7jdXwLbIF6YlP0WI8hKL/ALrYef6fP89//b90vxEHslrdG3+zafyf/qvirjH/AFr/AC+gU9HpA1EdRTpIu66hlPJgCPjhcx7mG7TYqwQDugXaTo0hkBal/Qvx3CSUJ+aemnhh3SY5I0gT94c+I91QmoGu1ZoUsaunmpJx1qESxsGs2oNiCDf6wPfjStfHPCSw908vzRKnNfE/vIw6R4BVLT1tOhdHQq7KLkEG4DAcCLsL+GFODuNOX0spsQdLq7Ws7XLIzigKOQqQykhgbgjiDyIw9LQ8EEaJY0kG4Tv2C2rFbFuPpPGBvjkw4by/n3H0xisUw80r8zfgdt06LQUlSJm67rW2lyZKyneF+eqn7LD2T7/hfFSjqnU0wkHn1HJTTRiRhaUC9FubNFLLQTaEElAeTKTvr5H2h64eY3TtkY2qZ0v4HY+WyoULyxxicvdvNhw0nWUthI4LNDw3rW3jHy3tRdfG/nzhuLENDZ9QNj9j7rqqog7vs35IPyPPGjjlpJSeolBUg8Y5OTAHhYgXGG9RRh0jZWfGNfEcuvRUIpnNBidsfkt3oiT/ADqYH9UQf3hijjhPYtvvcfRWMO+NysdFGbGOqmpb9h95kHcymxt5r/DjjG6bNC2Ubi3of3+qkopLSOj9E2RjLpqvcCF8yNYEnkL49AubIX57yyuvmEcx+tUhz+1Jc/PG9miH6V0Y4Nt6BZxjv59+v3Wx0jUr/wAqSBAWaUJuqvEkoFsPPdPvxUwl4/RNJ0Db39b3VmsDhP3dyFpx0FPk8ayz2mrmF0j+qnj6fa58sVTLLiLuzi7sQ3PE/nL1UgZHStu7VyKcurWpMqaplN5XVpjfnJJqo+KjwGFk0TamvELPhBA8hv8AdXBIWQZ3b7oe6IsqLvLVvqRdFJ5s2rt58vU4v47UZWtgbsdfIbKpQRkkylMuuqlijeRzZUUsT4DGcjY6R4Y3cpm5waCSlLsfRNmeYSVM1ykbB7cr3PVp5AC58vHGqr5W0NKIotzp7lKadn6iYyHYJwMQASdPHGT30TdJzP8AM5M4rEp4P9CD2e6w9qRvTgPLvxrqaBmHU5lk+Lj/AOoSed7qqXI3YL4ilqcjqrHtwyHXukUc1+y4B4flrgcIMUgvsR8j15heDPRya6tKYVbtxSRwJP1m8HHYRR2iRxBH1bcCTbCGPC6l0pjta254fv5Ji+qiazNdAVTtlmNc5SlRkX7MQuf2nOg+GHzMNo6VgdKbnmT9B/lLzVTzG0YWVtDkFdDEJqpjZmA3Wl3zcgkXAJHfzxZpaumlkLIbaDgLKGeCdrc0hVnI9nsxaBJ6VzuNeypLunRiCN02XiDzxHVVlGJXQzDXTcX4L2KnnyB8Z3WhSbd19G4SrjLjmHXdf9lh2T7j54gkwmkqW5oDbwNx6bqZtZNEbSBGv/15SGmaoDnTTq/r7x4Lbx+1wwlGE1BmEVt+PC3P9t1e/WRZM9/JAVDQVWdztJI25EtwDbsp3Kg5nmT/AHDD2WanwuIMaLu+Z6nklzY5Kt+Z2gXTZbPJMrnelq9Idd4WJsbXDJbiH4evKxxzW0jK+MTQfFw1t5HwXsEzqZ5jfsr2bbBx1EQqqAlQ67/UvzvrZTfsnwOnDhiCDFnwydjVbg2zD781LLRtkb2kSBMqzGSlnWZLh4zqDpcfWUjx4YeTwNniLHbH8BCXRSOifcL9F08yuqupurAEHvBFxj585paS08FpQbi4St6TqI0tXBWxaFmF/wAaWIv+Jbj9k402DyianfTv4fQ+xSqtb2UrZQiPbWRpqGOsp2s8JWdCPskEMD4WOo8ML8NDYqp1PKNHXafsrc7iYhIzhqh6SKnzqMsm7DXKNV5Pb5jx4jnpi8HTYY7K7vRHjy/PmqpEdY3TRwVbo0ieCetEilXjh7QPIgm/y44nxctmiiLTcF3y4LyhBaXh24QpsnV9XWU73/nFufxdk/PDOtiz072dD8lSp3WlB6r9EDHz8LRr3HqFXrnAQi4BYEKO87pNh6A+7HcYJcDyXjtivzbCxVlPNSD6g4+iPFwev3WZbpJ5pr7TViUM0la27JUTKqU6fZUIN5m/avr5DmcZakjdVRtphoxty489dB6e6bzOELjKdzsgbZzLpcyrR1jM9zvyueSjl4X9kDx8MO6yeOiprtFuAHj+XS6GN1RL3kbdMNbuU8MI032LEfdjA/Nh7sJcBizSPkPDTzKv4i+0YYOKKdiMt+j0UEdrHd3m/E3aPzt6YW4lP21U93C9h5aK5Tx5Iw1YHS7mfV0qwg2Mza/hXU+82GL2BQZ5zKR8P1OirYhJljyjitTo7yr6PQx3FnkHWN33YXAPkthipi0/a1LgNm6Dy3+ampIuziAWf0p52YKYRIbPMd0m/BB7R9dF9TixgtL2s2c7N+vD3UVfNkjyjcrp0Y5B9HphK4/SzWY3Gqp9Vfz9ceYzWdtPkae6368SvaKDs47ncrp0hZxSRwPFOFlkIukXO/ANcap545wqmqHyCSPut4n7dV7VyxNYWu16JPZQIetX6Tv9VftdWNT/AHeI1xrqjtBGextfhfZJIcmcZ9k/smNOsQFP1axjkthbQHtDkbEE311xg6gTuk/nXLjz+y0ceQN7myV+2u2kdbAYgjKyzEqwIKlFJAN+NyNbcsabDsMdSyZybgt243Smrq2SMLANV97PberSUKwLEzTIWAJPZO8zNfv0va3PHNXhBqasyudZpt46ABew1zY4cltUaSyiTLRJXJEXMe8VlG4u99UHiVPDhrhM1uWuyUxNr8NfFXnEOhDn2vbjoktCik7zDsBhvBSA1iTol/AHXW2mNmb2sP204n81SINF8x2CZ2TdItFEixLBJFGugsFIHeTY343JPPGbqcFqZHF5eHE/lk1ir4h3QLBUelmiklaKeOINCsesqanUkjet9UCxB4do8MS4FKxjXQvdZxPwnT06rjEY3OIcBor/AEQ5uXjkpyqgRWZSBx3ib73ebjjiDH6cNc2UX1016clLh0pc0tPBW+kPZWJ6eaeOMLMCJGYDVgBZgfTXzGIsJr5GzNie7unT29l3V0zXsLmjVdeijNDLR9Wfahbc/ZIuvzI9Mc45AGVGcf1C/n+aooJc8djuFodIeX9dQTC3ajHWDzTU/C+IMJm7OrbyOnqpatmeI9Fl9FdUJqAxNZhGzIQeat2h/ERixjcZiqg8cbH00UVC4PhynglvtBlUmXVe6rMCp3opBoSt9Ne8cD/fjQ0tRHWU9zbXcJXPG6CTTyKOcjzhK2GonNkqUpZElUcJF3bq47rEEeF/LCaopnUsjIt2FwI6cwmMMwlY52zrapbZHGWqIAOJlj/jGNHO7LE89HfdKof+QeK/RVHWLLvbpvuOUbwZeP5H1GPnz4nR2zcRf1WmurGOEIWzuvH8pUEN+Urn+rZV/wC73YZ00X+ymk/7R8wfZV3yWlazmlHtHlhgrpYToOt7P4XN1+Bt6Y1dJUiWna/p8xoUlmjyT5eq+tp696urci7doRxqNdF7IA8zr648pImwQNB0tqT1Op9Nl7UPdLLYeCaWwuVpRlqbQzmNZZmHexZVUeA3T8+eMxiU5qQJh8AJa0eGpPzTalibEMnHcoW6TG67MaaHwRf6ySxwzwcZKN8nifQKrW96djU2EWwsOAxlt01Sk6Sb1GZwwcgqLbxdiW+FsavCP5VE+TxPolFZd87WJtRoFAA4AWHpjKE3Nym4Sh2wH03OFp/qKUjPlbff5kemNbh5/S4eZeOp+wSap/m1IZwCJtuttRSFqaFf0pS4cEWjJ4Cxvc2F7eIwrwzCzUDtZD3b7c1aq6sRdwbpR1VS8js8jFnY3LHiTjXxsaxoa0WA5JI9znG53XLHa4X2sjDgSL8bE44LRuV0HkcVcyfK5KlnWJC7KhYgG3D8+4c8RTTshAdIbAlSxQmS9gvgiamkFw0UgsRvLYjuIDDHoMUzdwQdNEDPE7kfBWdoNoJ61ladgdxbAKLDxNr+0e/EVLRRUzS2Mb+v+F7NUPltnWXi6q6mPEIp2a2nqxLBBGQ0ekYhsArA3vvGxN9b38MKa2hphG+aTQ75uIV+nqpczWcFq7A130evkp4lDxzSsob7KR9YQR38QO7jirikPbUgmkNi0X8zZWKV+SVzANCU2JYwylTwIIPkRjKNdlIITUi+iVHRVIYK6anbmrD1ja3yJxqsbaJaVsw5g+oSmgJbK5ia88QdWU8GBB8iLYyrXFrgRwKbJYdEMvV1FVATwFwPwOVJ+Ixpsebmijk/NRdLMP0e9hW9tdQJXSyUZsJUhWaBvEs6sD3g2F/PwxRoJnUsbagatJLXD0IP1VmpY2b+X/VuErcqnelqGVwQe3DIvOzAoR6Gx9MaeZrJ4w4G+zh5apPETHIWnjp9lpdGuWmavj00iBkb00HxIxUxaYRUp5nT1/ZTUMZdN4Jh7F5jv1mYxg3AmDj3bh/gGEOIw5KaB3G1vv8AcpnDJmkeEZYUq0lN0jZgYM1p5h/Nxo3pvyX+F8anCYhLQvj/ALiR8glNW/JUNK79K9CG+j1sdipAUnz7UZ8uI92I8Eltnp37jX7Fe17QQ2ZqrdHOVpEkmY1GiID1d+/gzDxv2R43xJi075XCji+I7/YempXNFGADM9bfRnWvVTVlU+hdkW3cACQPQWxUxiNsMMMLdhf/ACpqJxkc6Q8VgbV1ix52kkp3UjaMsbE2AF+ABPuxdoo3Ow7IzUuzKGdwbVgu2Rp/lFy/9c39VJ/44TjBqz+35j3Vz9dDzQBUZ5A+cLVF7wBg29utwWOw7Nt72rDhh82llbh5ht3rWtccTz22S8zs/VZydEfHpGy/9cx/+KT/AMcIv4LWf2j1HumH66D+5L7I89hTNHqpWPVkyFW3WJN9F0AuNMP6mkldQiBg71m8R59N0vinjFQXk6KvTZWczr5xHKo3izqzg9pbgCw48Le7Ej6gUNKwuadLA25qMRfqJnWch+spzFI8be0jMht3qSDb1GGMbxI0PHEA+uqpyNyuLeS5Y7uuVsbM5Iamrjp33kDXLaWIVQSbX8rXxSrasQ07pW622Vmnpy+QMdonxl9BHAgSJFRQALAW4d/efHGDllfK7NIblaFjA0WaEJ9K9JG1H1jKTIjAIwBNrnUHuUgc/DDbA5Hipyg6Eaj26qpXtaYrkapN42az6mBCmBCsZe6rKhcuqX7RjNmCnQ7p77YjmzFhDbX67fl1LERmFzYLbGY08OYQS07MKeIxi5U726BZ7i1yTc3774odhPJSvZMBnIPHjw+ytdrG2drmfCExG6S6Hk0p/wDjP54z38Cq+NvVMzXQc0B5bn8MWbNVXYQMzm+6b2ZDyGvtYey0cr6AQ6ZtPkfZLmTsFTnvojw9JlD3yn/4z+eEf8Cq+nqmP6+HmhXo8qVfNpnS+66SkctC6Nw9MNMWjc3D2tduC36EKnRuBqHEbFafSZVvS1tJVJxVWW3eAdQfMMcVMHjbPTSwu2/NfUKWte6KRsgVXpGy5KiCLMafUEDrLdx9knxU9k/3Ymwmd0ErqSXht9/XdcVsYe0TMVro8VaPLp6xxq1yPEJdVHq1/fiLFiamsZTt4ffW/opKQdlAZDuVn9DrlqmoLG5KAk95L3PxxZx8AQstz+VlFhxJe4ps4yeZN0pOmSmtUwycmi3fVWJ/7sarAJP5Lm8jf1H7JPiQ77Su2z1Ua3KaiktvTQr+jHEkXulvIgr7sc1EYpa+Oo/pdv8Af3UlM7toDGdwq3SRXCKODL4tFiVWkt9q3ZB95b1BxJhERe99W7d17eH5ooq6QMa2FvBFPRLSFKEsf52Rm9AAg/hvhbjsmapDf7QB9/ureHtLYtUK7W0ayZ0scg7EjRg2NtCLcfPDShe5uGl7N25lVqGtdVBrtkX/AOTSh+zJ/WNhQMbqrcPRXP0EPJANXkEMebLSkN1JdVtvG9mS47XHjh6yrlfQ9t/VYnbkeXgl5gjFSI+CMcz2Gy2njMsxdEXmZD7gOJPgMKIMWrpnhkYBPgrj6KnYMzktoIoDNP7RiCSGK17kjVL8/PGjc6XI3n3b/dLWsjL3WFwNkXZVlP8AJqQ1DCOaqkkAijVyN6N13Tu8ie1xsQLjCqeo/XOfCLtYBqbbEFXIoRTgP3cdggmvdpp5XCHed3cot23bsSR3m3fh1EBFGGk6AAX2volz8z3k21XPL6rqpEkChihDANwuOF/XHcsfaNLL2uuY3ZHA8ltVG0UlVURzTkJ1drvEtmChi1h2u0STbXv88U2UTKeF0cQvfgee3lbdWTUOleHu0stnZra2uqK6JOtLI79pCq2Ed7ngOS88UqvD6OKlc7LqBvc7/wCVPDVyyShoOiaWcQrJBKjkBWRgSeQsdbeHHGVp3ubK1zRqCE1kALSDsvzmMfSFljupjxeKYELT2cNP16iqF4WuGNyCptobjxsD4E4rVnbdkTAe9w6qxT9nnAk2WxX5NB/KqU0S3h341YbxNwQGbXjwxRjqpf0LppNHWJ2t0HzVl8LDUCNuyYf+Tyg/VN/WN/bjPfxqr/u+QTL9FDfZL/LMkglzdqYL+gVnG7c8FQ8739rD+oqpo6ATX71h8z7JcyBjqnLwTBHR3Qfqm/fb+3CH+M1f93yCY/ooeSD+j+nVM3mWMWRFlAHHQOqjDbFHudQNLtzl+hKpUjQKlwHBEXS7Rb9GJOcUin0bs/MjC/AZctQWcwflqrOIMvFfkhbo4zHrFnoJNUmRurvybdNwPPj5qcM8WgyFlU3dpF/D80VShkzNdEeK+9vqn6PSUuXjQqivLY8wNB6tdvQY8wuPtqiWr53A/PDRd1ruzY2ELR6F6bSpk8VT3AsfmMVv9QOH8to5X+y7w1ujnJm2xm7JogbpZohLSb66tAwZhzCt2f7D6YdYJKY5sv8AcLeY1VGvZmiuOCAujvMuor4tezIerb9r2f8Amth9itP2tK+3DUeW/wAkuopMko5FZm0tWZqueTiWkNvQ7q/ADFmki7OnYzkP3UVQ7PKSnjs+EhVaQe1DEhPiGuLj9pWxiasukcag7OJ+X7FP4wGtDBuAl90nL1WY083KyN/VyXP5Y0GCntKN8fiPUJdWjLO1ybCyAgHv4euMrYjRNbpObdV8a5nHURSK6jqyxQ3syOQwPju2xsMMie6iMT22335EXHzSere0TtcCqPSNmjTVsi7xKR2VBfQdkEm3C9ydcTYTTiOmbpq65Psoa6UvktfRDKsRwJHL38cM8l9FSBTb6OK0VsIWdFeSlcdW5GoBXs694sR7sZLFo3U0maM2El7jz1T2hk7SPvbhCu1MDZbmYmQEIz9aoHME/pF+J94w1opG1tF2bt7ZT5bFUqgGnnDx+dFc6QMjphEtbBIqibd3YwBZtNSluBsLkeBxDhVXPnNLKPhvc+/2UlbBHk7VvFCFLk800TzRxFkjIDFRfXwHE24m3C+G8lTHHI1j3WLlRbC97S5o0W9shtTTUZ3jSFpbbpkWQkkc+y5st+dsUK+hnqhl7Wzb7Efcbq1TVMUW7dVl7VZ6aypeUbyoQAik+yoA0001Nz64t0NGKaEM3PHqq9RUGR5PBY4492LvBVwFYzCiaF91ipuAyspurKeDKe44iimbILj0O4PVdyRFjrFeZfQyTyCOJSztewHgLnHs0zImZ3mwC8ZG55s3dFEXRvVld92hjXd3jvMSVFr6gLa/rhU/G6XNkaC7hoN/O/2V5uHSbu0CqbC5PJV1W8kpTqd1zJa50IAHHmAR5DEuKVLKenIc2+bSy4pIXSyXvsnlLIFUseABJ8hjEAFxsE+JsLpT9FMZnrZ6g/ZJ175Gv8hjVY27sqZsPUegCU0AzSucU155N1WY8FBJ9BfGWaC5wA4psTYXSu6I4+sqamoI+rb9994/wjGmx45IWRjn9Bb7pVh+r3vRrtDIs5koeb07OfDUBP8Amuf2cJqQGJoquTgPf86phJZ94zySUyCYxVcDcCsyX/fAYe64xs6iMPp3g8j9LhIILtlHiu219f11ZUSX03yB5J2R8sR0MXY08ben11XVU/PMSmxsBSrSU8MDaSzK0xH7g18gyDGWxOR08rpAe62zfr+6cUrOzYGHc6otwrVtCNbmKLmbUso7FTTKBfgWDS6eq3HoMNIoXGiE7N2OPppr6qm6Ron7N3EJXbSZI+X1QGu6GDxP9pQwI9RwP9+NNSVTKuC/HY9CfslU0JgkF9l32Ny/6RmMakXUOZD5Kd4fG2OcRmMFI48bW9dPdd08eeot5o4/la2flL9lohEfxBTIPzwlNPfCb8Qc32V/tbVeVedMWX70EUw/m2Kn8LgfmowYDNlkfHzF/T9rrnEmXjDuSCtq84eohoiSbLF//RWKMfOwB8mw6oaZsMstuJ+RFx9/RUqqYvYwhDWGQHJULr3HtkXUx6EBHvQ/UWqpUvbejvbvKsPjrjPY+y8DX9fqmmGO75CKulGnp2pLzPuupvDzJa3sgcwefdoeWFeCPmbUWjFwfi91crmsMXe8koqFkZ41nd1hU2O7qVUm7bo8T/brjWyhwacgBd10uepSSMguDZDon/kQgECClKdSB2dw6evj331xgartjKTPfNxutLHky9zZCnShSU60zNuwidiCpO6HIDDe3eZOGuCyTumDbksHmOip1zWdkdrpREc+V7X8ca4ONtdCkVja5Vikg6wFEjd5Tqu6eCjU9kDU+JNgMRyPDe842b+cVIxuYWAuVXTjrwvrb8sS5RZR8dUUdHDt/KMXVXAIYMCQexbW+g52OFWMBv6R2fp6/wCFeoj/ADu4NEcdKW0Ahp/o6n9JMNfCO/aPr7Pv7sJMFo+1l7V3wt+v7bq/XThjMo3KtdGWSfR6QOws81nI7lt2B7tfXEWMVImnyt2bp58V3RQ9nHruV99JebfR6JwD25v0a+R9o+ig+8Y5win7WoBOzdfb5r2tkDIj1VbooysxUfWMLNM2/wDsgWX8z64lxyo7Soyf2i3nxXNDFkiueK0ekPMOpoJjfV16seb6H4XxXwmLtKpnTX0UlW8MiKzOiSg3KLrLayuT6Kd0fI4sY7KXVOT+0fM6qKgZaK/NZmW5tvZ/ICdCrRL+wu98w2LM1MRhbelnept7KNkt6wjpZCe2dAKbMZLaKWEy/tdo/wDMDhvh8vbUjSeWU+Wn0VKpZknJ81a6PNljVy9dKP0EZub/AF3vfd8hxPuxXxev/Tx9mw94/ILujp+0dndsjHZ3OPpmazuhvFFD1aHv7YJI8zf0Awpq6b9NQMY74ibn0V6KXtJ3EbAI5wjzFXrJZdMNCytT1KXBHYLDiCDvIb8td7GlwGUFr4Trxt8j9krxBhGWQKzlOYw5zSmmnISpQXU95AsHQc/vL44inhkw2btotYz+WP2K7jkZVR5HbrP6McseDMaiOUWkSIj0LrqO8EWN8WMYnbNSsew3BI+hXFDEY5XB24Q7SZnvZss/fU/Atuj4YZyU4FF2fJv2uqbJD+pzdU5tostFTTSw/bQhT3NxU+htjGUs3YzNk5fTinkrM7C3mlJsdlsdWZKKclHUs8TDirgbrqRzHBrfdONbiE76cNqItRoD1G4P2SemjbJeF+42VTaPYypowGYdYltXjBIU/eHEefDE9HikFSSAbHkfz5KKejfFqdQh3DFU1MCFo7OVvUVMc29uiM7x1PaFrFRbiTe2KtXF20To7b6fv5KzTPDJA48EQ5dQ1GdVTSSMViQi/wBxTqEQd5tx9TyGF00sWFwBjRc/U8yrLGPq35nbBH2e7C01REiKvUtGu6joOA7mH1hfXv8AHCKmxaeF5JOYHcH7ckxlpI5G22S7rcgzDLWLxlwg1MkR7Nvvry9RjQRVdFWtyvtfkRr5JY6CenN2nRZ1fn5q5I2rSzrGpA6oKrG+upOgueYHpizFRimYW0+hOuuo/ByUTpzK4GXYckUZTtxSMgp6ijRKdR2d39JY3HEbo7yS3G/nhZPhVQHGaKUl/G/d+6tx1sR7jm2Czs92yW0kNFDHBGzG8iizMDbeIFhub1reWLNLhj7tkqXFxHA7D3so5qxurYhYc1iUj0ch3ZUlg+/G2+oPijC9vJsXJP1LBdhDuh0PqPZQNdA/Rwt1UhrFpbtTTM0pYDf3Clowbke0dWIW/gCOeBzDPpM3u8r319OAv5+C8D2xaxuuURbJZTJmlW9VUkGNG7QvxIHZQC+ijQ/+zhdXVLaGAQQjvEafc+Ks00bqiTtH7BN+9vDGRGqdJQZ9UNm+ZLBGT1KXUMPsi3WP6nQenfjW0zBh1IZX/EdbdeA+5SeQmpnDR8ITegiVFCqLKoAAHIDhjKFxcS47lNxolZ0o1xqaqCiiNyrC4H23sBf8K6+pxpsGh7GB9Q7j9B7lK613aSNiCZuWUSwRRxJ7KKFHoMZuaV0sjpHbk3TNrQ1oASKy2vtmazX41JPozkfI43EsANEWf/z9AkEb7VGY80YbaZG1bmqQpoBEplb7K7zfE8BhRh9UKWhMjuZsOZ0V6pgMswA81w232mjp4voFFZQo3ZGU+yOagjix+sfPmdOsOoJJXfq59zsD9fDkFzVVDY29lGtXoeyspTyTMLGVrL+BRa/q297sVcdnD5RGOH1P7KXD47Rlx4pgWwjTBZe0uTrV00kDabw7J7mBup94xYo6k00zZRw38FHLGJGFpSCdZaWci5jmibiORHMd4PxBxuwY54ubXfmqzhDon9Qm1sPncVdIszdirjjKOo4OhZTvW8CB5XPfjK4lSyUjTENYyQR0PJOaWZs3ePxBKSN9ycE/Vlv7nxq3AGO3MfZJ/hl809lzncq/o8pFpVDwHvto6HxGhHeD4Yw5pc1N2zB8OjvsfstCZQH5T5IA6QcvehrUrYdBI1/ASAdoHwYAn97D7C5mVVMaeTgLeXPyS2sYYZRM1MvLK2KrgWRe1HIuoPjoVPiNQcZuaGSmlyHQtP4UzY9sjbjYpbbYdHRiXrKQM6jeLxk3ZRxG59oAXFjrw440lBjXaHJObHSx4HxSypoLDNGl7jQWvolSmPSL7rxX8mzKemczQMVK23ja62J0DjuJ0/sxXqYYpm9nKL/XyViGR8ZzN4JqbPdI9PMAs/6GTvPsHybl5HGVqsFmj70XeHz9E2hr2P0doVU6W6l2pYzGQ0DP22U31+oNNLX+NsS4ExrZ3ZtH20v81ziDnGLu7cUqMawBI1Me2QpgQpgRdW8oEJmT6QWEN+2V429NfdiGo7URHsbZuF1LDkzjPstTP8qek7UMpemnHYkRtGUG+61vrKR/jUYp01QKj/kbZ7dwdweY6FWJ4nQ6xnulbGYbdO9BFTIWM7LuStbW190Be9nGlx8zinHhTGVTpnWyDUDr16BTvrC6IMbuUbdHmy/0OHekA6+TV/uryX04nx8sJcVrv1EmVnwt+fX2V6kp+ybruVs7SZwlJTvM/wBXRR9pjwA9fhfFSkpXVMojb+BTTSiNhcUB9F2UNNNJXzaksdwnm7E77eQ4D17sPMaqGxximj8/AbDz3VChjL3GZyKKLOjU1kwQ/oKVSCRweU/9qAMLcyb8hhbJS9hTMzfHIfQe5/N1cbLnebbBJbJVLTw24mRP4hjY1JHZOvyP0SGIEyAdUyOkXahad3hptJ5AOukHFVA7Kg8jYnyv3nGdwmhMzWyTatHwj6n83TSsqQy7WboA2ayR62dYU0B7Tt9lb6nz5DxOHtZVMpoi93+TyS2CF0z7eq/QVDSrFGsaDdRAFUdwGMG97pHF7tytG0ACwXfHK9XhwIQDtjs+lfLKiWSrhUFb8JY2Gl/Jgwvy9cO6CsdSRtc7WN179D/hUamnbNoPiCV8Ms9FUBgDHPEeDD4HvUj340zmxVMNjqw/Pr4pQ0vgffay6bRMjzNLHokv6RR3E+0p8Q1/hgpQ5kYY/dth7fJez2z5hsdUedJXbo6GqQkMu6Qw5b6KwPndRhDhAy1M0LuvyJH0KY1pPZse3gt/KamPN8vKyaPbde31XHBh56N6kYoTsfh1VmbtuPDiPsp43NqYe95oN2RziTK6p6Wp7MbN2jyUnRXH3WsL/wBxw4rqZtdAJotTw682+SpU8jqd/Zv2TL2iz+KjhMshvf2FHF2toB/byxm6SjkqZAxnmeSZzTNibmckx/JlVXmeqjhG7feYILC/MIPrEDU+vM2xs/1EFKGQPd0F/vySMxSTkyAK9sVFl8sgWrDLJfs3a0THx0up8CbfLEGIvrGMzQWt4d72PpdS03YOd3xY/JN3LsjpoA3UwxoHFmsB2h3HvGMlLVzy2zuJsnLImN+EIWz/AKNIJSXgYwOfq2uh/Z4r6H0wzpsclj0mGYfNVJqCN+o0KDanYbMafeWNS6MLN1TizD7yEi/uOHDcVo5rFxsRzH3VJ1JUM0bqCh6uymeEXlikQXtdlIF+6+GMNRHKe44HzuqkkL2fE2ypb2LChsvcC8UwIXjY8Oosum7oy2hzamFLHQ0adaAQxlYG++2p3B9o8O4XtrhLSU8/bmqnNuFug59Ewmlj7MRRi/VUnyqrytoKpo11sRvDeCk/Vf7JtwI/LE4qaeua+AH008xzXHYyUxEhF03Nndo4auDrUIXd/wBIrHVCON/DnfGSq6GWmk7Mi99jzTmKdkjMwS6zarfOq5YYbinj+tbgObm/M8FH9+NFFE3DKYyP+M/mX7lLXvNXIGN+EIn26zVcvokp4OyzruR24qigBm89Rr3m+FmGU5rKkzS6ganqTsFaqpRBEGt8AsvYG0OU1U3f1n/Ku788WsU/mV8bPBRUYywOceKX+QVQgkE5sTECY1POQiy38FvvHyA54f1UfaNMfPfw4+Z2S6F4Y7OeC+8nyieunKxgs7Hed24C5uWc+824nliOoqIqWLM7bl9h5fuvY4nzv0801dmKOOknWipzvMqmWqkI1JIsi+F73A5BfHGYrJX1EJqJdAdGD6n5WTiBjYz2bfNGgwnCtr3HqFMCEFdIdJLH1ddTkiWnvvjk0RIuG7wLe4k8sN8JljfmpZR3X7dCqdUHNtK3cKpDUUOdxhXtFUgd43x+E/zieHyxM6Orwt92d5h9P2K4DoattjoUA7S7KVFETvjfivpIo7N/vD6p8/fh7RYhDVfCbHlx/dLZ6WSLQ7IqMwqcgsNWp7A68Nxv/E4V5exxXXZ/3/dXbiWk04LH6Lc16msEZPYmBW3LeGqn5j1xcxuAS05eNxr5cVXw+XLJl4FMLbnZNa6O62WdB2GI4j7LeB5dx9cZ7DcQNK+ztWHfp1CZVNMJm9UqKWIyVMUFdK8SxkRnfudxQfZHJQeG9wtY41bnBkDpKZocTrppfr18OKUNaXShkp2T3y+ljijVIlVY1HZC8LfnfjfnjDSyPkeXSG5T9jQ0WahTa/YCKqvJFaKY8Tbsv+IDgfvD44aUGLvgsyTvN+Y8PZU6iibJq3QoMpM8zDKW6uZGaMcFkuVt/u5OXly7sOZKSixBudh73Mb+Y/PFU2zT0xs8XCNsn6RqSawkYwN3Sez+8NPfbCSowapj1Z3h039FeirYnjU2RXTVccgvG6OO9WBHwOFr43sNngg9RZWg4EXBQZ0vn/M0/pV+TYcYCR+od4KliP8AxLOyvKzPkQ6qNWlKvY7oLECVrgHjewsMWKio7LFDndZunHm0LiOMvpNBr4dUsXQqSGBUjiCCCPMHUY04cCLgpK5pabFfOPbLxXMnyySqmWGIXZu/gAOJPgMQVFRHBGXvOgUsULpH5QnJspsRBR2c/pZv1jD2e/cH1fPjjG12KS1PcHdby9zxT6ClZD1PNEGZRRtE6zBTEVO/v+zbne/DzxQidI2QGP4uFt1YflynPskV9BMlVJBl7SPG/ZHEXTQnfI4oDzPHT13HahlOJasAEeevTr0SAszSlkN7FOPZXZ+OhhEakFzrI50LNw9B3DGPrax9VLmOw2HROYIGwtsEpukXNfpFdJY3WL9Gv7PtH96/uxq8Kg7KmbzPeP2HolFdJnlI5Ldzaf6LkcEP16g8OdmYyE+7dX1GKMDRUYm+Tg0fa3uVae7JStbxKp7L9Hks9pKkmGLjunR2Hr7A8Tr4YmrcZji7kXedz4D3UUFA5wzSaBbGd7YU1DEafLlQtqC66qp4XJ/nG/x4YpwYbPUvE1Xe3Lif/UKeWqjhGSIaoh6O8leCnMk1zPOd+QtqfugnvtqfEnFDFKlssvZx/AzQfcqzSQljbu3KLMLFaUwIUwIXzIgIIIuDoR3jBe2oQklt3sm1DL1sQPUMboVveNvsk8teB9PPZYZiDapuR3x8evX3SOqpnROzM2XbIukWeMblSBURnQ71t63de1m/a9+OKnBoZDnhOR3Tb9vJexV726SahFOy0FDUGb6JIUSeMrNTNxBINmUX0tdhpca6WthZWyVcIYZ23LCCHD6HnwVyAQvv2Z0PBK+sp5KSoKHSWF9D4rYqfIix9caeORk8WYatcPkd0oc10MnUJp5htM9I0VTrJRVIBK8Wici53fA/ZPMG2MtHRMqGuh2lZ8x1905kqDHZ+7Sr20WztPmkKzRMok3f0co4H7rjmPiMQ0lZLQSGKQd3iPuPzVdTQR1DbhBWV7Q1eUydRUoXi5KTy74m5jwPww5no6bEGdrEbHn7j881QZPJTOySahM/ItoIKxN6Bw1uKnRl/EMZqpo5qY2lFuvBNYpmSC7Sr9RAsilXVWU8QwuD6HEDXuY4OabFSEA7oQzTo1o5STGGhJ+wdP3WuB6Ww2gxypZo+zh139QqclBE/bRDc/RdUxkmCoQ+e8h963wzZj0DhaRh+TvrZVjhz2m7HLE2lyOvp4gapy0ZYADrS/a1tofXFyiqqWZ5EQ1t/bbRQVMU7Gd91wrORbO5lUU8bQS7sBvuDrSoHaIOgHffEdVWUMMrmyN72l9L8NNfBexU072AtOnir56LaplLPPGZLaDttc+LEXHnY4g/j8DXWaw28h8lIcNedS7VDEey1W03UCBw97XIsvnvcLeOGX6+nbF2peLfP0VMUkhfksm3sTsklClzZpnHbfkPur4fPGTxHEXVb7AWYNh9ynVNTCFvUq9tFtNT0a3lftEdmNdWbyH5mwxDS0M1Uf5Y058ApJZ2RC7ilrVV9bnUvVxDcgU6i/ZXxkP1mt9X/wB40bIqXC2Z3m7jx4nwHAdUsMktWcrdAjmioqTJ6Ysx1PtOfbkbiAo+Q/8AeEcklRiU2UeQ4DqVfYyOljusLL8/kqI58xn7MMAKwRDh1lrbzfabtBRyBJt34vzUjIXso4tXO+I9OXQaXULKgua6V3wjYJe5Dlj1lSkQ1Ltd27lvd2/xzIw+qqhlPCXnhw+gSuGMzS/VMbaTaGgppw9jUTRIEjQEFIrePC5011PljPUlHVzxEfA1xuTxP55JpPUQsdc6kIE2h2vqau4kk3Y/1aaL6829cPKXDoKb4W3PPc+XJLpquSXTgibo52JLlaqoXsCzRIfrHiGYd3Agc/mtxbFMgMER14nl08fordFSX7702BjLJsvceoUwIUwIUwIXKogV1KuoZWFiCLgjxwNJa4OboV4RfQpS7VbAbsj/AEI75UBmgJ7ahr2KE+0uh8dCNeGNXRYvdg/UC19M3A+PIpTU0OpMfogZg8T6hkdTzurAj4g4dEse3nfz/ZLbOjPIrWrc1+mKvXkCdBZZTwdeSydxHJ+HI9+KsVP2Dj2Xw8Ry6j29OSsOlEze/wDEOPPxRLsTMtZSTZdKbNq8J7rG+h8G18icLsSY6mqG1jBps788FapT2kZgd5LB2b2gmy2dlIJXe3Zoj3qbEr3MO/n7rXqqjirYgBva7T48+n0VaCd9M/KduKcIFLmVODZZYm7+Kn5qwxkbz0U2mjvr7hOv5c7OYQBnPRzUU7dbQyM+7qBvBZB5NoG+Hrh/TY1DKMlQLX8x6akJfJQOYc0RXOg6Q6ulYR1kW/b7QKSf+Le71x7Jg1NUNL4Dbw1HuF4ytljNpQjDLOkShl0MhibukUgfvC6/HCmXBauPZubwI+m6uMrYn8bIjpsxikF45EcfdYH5HC98MjPiaR5KyHtOxQd0v/6mn9KvybDfAD/uHf8AaVTxAfyVodGWmWwft/8AVfFfGj/vX26fQLui0gF1v1WaQxi8ksaD7zgfniiynlebNaT5KyXtG5Q1mPSNRR3Cu0p7o1Nv3jYe6+GEWC1T9XDKOvsLlVpK2JnG6FKrbivrWMdHEUB+wN5vVz2V/wAa4aswmkpW56h1z1Nh6blUzWTSm0YV7IujJmbrK6QknUorXJP335+nvxDU46AMlMPM/YLuKguc0puUZZpmNPltPcgIg0SNBqx7lHf3k+uE0ME1bNa9zxJ4K897IGXOgSYzbM6jMqkX1djuxRj2VB5D5lvPGxhgioYLDbcnn4/ZI5JH1ElueyIukGsSCGHLoTdYgGlPe3IHxv2j5jC/C43Syuq5P6r28PzRWqx4Y0Qt80KjMzFG0UBKhx+lfgX+6OaoNdOJ592GfYB7w9+pGw5fv9OCp9rlbkZ5lcsryeepIWCJn8QLAebGyj347nqooBeRwHj7brmOGSQ90XTF2T2JghnVagiaoC75jXVIxwBfvJN7X7ibaXxnq3FJZIi6HusOl+JPG3TmmtNRtY7van6JlAYztkxXuPUKYEKYEKYEKYEKYELB2nyV5gssD9VUxXMb94PFH70buPA2PLFyjqmxEslF43bj7jqP2UUrC4XabFBL7ZwuxhzSiHWIbFgoax77HtL5qTfDluGysHaUc2h4Xt+3ql/6tt8s7dVDl2Rz6rN1JPIuy29HFsembFY+65ub5/RHZ0j9jZcIdkqZXWSkzSISIbrvFDb1DDvtw547NfOWls1MbHe1/ZDaaMOzRv1V7anZc1qCeNofpQFpFjcFZbcGHDdbwPlfS+IaOu/TO7JwPZnYkajp1C6qKbtRmFs31Qdkec1OWTHsst9HikBUN7+fcww2q6aGuj3vyI1sqMUslO7UeSbmz+2NNVgBXCSHjG5Ab0+16YylVhs9ObkXbzGycxVMco0Oq2KyhimXdljSRe51DD4jFSOZ8ZvG4jzspnMa74hdC+Y9G9FJqoeI/cbT3G4wzixqpZo6zvEKo+hhdsLLAn6JyDeKqt+KPX3qw+WLzf8AUAIs+P5+4UBw3+1yrz9GlYRu/SUZe5i9vcbjEseO0wN8hB8ly7D5CLZlIejOrtY1SKo5AuR7tBgdjtMf/rJPgECgktbMrFN0S31lqv3I/wA2Y/LEcn+oh/TH6n2C6GGji5EOXdHVFFYsjSn/AHjXHuFhhfLjVU/4Tl8B91ZZRRM4XRRT0yRKFRVRRwCgKB6DTCt73PddxueuqshoaLAWQ7tFtzS0oIDCWTkkZB1+83Bfn4YYUuFTznUZW8z7KvNVxxje5SpzCpq8zn3yjOeChQdyNfM6KO9idcauJlPQx5AQPHcn6noEoeZah97eyL9ncogoEZ2rKUVbCylnVliB47ovdm8dO7hxT1VRNVvyiJxj46WzewV6GOOEfEMypJlOUhi09e87k3Yi4ufHdBPxxOanELZYoQ0fnP2UfZUwN3uuVaGcZJB7FP1pHfHvfGTTEQp8Ul0MmXwNvou+1pGDQXXn/wBcVVW4p8vpxFf63EqO86bqD34P4XSwNMtS/Nb08OZ+S8bVyS9yNtvn9kebMZGKSLd3jJIx3pZWuWdu8k3NhwAvhFWVZqZM1rNGgHIJhFF2bbblbOKylUwIUwIUwIUwIUwIUwIXhwIWFtNsrBWqOtWzgdmRdGH/AJDwOLlHiE1Ie4dDuFBNAyUWcldnPR3WQElFE6cintW8VP5E409PjNPKBc5T1H3SqTD5G/DqhappHjNpI2Q9zqR8xhmyVr9Qb+Buqbo3t3BXzDAzGyKxPLdU/kMdOeAO8beK8DX8LoiochzKUWWObdIt+k0FvJ+HuwukrKON1y4A9NforccVSdvmtan6MpFXfqp4oUHGxLW9TugfHFR2OMJywtLj6e6lZh5Gr3WVldp6ahIWCoq6kryLgRnwO8Lkfh9+Of0M9ULyMYy/TX88VJ+oih0aSSqFd0mVkhtGI4r6DdXePh7XE+mJY8CpYxd9z52+nuoX4hK74RZbFDFnciGSSpWnS1yZhGCB5CM29bYqSuwtj8jI8x6X91MxlU4ZnOssyLbutimESyx1mthuxntHuXdVSfOxxYfhNNJGXlpYfHb5n6qMVkrXZR3l8123de8xjLx0mvBk9n8RZWNj32x1FhNI2POAX+f7j6odWSudl+FaclFnW51sdWkynUdUym/kDGFOKrZcLzdnJHlPUH3upSyry3Dr+Cw6fpCzCFisjq5U2ZZIwCCOIO6ARi+/B6OQAtFr8QSR91WbXTMNnK3LtVS1ptWCoiv9aKVjGPNOQ8gcQsoZqcXp8ptzaAfVTfrI5RZ9wrP+TaOZN+jq0deW8Lj1KcPdiMY3JG61TGQfz83Q7D2v1jcsnMNhsxRd0r1ijgEkuP3Tb5YtR4rRPde9j1Fvz1UMlJUDTdYcuz9Uhsaaa/hGx+Qti+2shcNJB6hV3QSjQtK+6bZurkNlppr+KFfi1hjmSugZq6QeoP0Q2nldoGopyToxmcg1DrEvNFO8/ryX44VVOOxtFoxmPPYe5V2LDnHV5TPyTJIaSPcgTdHM8Sx72J1OM3U1MtQ7NIb/AEHgE0jibG3K0LQtiBSL3AhTAhTAhTAhTAhTAhTAhTAhTAhUM2y/rlsHeN1N0dDqp8jowPMHQ4lgm7J1yAQdwfzRcuBI0QXX7X11Ad2sp0kTlNFdQ3ne4B8DbDiLDqSrF6Z5HMHUj6H6qi+olhNntuOa5jpYht/q8t/xL/bjv/49L/ePmuf4kzkVl5l0qzMCIIUT7zksfcLD54tQ/wCn4hq9xPQaKJ+JuPwhBWa5tNUtvTyM55XOg8hwGHMFNHA2zGgBL5JXyG7iu+RZBPWPuwpcfWc6KvmfyFziKorIKdt5Dbpx8l1DTvl0aEepT0eSKGc9fVkaDTTy+wvidT8MIy+pxM93ux/nqfkmQENILnVyxqSmrs7k3pG3KdTqQLILckW/bbxPD4YtvfS4WyzR3/mfE8AoWtmqzc6NTO2e2dgo03YU1+s51ZvM/kNMZuqrJal15D5cAmkMLIhZq9z7Z+CsTcmS/cw0Zfwn/AxzTVctObxny4IlhZILOSur8vrclk6yF96Anja6G+lpFvofEWvpryxpo5qXE2ZJG2d8/I8krcyWlOZurVuJNRZ2u646isVdDzPkf5xfDiPDFTJVYWbt70f56H5KYGKrGujkE7QbKVNGT1iFo+UiaqfPmvrh3SYhBVDunXkdD+6oTUske4uFk0dU8TB4nZGH1lNvlxxYfGx4yvFx1UDJHMN2myLst6TKyMAOI5R3sCG96m3wwrmwKnee7ceB0+furzMRkG4utX/K01v9WW/9Jp/Dimf9PNH9Z8h+6l/ienwq3lWe5pmJHVIlNAeM26Sf2Sx7R8hbxxDPS0NH8ZLncr+23mVLHNUTbCwR1k+VJTpurdiTd3c3Z25sx5n4DgLYTTzumdd3kOAHIK+xoaLK/iFdKYEKYEKYEKYEKYEKYEKYEKYEKYEKYEKYLIXxLCrAqyhlPEEXB8wcetJabg2K8IBFihHM+jmilJKq0RP6s2H7puB6YaQ41VRixOYdfdVJKGJ/Cyyf8k0P/wCTL+6v9mLX/wAgfv2Y9Sov4azmtbLujmiiILK0p/3jXH7osMVJsaqZBYEN8B91Kyhhbra657b7SDLokigiCu4O4QtkQDyFifu+uJMNojWvMkrtBvrqfzmiqn7BgyjdBOxeysmYSGeoZjFvdpiTvSt3A93efQeDjEMQZRsEUQ71tBy6+3qqFNTGd3aP2TlpadI1CIoVVFgqiwA8AMZBz3PcXONyeKdBoaLBdseL1TAhcqmnWRWR1DKwsysLgjxBx0xzmEOabELwgEWKTm3Gxr0TdfTlupvfs33ojfTUa27m5c8azDcSZUt7OX4uPJw/OCTVdKYznZt9EW9HO1clYrQzIWdFuZbdlhws/IN89cK8Ww9lM4SRmwPD26fRXKOpdKLOHmtfMdhqGY3MCqe+PsfBdMVYcVq4tA+466qV9JE4bLKPRfR39qb98f2Ytfx6p5D0UX8PhWnluwtFCbiEOw5ydv4HT4YqS4rVSf1W8NFKykiZsESKoA4YodVZX1gQpgQpgQpgQpgQpgQpgQpgQpgQpgQvL4EL3AhTAhTHiFMeoUwIUwIVPNcsiqYzFMgdG4g/MHiD4jEkUz4Xh8ZsVw9jXjK5daOlSJFjRQqKLKByAxy97pHF7zcletaGiw2XbHK6UvgQvcCFMCFzniV1KsAVYWIPAg8QcetcWnM02K8IB0KrZVlkVNGI4UCIOQ7z3k6n1x3NPJM/PIblcsY1gytV3Ea7UwIXmPEL3HqFMCFMCFMCFMCFMCFMCFMCFyqELKQrFSRYMACQe+x09+PWkAgkX6IKUu0u1tfSVTwCoDhSLMYlvqAdbDxxqKTD6WohbLktfqUpmqZY5MgKZmW0sqxkSTtI7DRtxRu6cgBY6664zs8kbnjIywHU6pm0G2pQ7RfTWrZKdqv9HGiSbwiTebeJFjpb6p18sMJP0opmzCLVxI3Olv8AKgb2nakE6BGgOE6tKE4EJe1GbZiM2ESq3UbwG7udjq7atvd/HnytbD5tPRGgzk96299b8rKg+ScVGUDuoo2q2gSigaVrFuEaXtvtyHl3nlhbQ0bqqXINuJ5BWppRG25WtBJvKp7wD7xio4ZXEKVdL4LoUvjy6Fg7aTzRUzzQS9W0SliN1WDeBvw9MXsPbFJMI5G3v1IsoaguawubwWL0Z7QT1gnM7BtwqFsoFrg34YuYxSQU+Tsha9+N1Xop3SglyL6+B3QrHIY25OFDW9DphRE5jHAvbmHLZXXAkaJRVe3lfTztG7pJ1blWG4AGANjYjUX+GNWzCaSWIODSMw012Sd1bLG/K7gmlQ5gtZTCSCQrvjRgASp5gg6XHCxxmZITTTZJG3t801Y8SNu0rE2dkrHqqhJqkFKeRVAWNQXDLvdo200I4c74u1Qp2QMcxmrxzOnDRQQmQvcHHboi++FV1bUJwEoWFle0aVFVPTxgFYFW7g8XJYFR+G3Hvv3Yuz0Toadkr93E6dOfndRRyh7iBwQxPnGYjNeqCN1G+Bu7nY6uwu2932uePHS2GTaWi/QZ7963PW/KypmSft7W0TEvhAExUvj1Cl8eXQpfBdCl8eoU3sCF7gQpgQvDgQkV0jf7Sl80/hGNphX/AEbPP6pFV/8AUJ4w+yPIfLGLf8RTwbIYMRfMatVdkJpYrMtrg70mouCPeMNM4bRxEi/edofJQf8A2u8EFbKZ9mNVUmBanirXZ0U7oBALKABdu4E21w3rqSigi7V0fHYG3lfXRL6eaaSQszLts5nlVBmRpZp3mUuYyWPO2jLe5Xy4a45q6SCaj7eNgabX0+h5ruGaVk/ZuN17/L9XHmgpTUu8QmVbMEuVNjY2Xxtjz9HTyUXbCMA5b8fdBnkFR2ebRZPShDIlZaSUyXXeQEWCKSeyovbkNeeLeDOY6mBa3LrY9TzKirge1AujmuzCXLKQyyztUs+6sSsqqFYgn6vEW1PlhIyGOuqOzYzIBck3Jurr3GnjzE3KwpamrXLhmH0uUzFw25cdXuF90LucPG+LwjpzVmk7IZbWvxva+/yULnyCHtc2qv5vt+Rl8M0YAnmuveFKaOwHPlYHvHHFeDCP925j/hbb57D85LqSttCHDcrNegq3yt6p6yR+sjLPE/aTqydN3mrW1uNOXji0JqeOubAIgMp0I0N/uFwWSmAvLt1a6F/YqfxJ8jiHH92eaMN+FyZmM4miXM2zC10NUBYTJVSmNvddT90/A640Ir3Uskf9pa24+/kqD6cTNcOIKEtjNony6oaOUERs27Kh4qw03gO8c+8emGdfRtrortN3bg9OSo0s5gfkdsjqPN+oOa1MYEm60bLY6G8K2Nx9XW9+7CY03a/poXab/U/NMBJlMjh0+iwKevqKqgqKs1dQksROiEJGQLEBQBroeJJN8XjFDDUspxE0tdzFz5qAPfJAZMxBVrJs8qa3LanemKSQ3vIoG86bpO7y3TpbeHLEU9LDTVsdmXDuF9Ab79fBexTSSU7jfULD6MqGaZ5xDUtTkKhYqitvAlvtcLa+/F3GJYYmt7SPPqdyRrpyUNCxzibOstKHaCrTNRTGod4xMEswTUeNlGK76OndRdsIwDlvx9122aVtR2ZdcK7tDtPNUZglDTyGJN8I7p7RIuWseQAFtOYPliCkoGQ0pqJW3NrgHbpopJZ3Pm7JhsOK+My2gmyuuELSvPTsFJEpuyhjYkNxNrXsePxx7HSx11NnDA1+o02v1CJJnwTBpNwVx6Rs+qqWpAhqXEciBwtkIXl2brw0vrfjjvCqanng/mRi7Tbj7rismkjeA12iq7YVmYU60871ZBlF+rjG6qWAIvr2731uMTULKOUvjbFo3idSfZeVL5owH5t1qbVbZTrl1I8fYlqV7Tr9XdA3t3uJJ07sVaLDYnVUjSLhmw8fZSz1LhC0jcr6oJpWFNNS1s88RlQVEbnedL6XNhvBb8Rw4Hhjx7YwZI5omtdY5SNAenK/z4L2PMQ0seSOKZAxngmC9x6hQ4EJG9J8JTMXYjRlRh4gCx+IxssHcH0jQOFx87pHWjLPdOihqFeNHU3VlBBHdbGQlaWPLXbp0wggEIdyOcTV1dKh3kVY4d4cCyhmYA+G8MMKlpipYWO0JJdbodB9FAx2aRzhtsgTor/2i/8ARyfxDDvG9KTzH3S+hH88rz/7/wD8R/249B//ABf/AI/dA1rPNfNf/t7/AIhfkuOov/1n/iV4/wD6tffS9/rq/wBEvzbHGBXNNYf3L2v/AOZpW50rEPSQ7pBMToZAOKh42Ckjlc6euKWDBwneCPiBt1sRdWMQF4xZc+j/AC6gqqW0sSGWO4kDMRcXuGtvWtbn3g46xSprIprxuOU7WA9NkUgikiAcNlkdIdLAIaZ6RN2nDSpcA2LXXUX4g7psedsW8KklL5GzG7+6fL9r6qtWtblaWDTVEn05G2fvvAfoOr/bB3bedxhc6J38WsB/VfyVvOP0l+llU6Fz2an8SfJsSf6g+KPzUWG7OTLxnCU0Q7sadKr/APal+YwxxHeP/tCgh/q8VhdJmyPXqamEfpUHbUfXUcx94fEad2LuD4j2R7CQ907dD7KvW0vaDO3dYfR7m60tBWzMN8KygKfrErYDy/LF3FKc1FRDG3Q638jqoKSTs4XOOqqCsWro6qeqmXeS6wU6ncRWNiGCC28e4m/PE/ZOp6iOOFmh3dubcr8Fw13aROc4+AVjYBh/J+Yi4uUNv6tsRYiP91Bbn9wvaT/geF9dD1QsbVbuwVVjQkk2AF31OPMeY54jawXJcfsu8OsA8lUnN89/4kfIYmtbDRf+1R71l19ZfA0OfKH0/TufMOrlffcYJZBLhhLP7R8iERtLKuzl99K6mSvSNdWMaKB4sxAHxxFghy0pcdrn5cUV4Lpg1fHS2m5NAp4rTge4kY7wM543nm4or299q1elj/QUXkf4FxWwX/kl8R9SpK/WNpVujp6efLaCmqAQZgRFILdiQXtz58Lc+HdiKR00VZNLF/Ta45hTBsb4Wsfx2QhNRVWU1sYBuSRuleEiFgCCPW1jwOGrZYcRpzcacb7g2/PFUSySmlFv8p7jGJT1e49QpgQsnP8AZ6CsQLOl7eyw0Zb9xxYpqqWnddh8lFLCyQWcFhU3RxAg3RPVdX+rE1l143CgccMHY1M45sjc3PLc/NQMo2t0zGyI0yiNYOojBijtujqzukDwPI+OFvbvMvav7x66q0GANyjZY2V7BUtPKssRmV159Yde8HvBxcmxWeVhY8Cx6KCOljY7M3dch0eUvWdbvT9Zvb2/1pvvd98d/wAZqMuSzbbWy8F5+jjvm4qP0eUhfrC05kvvb/Wne3u++AYxUBuWzbbWy8EGkjLs3FaOfbJ09YqCYMWQWDhrNbxPPvxWpq+anJ7PY8OC7lp2S2zcF1y7ZqngganSMGN774bUtf7ROp7vCwxxLWTSyiVztRtwsumwsa3KBosFei+hD7x60j7Bfs+XDet64vnHKkttpfnbX62+Sg/QxA3RNXZNDNB1DoDFYAKNLAcN23C3K2FsVRLHL2rXd5WXRtc3KdkNw9GdGoZSZmDA23nvuk6byjdtvW0uQcMXY1UG1gBbpv46qu2iiatTJNjqWkcPCjBxpvF2N794vY+7FWoxCeduR505WH+VJFTsi+Fa9dSdahQu635o26fQ4qxP7N2awPiLqYi4ssjJtkYaV9+F5hc3ZTISrHvYHifHFyoxGWduV4b6ahRRwNj+Fb9sL1MsRNlacCpXdJSpO9Il9AbcUt7Ouvni6a+Y9mb6s2PvzUXYMsRbdVMt2CooQ1ot8sCpMh3iAeIHd5jXEsuK1Mlu9a3LRRMo4mXsF0yLYmkpGLxoSxBF5DvEA6EC/C+OarE6ioFnG3houo6WOM3AVem6PaJJetVGuDvBSxKg3uLL4HUX4WGJHYxVujyEjxtr+FeNpI2uzBfD9HlKZOtLT9Zvb2/1pvvd9+/HoxecNyWbblZeCjiBzcVo53spBVbhk3xJHbdlRrOLcNeeuuoxBTYhNT3DbZTwI0UkkDH2J3XPKdj4IJTOTJNN+smYMRy0sABppwx1PiMssfZABreTRb3XjKdjXZtyuOcbC0tVK0sxlZm/3hsB3KOQ8PE47p8UngYGRgW8Fy+kje7M7dTMNhqecRrK0ziNd1AZToPzPK/gMeR4pNGXFgaL76IfSxvAB4Lx9hKVokhYytHGxZQZDoWFtDxAHEAc8H8UnDy8AAkAbcl0aZhaGnYL7oti4EmWZ3mmdBaPrn3gndbQa+JvjyXEpXxmNoDQd7C10CmYHZtyiQDC4Kde49QpgQpgQpgQpgQpgQpgQpgQpgQpgQpgQpgQpgQpgQpgQpgQpgQpgQpgQpgQpgQpgQpgQpgQpgQpgQpgQpgQpgQpgQv/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2" descr="I:\Kancelarija za pomoc i obnovu poplavljenih podrucja - POZIVNICA\Pozivnica - Save the date-eng.jpg"/>
          <p:cNvPicPr>
            <a:picLocks noChangeAspect="1" noChangeArrowheads="1"/>
          </p:cNvPicPr>
          <p:nvPr/>
        </p:nvPicPr>
        <p:blipFill>
          <a:blip r:embed="rId3" cstate="print"/>
          <a:srcRect r="53713"/>
          <a:stretch>
            <a:fillRect/>
          </a:stretch>
        </p:blipFill>
        <p:spPr bwMode="auto">
          <a:xfrm>
            <a:off x="0" y="0"/>
            <a:ext cx="1752600" cy="6858000"/>
          </a:xfrm>
          <a:prstGeom prst="rect">
            <a:avLst/>
          </a:prstGeom>
          <a:noFill/>
        </p:spPr>
      </p:pic>
      <p:pic>
        <p:nvPicPr>
          <p:cNvPr id="15" name="Picture 3" descr="I:\Serbian National Disaster Risk Management Program\grb-srbije.png"/>
          <p:cNvPicPr>
            <a:picLocks noChangeAspect="1" noChangeArrowheads="1"/>
          </p:cNvPicPr>
          <p:nvPr/>
        </p:nvPicPr>
        <p:blipFill>
          <a:blip r:embed="rId4" cstate="print"/>
          <a:srcRect/>
          <a:stretch>
            <a:fillRect/>
          </a:stretch>
        </p:blipFill>
        <p:spPr bwMode="auto">
          <a:xfrm>
            <a:off x="457200" y="457200"/>
            <a:ext cx="847059" cy="1676400"/>
          </a:xfrm>
          <a:prstGeom prst="rect">
            <a:avLst/>
          </a:prstGeom>
          <a:noFill/>
          <a:effectLst>
            <a:outerShdw blurRad="50800" dist="38100" dir="10800000" algn="r" rotWithShape="0">
              <a:prstClr val="black">
                <a:alpha val="40000"/>
              </a:prstClr>
            </a:outerShdw>
          </a:effectLst>
        </p:spPr>
      </p:pic>
      <p:cxnSp>
        <p:nvCxnSpPr>
          <p:cNvPr id="18" name="Straight Connector 17"/>
          <p:cNvCxnSpPr/>
          <p:nvPr/>
        </p:nvCxnSpPr>
        <p:spPr>
          <a:xfrm>
            <a:off x="2362200" y="1020762"/>
            <a:ext cx="6324600"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3" name="Title 1"/>
          <p:cNvSpPr>
            <a:spLocks noGrp="1"/>
          </p:cNvSpPr>
          <p:nvPr>
            <p:ph type="title"/>
          </p:nvPr>
        </p:nvSpPr>
        <p:spPr>
          <a:xfrm>
            <a:off x="2362200" y="228600"/>
            <a:ext cx="6324600" cy="762000"/>
          </a:xfrm>
        </p:spPr>
        <p:txBody>
          <a:bodyPr>
            <a:normAutofit/>
          </a:bodyPr>
          <a:lstStyle/>
          <a:p>
            <a:pPr algn="l"/>
            <a:r>
              <a:rPr lang="en-US" sz="3600" b="1" dirty="0" smtClean="0">
                <a:solidFill>
                  <a:schemeClr val="tx1">
                    <a:lumMod val="50000"/>
                    <a:lumOff val="50000"/>
                  </a:schemeClr>
                </a:solidFill>
              </a:rPr>
              <a:t>Key Challenges</a:t>
            </a:r>
            <a:endParaRPr lang="en-US" sz="3600" dirty="0"/>
          </a:p>
        </p:txBody>
      </p:sp>
      <p:sp>
        <p:nvSpPr>
          <p:cNvPr id="12" name="Rectangle 11"/>
          <p:cNvSpPr/>
          <p:nvPr/>
        </p:nvSpPr>
        <p:spPr>
          <a:xfrm>
            <a:off x="2346960" y="5253688"/>
            <a:ext cx="6302861" cy="1015663"/>
          </a:xfrm>
          <a:prstGeom prst="rect">
            <a:avLst/>
          </a:prstGeom>
        </p:spPr>
        <p:txBody>
          <a:bodyPr wrap="square">
            <a:spAutoFit/>
          </a:bodyPr>
          <a:lstStyle/>
          <a:p>
            <a:pPr>
              <a:buNone/>
            </a:pPr>
            <a:r>
              <a:rPr lang="en-US" sz="2000" b="1" dirty="0">
                <a:solidFill>
                  <a:schemeClr val="accent1"/>
                </a:solidFill>
              </a:rPr>
              <a:t>	</a:t>
            </a:r>
            <a:r>
              <a:rPr lang="en-US" sz="2000" b="1" dirty="0" smtClean="0">
                <a:solidFill>
                  <a:schemeClr val="tx1">
                    <a:lumMod val="50000"/>
                    <a:lumOff val="50000"/>
                  </a:schemeClr>
                </a:solidFill>
              </a:rPr>
              <a:t>			</a:t>
            </a:r>
            <a:r>
              <a:rPr lang="en-US" sz="2000" b="1" dirty="0" smtClean="0">
                <a:solidFill>
                  <a:srgbClr val="C00000"/>
                </a:solidFill>
              </a:rPr>
              <a:t>Political </a:t>
            </a:r>
          </a:p>
          <a:p>
            <a:pPr>
              <a:buNone/>
            </a:pPr>
            <a:r>
              <a:rPr lang="en-US" sz="2000" b="1" dirty="0">
                <a:solidFill>
                  <a:srgbClr val="C00000"/>
                </a:solidFill>
              </a:rPr>
              <a:t>	</a:t>
            </a:r>
            <a:r>
              <a:rPr lang="en-US" sz="2000" b="1" dirty="0" smtClean="0">
                <a:solidFill>
                  <a:srgbClr val="C00000"/>
                </a:solidFill>
              </a:rPr>
              <a:t>			Humane </a:t>
            </a:r>
            <a:endParaRPr lang="en-US" sz="2000" b="1" dirty="0">
              <a:solidFill>
                <a:srgbClr val="C00000"/>
              </a:solidFill>
            </a:endParaRPr>
          </a:p>
          <a:p>
            <a:pPr>
              <a:buNone/>
            </a:pPr>
            <a:r>
              <a:rPr lang="en-US" sz="2000" b="1" dirty="0" smtClean="0">
                <a:solidFill>
                  <a:srgbClr val="C00000"/>
                </a:solidFill>
              </a:rPr>
              <a:t>				Rational</a:t>
            </a:r>
            <a:endParaRPr lang="en-US" sz="2000" b="1" dirty="0">
              <a:solidFill>
                <a:srgbClr val="C00000"/>
              </a:solidFill>
            </a:endParaRPr>
          </a:p>
        </p:txBody>
      </p:sp>
      <p:sp>
        <p:nvSpPr>
          <p:cNvPr id="14" name="Pentagon 13"/>
          <p:cNvSpPr/>
          <p:nvPr/>
        </p:nvSpPr>
        <p:spPr>
          <a:xfrm>
            <a:off x="2362200" y="4267200"/>
            <a:ext cx="2971800" cy="452655"/>
          </a:xfrm>
          <a:prstGeom prst="homePlate">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Limited resources</a:t>
            </a:r>
            <a:endParaRPr lang="en-US" sz="2000" dirty="0">
              <a:solidFill>
                <a:schemeClr val="bg1"/>
              </a:solidFill>
            </a:endParaRPr>
          </a:p>
        </p:txBody>
      </p:sp>
      <p:sp>
        <p:nvSpPr>
          <p:cNvPr id="17" name="Rectangle 16"/>
          <p:cNvSpPr/>
          <p:nvPr/>
        </p:nvSpPr>
        <p:spPr>
          <a:xfrm>
            <a:off x="5943600" y="4330243"/>
            <a:ext cx="1620124" cy="400110"/>
          </a:xfrm>
          <a:prstGeom prst="rect">
            <a:avLst/>
          </a:prstGeom>
        </p:spPr>
        <p:txBody>
          <a:bodyPr wrap="none">
            <a:spAutoFit/>
          </a:bodyPr>
          <a:lstStyle/>
          <a:p>
            <a:pPr>
              <a:buNone/>
            </a:pPr>
            <a:r>
              <a:rPr lang="en-US" sz="2000" b="1" dirty="0">
                <a:solidFill>
                  <a:schemeClr val="accent1">
                    <a:lumMod val="75000"/>
                  </a:schemeClr>
                </a:solidFill>
              </a:rPr>
              <a:t>Prioritization</a:t>
            </a:r>
            <a:r>
              <a:rPr lang="en-US" b="1" dirty="0">
                <a:solidFill>
                  <a:schemeClr val="accent1"/>
                </a:solidFill>
              </a:rPr>
              <a:t> </a:t>
            </a:r>
          </a:p>
        </p:txBody>
      </p:sp>
      <p:sp>
        <p:nvSpPr>
          <p:cNvPr id="19" name="Pentagon 18"/>
          <p:cNvSpPr/>
          <p:nvPr/>
        </p:nvSpPr>
        <p:spPr>
          <a:xfrm>
            <a:off x="2362200" y="5532919"/>
            <a:ext cx="2971800" cy="457200"/>
          </a:xfrm>
          <a:prstGeom prst="homePlate">
            <a:avLst/>
          </a:prstGeom>
          <a:solidFill>
            <a:schemeClr val="tx2">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solidFill>
                  <a:schemeClr val="bg1"/>
                </a:solidFill>
              </a:rPr>
              <a:t>Criteria</a:t>
            </a:r>
            <a:endParaRPr lang="en-US" dirty="0">
              <a:solidFill>
                <a:schemeClr val="bg1"/>
              </a:solidFill>
            </a:endParaRPr>
          </a:p>
        </p:txBody>
      </p:sp>
      <p:sp>
        <p:nvSpPr>
          <p:cNvPr id="20" name="TextBox 19"/>
          <p:cNvSpPr txBox="1"/>
          <p:nvPr/>
        </p:nvSpPr>
        <p:spPr>
          <a:xfrm>
            <a:off x="2362200" y="1335389"/>
            <a:ext cx="6658992" cy="400110"/>
          </a:xfrm>
          <a:prstGeom prst="rect">
            <a:avLst/>
          </a:prstGeom>
          <a:noFill/>
        </p:spPr>
        <p:txBody>
          <a:bodyPr wrap="square" rtlCol="0">
            <a:spAutoFit/>
          </a:bodyPr>
          <a:lstStyle/>
          <a:p>
            <a:pPr>
              <a:buNone/>
            </a:pPr>
            <a:r>
              <a:rPr lang="en-US" sz="2000" b="1" dirty="0" smtClean="0">
                <a:solidFill>
                  <a:schemeClr val="accent1"/>
                </a:solidFill>
              </a:rPr>
              <a:t>PACE OF THE RECOVERY PROCESS</a:t>
            </a:r>
          </a:p>
        </p:txBody>
      </p:sp>
      <p:cxnSp>
        <p:nvCxnSpPr>
          <p:cNvPr id="22" name="Straight Connector 21"/>
          <p:cNvCxnSpPr/>
          <p:nvPr/>
        </p:nvCxnSpPr>
        <p:spPr>
          <a:xfrm>
            <a:off x="2286000" y="3505200"/>
            <a:ext cx="6324600"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331720" y="1513935"/>
            <a:ext cx="6658992" cy="1785104"/>
          </a:xfrm>
          <a:prstGeom prst="rect">
            <a:avLst/>
          </a:prstGeom>
          <a:noFill/>
        </p:spPr>
        <p:txBody>
          <a:bodyPr wrap="square" rtlCol="0">
            <a:spAutoFit/>
          </a:bodyPr>
          <a:lstStyle/>
          <a:p>
            <a:endParaRPr lang="en-US" sz="2000" dirty="0" smtClean="0">
              <a:solidFill>
                <a:schemeClr val="tx1">
                  <a:lumMod val="50000"/>
                  <a:lumOff val="50000"/>
                </a:schemeClr>
              </a:solidFill>
            </a:endParaRPr>
          </a:p>
          <a:p>
            <a:pPr marL="285750" indent="-285750">
              <a:lnSpc>
                <a:spcPct val="150000"/>
              </a:lnSpc>
              <a:buFont typeface="Arial" panose="020B0604020202020204" pitchFamily="34" charset="0"/>
              <a:buChar char="•"/>
            </a:pPr>
            <a:r>
              <a:rPr lang="en-US" dirty="0" smtClean="0">
                <a:solidFill>
                  <a:schemeClr val="tx1">
                    <a:lumMod val="50000"/>
                    <a:lumOff val="50000"/>
                  </a:schemeClr>
                </a:solidFill>
              </a:rPr>
              <a:t>LATE START</a:t>
            </a:r>
            <a:r>
              <a:rPr lang="en-US" sz="2000" dirty="0">
                <a:solidFill>
                  <a:schemeClr val="tx1">
                    <a:lumMod val="50000"/>
                    <a:lumOff val="50000"/>
                  </a:schemeClr>
                </a:solidFill>
              </a:rPr>
              <a:t>	</a:t>
            </a:r>
            <a:r>
              <a:rPr lang="en-US" sz="2000" dirty="0" smtClean="0">
                <a:solidFill>
                  <a:schemeClr val="tx1">
                    <a:lumMod val="50000"/>
                    <a:lumOff val="50000"/>
                  </a:schemeClr>
                </a:solidFill>
              </a:rPr>
              <a:t> </a:t>
            </a:r>
            <a:r>
              <a:rPr lang="en-US" sz="2000" dirty="0">
                <a:solidFill>
                  <a:schemeClr val="tx1">
                    <a:lumMod val="50000"/>
                    <a:lumOff val="50000"/>
                  </a:schemeClr>
                </a:solidFill>
              </a:rPr>
              <a:t> </a:t>
            </a:r>
            <a:r>
              <a:rPr lang="en-US" sz="2000" dirty="0" smtClean="0">
                <a:solidFill>
                  <a:schemeClr val="tx1">
                    <a:lumMod val="50000"/>
                    <a:lumOff val="50000"/>
                  </a:schemeClr>
                </a:solidFill>
              </a:rPr>
              <a:t> Delay </a:t>
            </a:r>
            <a:r>
              <a:rPr lang="en-US" sz="2000" dirty="0">
                <a:solidFill>
                  <a:schemeClr val="tx1">
                    <a:lumMod val="50000"/>
                    <a:lumOff val="50000"/>
                  </a:schemeClr>
                </a:solidFill>
              </a:rPr>
              <a:t>in delivery</a:t>
            </a:r>
          </a:p>
          <a:p>
            <a:pPr marL="285750" indent="-285750">
              <a:lnSpc>
                <a:spcPct val="150000"/>
              </a:lnSpc>
              <a:buFont typeface="Arial" panose="020B0604020202020204" pitchFamily="34" charset="0"/>
              <a:buChar char="•"/>
            </a:pPr>
            <a:r>
              <a:rPr lang="en-US" dirty="0" smtClean="0">
                <a:solidFill>
                  <a:schemeClr val="tx1">
                    <a:lumMod val="50000"/>
                    <a:lumOff val="50000"/>
                  </a:schemeClr>
                </a:solidFill>
              </a:rPr>
              <a:t>SPEED OF DELIVERY </a:t>
            </a:r>
            <a:r>
              <a:rPr lang="en-US" sz="2000" dirty="0" smtClean="0">
                <a:solidFill>
                  <a:schemeClr val="tx2"/>
                </a:solidFill>
              </a:rPr>
              <a:t>vs</a:t>
            </a:r>
            <a:r>
              <a:rPr lang="en-US" sz="2000" dirty="0">
                <a:solidFill>
                  <a:schemeClr val="tx2"/>
                </a:solidFill>
              </a:rPr>
              <a:t>. </a:t>
            </a:r>
            <a:r>
              <a:rPr lang="en-US" sz="2000" dirty="0" smtClean="0">
                <a:solidFill>
                  <a:schemeClr val="tx1">
                    <a:lumMod val="50000"/>
                    <a:lumOff val="50000"/>
                  </a:schemeClr>
                </a:solidFill>
              </a:rPr>
              <a:t>Quality</a:t>
            </a:r>
            <a:endParaRPr lang="en-US" sz="2000" dirty="0">
              <a:solidFill>
                <a:schemeClr val="tx1">
                  <a:lumMod val="50000"/>
                  <a:lumOff val="50000"/>
                </a:schemeClr>
              </a:solidFill>
            </a:endParaRPr>
          </a:p>
          <a:p>
            <a:pPr marL="285750" indent="-285750">
              <a:lnSpc>
                <a:spcPct val="150000"/>
              </a:lnSpc>
              <a:buFont typeface="Arial" panose="020B0604020202020204" pitchFamily="34" charset="0"/>
              <a:buChar char="•"/>
            </a:pPr>
            <a:r>
              <a:rPr lang="en-US" dirty="0" smtClean="0">
                <a:solidFill>
                  <a:schemeClr val="tx1">
                    <a:lumMod val="50000"/>
                    <a:lumOff val="50000"/>
                  </a:schemeClr>
                </a:solidFill>
              </a:rPr>
              <a:t>PRESSURE</a:t>
            </a:r>
            <a:r>
              <a:rPr lang="en-US" sz="2000" dirty="0" smtClean="0">
                <a:solidFill>
                  <a:schemeClr val="tx1">
                    <a:lumMod val="50000"/>
                    <a:lumOff val="50000"/>
                  </a:schemeClr>
                </a:solidFill>
              </a:rPr>
              <a:t> </a:t>
            </a:r>
            <a:r>
              <a:rPr lang="en-US" sz="2000" dirty="0">
                <a:solidFill>
                  <a:schemeClr val="tx1">
                    <a:lumMod val="50000"/>
                    <a:lumOff val="50000"/>
                  </a:schemeClr>
                </a:solidFill>
              </a:rPr>
              <a:t>building </a:t>
            </a:r>
            <a:r>
              <a:rPr lang="en-US" sz="2000" dirty="0" smtClean="0">
                <a:solidFill>
                  <a:schemeClr val="tx1">
                    <a:lumMod val="50000"/>
                    <a:lumOff val="50000"/>
                  </a:schemeClr>
                </a:solidFill>
              </a:rPr>
              <a:t>up</a:t>
            </a:r>
            <a:endParaRPr lang="en-US" sz="2000" dirty="0">
              <a:solidFill>
                <a:schemeClr val="tx1">
                  <a:lumMod val="50000"/>
                  <a:lumOff val="50000"/>
                </a:schemeClr>
              </a:solidFill>
            </a:endParaRPr>
          </a:p>
        </p:txBody>
      </p:sp>
      <p:sp>
        <p:nvSpPr>
          <p:cNvPr id="27" name="Striped Right Arrow 26"/>
          <p:cNvSpPr/>
          <p:nvPr/>
        </p:nvSpPr>
        <p:spPr>
          <a:xfrm>
            <a:off x="3886200" y="2057400"/>
            <a:ext cx="381000" cy="121919"/>
          </a:xfrm>
          <a:prstGeom prst="stripedRightArrow">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28" name="TextBox 27"/>
          <p:cNvSpPr txBox="1"/>
          <p:nvPr/>
        </p:nvSpPr>
        <p:spPr>
          <a:xfrm>
            <a:off x="228600" y="6172200"/>
            <a:ext cx="1371600" cy="523220"/>
          </a:xfrm>
          <a:prstGeom prst="rect">
            <a:avLst/>
          </a:prstGeom>
          <a:noFill/>
        </p:spPr>
        <p:txBody>
          <a:bodyPr wrap="square" rtlCol="0">
            <a:spAutoFit/>
          </a:bodyPr>
          <a:lstStyle/>
          <a:p>
            <a:r>
              <a:rPr lang="en-US" sz="1400" i="1" dirty="0">
                <a:solidFill>
                  <a:schemeClr val="bg1"/>
                </a:solidFill>
              </a:rPr>
              <a:t>Washington DC 04</a:t>
            </a:r>
            <a:r>
              <a:rPr lang="sr-Latn-RS" sz="1400" i="1" dirty="0">
                <a:solidFill>
                  <a:schemeClr val="bg1"/>
                </a:solidFill>
              </a:rPr>
              <a:t>/</a:t>
            </a:r>
            <a:r>
              <a:rPr lang="en-US" sz="1400" i="1" dirty="0">
                <a:solidFill>
                  <a:schemeClr val="bg1"/>
                </a:solidFill>
              </a:rPr>
              <a:t>26</a:t>
            </a:r>
            <a:r>
              <a:rPr lang="sr-Latn-RS" sz="1400" i="1" dirty="0">
                <a:solidFill>
                  <a:schemeClr val="bg1"/>
                </a:solidFill>
              </a:rPr>
              <a:t>/</a:t>
            </a:r>
            <a:r>
              <a:rPr lang="en-US" sz="1400" i="1" dirty="0">
                <a:solidFill>
                  <a:schemeClr val="bg1"/>
                </a:solidFill>
              </a:rPr>
              <a:t>2016</a:t>
            </a:r>
          </a:p>
        </p:txBody>
      </p:sp>
    </p:spTree>
    <p:extLst>
      <p:ext uri="{BB962C8B-B14F-4D97-AF65-F5344CB8AC3E}">
        <p14:creationId xmlns:p14="http://schemas.microsoft.com/office/powerpoint/2010/main" val="3594866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D:\BeiNdesign\MOCKUPS\BACKGROUD Mockups\5 Infinite White Studio Backdrops\05.jpg"/>
          <p:cNvPicPr>
            <a:picLocks noChangeAspect="1" noChangeArrowheads="1"/>
          </p:cNvPicPr>
          <p:nvPr/>
        </p:nvPicPr>
        <p:blipFill>
          <a:blip r:embed="rId2" cstate="print">
            <a:lum bright="10000"/>
          </a:blip>
          <a:srcRect/>
          <a:stretch>
            <a:fillRect/>
          </a:stretch>
        </p:blipFill>
        <p:spPr bwMode="auto">
          <a:xfrm>
            <a:off x="0" y="0"/>
            <a:ext cx="9144000" cy="6858000"/>
          </a:xfrm>
          <a:prstGeom prst="rect">
            <a:avLst/>
          </a:prstGeom>
          <a:noFill/>
        </p:spPr>
      </p:pic>
      <p:sp>
        <p:nvSpPr>
          <p:cNvPr id="4" name="AutoShape 2" descr="data:image/jpeg;base64,/9j/4AAQSkZJRgABAQAAAQABAAD/2wCEAAkGBxQSEhUUExQWFhUXGR8bGBgXGB0fIBwbHRocHR0hGh8dHCggHCAlIBwcITEhJSorLi4uHB8zODQsNygtLisBCgoKDg0OGxAQGzQmICY3NDQ0NDQsLCw4NzQ0NDQsNCw0LzQsLCwsNDQsLCwsNC80LCw0LDQsLCwsLCwsLCwsLP/AABEIAOEA4QMBEQACEQEDEQH/xAAcAAACAwEBAQEAAAAAAAAAAAAGBwAEBQMBAgj/xABOEAACAQIDBAcEBgUHDAEFAAABAgMEEQAFIQYSMUEHEyJRYXGBMpGhsRRCUmJywSNTgpKyFUNzk9Hh8BckMzQ1Y4Sis8LS8YMWRVR0o//EABsBAAIDAQEBAAAAAAAAAAAAAAAFAwQGAgEH/8QAPhEAAQMCBAMGBQIFAwQCAwAAAQACAwQRBRIhMUFRYRMicYGR0TKhscHwFOEVI0JS8QYkMzRygtIWQyU1Yv/aAAwDAQACEQMRAD8AeOBCmBCmBCmBCmBCmBC8vgQvcCFMCF5fAhVq+vihXelkVF72IGO44nyGzAT4Llz2tF3GyE8w6TKKO4QvKR9hSB72thpFglS74rN8Tf6Ko+vibtqsKbpWkYkQ0oJ5bzEn3KPzxfH+n2NF5JPlZV/4i4nutVKo6SMwUBmgiRSbAtFIAT5l8TMwSjcbNcT5j2XDq6dupbYeC+k6Q8xsG+jxlWFwRFJYjwIfHJwehDi0vN/Eey9FZUb5dPBWqbpXdTaemA791iD7mH54hdgLXC8b/UBd/wARINnNRDl3SVRSaOzQn76m3vW4HrbFGXBKpgu0B3gVYjron76IspKtJVDRurqeBUgj4YVvjfGcrxYq2HB2oK73xyvVMCFMCF5fBdC9wIUwIUwIUwIUwIUwIUwIUwIUwIUwIUwIXl8eXQsPaDaylo9JZAX/AFa6t6jl5m2LtLh89T3mDTmdlBLURx/EVS2Yzqprj1wjEFMCQobtPL430Cr4i97EYlraWClHZ3zSegHufReQSulGa1gikHC1WFRzfN4aZN+aRUXgLnUnuUcSfAYngppZ3ZI23P5vyXEkjWC7ilrnHSNUVDdVQxMt9A27vSHxCgWX1vjQ0+DQxDPUOvbyHrxSx9c95yxBeZf0c1VS3WVsxW+tiesf3k2X449mxmCEZKdt/LKPcobRSSayORhlmwFDDxi6098p3vh7Pwwpmxeqk2dlHTT91cZRxM4Iip6SOMWREUdyqB8hhe6R7z3jf1KsBrRsEBdMw/zeD+lP8DYeYAf5knh90vxL/jCs7GbQU9NltOJ5kRt1juE9ojrXtZRqeGOMRo5p6x5jaSNNeGw47KWCZjIWhxXF+kLL5mKSwsUOm9JGrKfMakD0x0MGrIm5o3i/QlcfrIHuykfJamYbAUM63SPq7i4aI24+HD4YrR4xVRnK45vH33UslFC/hZCdZsBW0bGWinZ7clO4/qL7r+R92GkeLU9QMk7beOo9dwqho5YtYnK1kfSVJG/VV8RUji4Uqw/HGRf1HuxFU4Ixwz0zvK9x5Fdx1xacsoTHoK6OZBJE6uh4MpuP8eGM/JE+J2R4sUxa4OFwu5F8RrpAWe53WZYwLgVVMT2XPZdfuuwBBPcSNfPDynpqWuFm9x/G2oPUDf2VKaZ8JuRdq3dnNsaas7KPuyfq30b05N6YpVeGz02rhdvMfmilhqWSjREN8ULqwvceoUwIUwIUwIUwIUwIUwIXhOBCzM6z6GlA6xjvMbJGo3nck2AVRx158MWKelkqD3NuJOgHmuHyNaQDxQZt9t00Q6iAFJit5CbEx3Gi6XG/bj3eOHGG4U157WTVt9OR687fVUaysyd1m6DdidnGzCoO/fql7UrEm7dy37z391/DDXEattJFp8R2HAdfBUKaAzvu7ZPWGIKAqgAAWAHAAd2MW5xcSSn4sBYIa2z2wjoV3R25mHZTu8X7h8Ti/h+HOqnXJs0bn7BVqipbCLcUCZNs5V5tIKipkKxHgx4kX4RLwC/ePdzw8qKynoGGGIa8vuT9voqEdPJUHPIdE0MkyGCkTdgjC954s34mOpxm6mrmqXZpXXTWOJkYs0K9PULGpZ2CqOJJsB53xAxpe7K0XK7c4NFyg7OOkyliO7EHnYc1sF/ePH0Bw3gwSd+ryG/M+n7qnJXxN0GqF6jpRqpDaCGNfRnPwthmzAYWi8jj8gqhr5XfC1Ym02bV9Qi/S1YRhrreLcG9Y8Da50vi5SU9JEXCD4ra63Veokne3viw8FUy+CoEYK0vWxEkqWhLjjY2YagXB0vbEsz4s5a6Sx8bfJcx9oG3y3HhdauW7YJCy9ZQU914FU3GH719cVpsNfK0lsrrHrcfKymbVZCMzB6JgZL0iUc5CuWgfultY+TAke+2EU+C1MYu3vDp7bphFWxPNtkWq4IBBuDwIwpOmhVwaoazuGgrZDSylTOOAGjjTe7J56a21HHDCnfVUjBMz4D5jlsq0oikPZu3QHW5bWZLL1sL78DNqfqnwlH1Ty3h/dh7FNTYozs36OHr4g8R0S9zJaR126tTG2U2oiro95Oy49uM8V8fFTyPyxn62gkpHWdqOB/OKZQTslFwtPMqBJ4nikG8jixH+OY44qwyuikEjNCFI9ge0tOyQO0OTS0NQY2JG6d6NxpcX0YHkRz7jjdU1THVRiQeBCz80ToX2TE2P20nqITGFWSpiG8Qx3etjGhKkCwcXGhFj4ckFdhkUUmckhjvPKfZM6ardIy39QRTs1tPBWqTGSHX2420ZT4jmL6XGFtZQS0jgH7HYjYq1FO2XZbmKamUwIUwIUwIUwIUwIWDtjtGtDAZCLux3Y172tfXwHE/34uUFGaqXLwG56KConELMxS92PmO7V5rUEu8Q3UJ+2QOHd7SqBy3jh/XRgujoYtA7fwH+D6JfTO0dO/ghLLcvmrZ91AXkdizMeAue0zHkMNZZo6aHM/QD7bAKkxj536cU5djEih6ylh7S09g8nNpmuz+Ggt5XtyxkcRMkmWeTd97Dk0aD8808p2tYCxvBebcbVrQxWWxncfo1PAfebwHxOOcOoDUuufhB19lzVVIhbpulJA5jqI6iuheVJT1naNt8X4jvA+ybC1uVsaxzQ6N0VO4AjTTh+c0oBLJA+UXuntlOYRVESyQMGjI0tpa3IjkRwtjDzwyQyFkg1H55p8x4e27UM7YbfxUm9FEBLOOX1V/ERz+6NfLDKhwh9QM8mjPmfD3VaorGxaDUoNpshzDNmEs7FYuIZ9AB/u4/wAz7zhw+so8PGSPfpv5lUmwz1BzPNgjXJ+jmjhsXUzN3ycPRRp774TTYzUyaNOUdPdXY6GJm+qKqemSMWRFUdygD5YVve55u43VoNDdggbpjH+axf0v/a2Hf+n7ds/w+6o4kP5QWx0a/wCzafyf/qvipjNv1j7dPoFPSG8LVv1dHHKLSIrjuZQfnigyR8Zu0kKdzQ7cITzno2pJbmLegb7mq+qn8rYbQY3UR6Sd4dd/UfdVJaGJ+2hSyzukqqFmpXkcJfeUKxCMO8C+niO/Gjpnw1Q7ZoF/DUHklUwlhOQnRfWRbQtDPDLMDMIjpvMd5RYjsm+o19k3HlgqqMPheyPu335HXj7hENSWuBdr9U3dodpaeGkEz2kSZP0afrN5bgW7rHW/DGSpKGaSo7MaFp1PKydTTsYzMdik7lqVKb9bTIUWJtSnsrfitibsvfxtpjXzOhfanlNyRx3PXoUmjEgvKwaBOfZDaVK6HfXsyLpIn2W8O9TyP5jGPr6J9LJlOx2P5xTqnnEzLjdY+1lNFVzGinIR2QSUsn3tQ6nv1ANuYPhi3Qvkp4v1MYuAbOH0P591FUNbIezfx2PVK/dny2rBdSskTXtyZedjzDDGkPZVsNge6R6fvdKW56eUX4Ig29vTV0VZTNuiZBIrDgW4NfvBUrceJxQwu01M6CYXymx+3pqrFWezlEjOKZ+zGdLWU6TLoSLMv2WHtD38PC2M3W0pppjGeG3UJrDKJGBwWvispVMCFMCFMCFnZ5mi00LSMLkWCLfV3JsqjxJsMT00Dp5AweZ5DifRcveGi5Sl6Uq53qUici8Ua71uG+/aNh5WGNTg8bWQGRmzifQaJNiMl5MvJbdLkckuV01OlkWVjNNK3sogO8L95PZ08MU31TI62SV2pb3WjiT+XVgQE07WDjusqv2lho4zS5aLk6SVP1nPDscyddDwHLFqGikqX9tVnwbwHj+a8VC+obE3s4d+aMsghXKsuMk57Zu7i+pdvZXXieA9+E9STiFYGRbbDwG58FeiAghu7dCGyOUSZrVvVVWsatqOTH6sa/dW4J/vOG1dUsoIBBDudunM+JVKnjNTIZH7Jm5/kUVXCYpBp9VgBdDbQr3eXPGbpquSnkztPiOfQpnLC2RuVySj5hUZe9RTwzgqeyzRm4J71+y3I24ajljZCGCraySRnUX4ePMcQkRkfA50bSjfo92LgKLVSsk7HVVHaVT96/tOD38PjhNimJShxgYMvM7E+HIJhR0rLdo7UpjnQYzvFMkIZ/0iUtPdYz17jkh7IPi/D3Xw2pcHnm1f3R139P8ACpzVsceg1KEZNu8xqjamh3QeHVxlyPNiLfDDcYVRU+sxv4m3y3VQ1k8n/G1ZG0keZdUGrTJ1ZYWDlfasbdkeF8W6Q0Ocimte3AH6qvOKjJeTZWcjTNlgR6UymEg7gUqw0Yg9k68QcRVRw90rmzWzacxw5ruP9UGAs2WhB0hV9ObVUG9+NGiPvtb4Yrvwakl1hdbwOb5fupf10zPjajLIdvaWqsu91Uh4JIQLnuVuB+fhhRVYTPAM1szeY+43CuxVkUnG3igzb6vjq6cTbgSoglMUyh77qnetbQb6kgWNhbXDjDIX08pZe7HC4039jZUq1zZGZhuDZAckZBswIPcQQfccPWnML2+6VlpbuFubL5U1fPHC826iDQM1zuXuViB5n4ceWKNdUCjiMobe/TjwJ8FapozO4NcdAnjQ5bFFEIURRGBbdtoQeN++/O/G+MTJNJJJ2jnd7mnzWNa3KBolTnNFJktcs0NzA/Aciv1o28RxB8u441MEjMSpTHJ8Y/A73SqRrqWXO3Yoo26y8V9FHVU53njHWIV4lTYsBbXeFgbcbrhXhkppakwS7HQ+PA+CtVTO1jD2cNUH0u08VZGIMxGo/wBHUqO2h++Lajv+I54bPoZKd5kpfNvA+CptqGTN7Ob1WptblDrlUO+yyGneyyIbh4m0Vh3DVRbwxBQ1LDXOsLZhqDwI3Cmqov8Abg3vZUOjmrlEdWkTEOirMi8mKE7ynwcWU+h5YsYsyIvjLxoe6el9j5HVRUDyGutw1TWyHNkq4Emj9lxw5g8wfEHTGVqad9PKYn7hNo3h7cwWhiFdqYELw4EJYbV5x1+b0tODeOGZLjkZCQST5Cw9TjSUVP2VBJJxcD6f5S2d+eobHyQ1t5TtLms0a8WZAL8rxpqe4Dj5YYYc4MoGOPAH6lU6puaoIXu1+1RqLU8BK0sYCqP1m7oGbw00X8+HtDh7Yryyf8h1J5dB9yvaqpL/AOW06D5on6O9iShFTUgbwsY4zxU8d5xybhYcuPksxXFMw7GHjuefQfdWqOjtZ7xqs/pEzF62sSih1CMB4GQjUnwUH+LE+EwNpqc1EnEX8uXn7KOseZZRE1M7JcrSmhSGMdlBa/eeZPiTrjOVE7p5DI7j+WTOOMRtDQhbpL2pNLF1MRtLKDqPqJwJ8zwHqeWGeD0Ank7R/wALfmfbmqtbU9kMrdysvY/o+RqZnqlPWTL2RreMcQfxk6nw05nFiuxhzZg2HZu/Xp4KKnoQWEyblYVJUVOSVW44LwubkD2ZF4by9zju9DyOGD2Q4rDmbo4eoPI9FA1z6R9jq1dc42iq81lMFKrLEfqjS475WHAeHDzxzBRU+Hx9rMQXc/s0cfFD55al2WPQIo2b6NYIQGqLTSd2oRT4D63r7sK6rG5ZLiHujnxPnwVuChYzV2pRvFCqCygKO4Cw+GEjnEm7jdXwLbIF6YlP0WI8hKL/ALrYef6fP89//b90vxEHslrdG3+zafyf/qvirjH/AFr/AC+gU9HpA1EdRTpIu66hlPJgCPjhcx7mG7TYqwQDugXaTo0hkBal/Qvx3CSUJ+aemnhh3SY5I0gT94c+I91QmoGu1ZoUsaunmpJx1qESxsGs2oNiCDf6wPfjStfHPCSw908vzRKnNfE/vIw6R4BVLT1tOhdHQq7KLkEG4DAcCLsL+GFODuNOX0spsQdLq7Ws7XLIzigKOQqQykhgbgjiDyIw9LQ8EEaJY0kG4Tv2C2rFbFuPpPGBvjkw4by/n3H0xisUw80r8zfgdt06LQUlSJm67rW2lyZKyneF+eqn7LD2T7/hfFSjqnU0wkHn1HJTTRiRhaUC9FubNFLLQTaEElAeTKTvr5H2h64eY3TtkY2qZ0v4HY+WyoULyxxicvdvNhw0nWUthI4LNDw3rW3jHy3tRdfG/nzhuLENDZ9QNj9j7rqqog7vs35IPyPPGjjlpJSeolBUg8Y5OTAHhYgXGG9RRh0jZWfGNfEcuvRUIpnNBidsfkt3oiT/ADqYH9UQf3hijjhPYtvvcfRWMO+NysdFGbGOqmpb9h95kHcymxt5r/DjjG6bNC2Ubi3of3+qkopLSOj9E2RjLpqvcCF8yNYEnkL49AubIX57yyuvmEcx+tUhz+1Jc/PG9miH6V0Y4Nt6BZxjv59+v3Wx0jUr/wAqSBAWaUJuqvEkoFsPPdPvxUwl4/RNJ0Db39b3VmsDhP3dyFpx0FPk8ayz2mrmF0j+qnj6fa58sVTLLiLuzi7sQ3PE/nL1UgZHStu7VyKcurWpMqaplN5XVpjfnJJqo+KjwGFk0TamvELPhBA8hv8AdXBIWQZ3b7oe6IsqLvLVvqRdFJ5s2rt58vU4v47UZWtgbsdfIbKpQRkkylMuuqlijeRzZUUsT4DGcjY6R4Y3cpm5waCSlLsfRNmeYSVM1ykbB7cr3PVp5AC58vHGqr5W0NKIotzp7lKadn6iYyHYJwMQASdPHGT30TdJzP8AM5M4rEp4P9CD2e6w9qRvTgPLvxrqaBmHU5lk+Lj/AOoSed7qqXI3YL4ilqcjqrHtwyHXukUc1+y4B4flrgcIMUgvsR8j15heDPRya6tKYVbtxSRwJP1m8HHYRR2iRxBH1bcCTbCGPC6l0pjta254fv5Ji+qiazNdAVTtlmNc5SlRkX7MQuf2nOg+GHzMNo6VgdKbnmT9B/lLzVTzG0YWVtDkFdDEJqpjZmA3Wl3zcgkXAJHfzxZpaumlkLIbaDgLKGeCdrc0hVnI9nsxaBJ6VzuNeypLunRiCN02XiDzxHVVlGJXQzDXTcX4L2KnnyB8Z3WhSbd19G4SrjLjmHXdf9lh2T7j54gkwmkqW5oDbwNx6bqZtZNEbSBGv/15SGmaoDnTTq/r7x4Lbx+1wwlGE1BmEVt+PC3P9t1e/WRZM9/JAVDQVWdztJI25EtwDbsp3Kg5nmT/AHDD2WanwuIMaLu+Z6nklzY5Kt+Z2gXTZbPJMrnelq9Idd4WJsbXDJbiH4evKxxzW0jK+MTQfFw1t5HwXsEzqZ5jfsr2bbBx1EQqqAlQ67/UvzvrZTfsnwOnDhiCDFnwydjVbg2zD781LLRtkb2kSBMqzGSlnWZLh4zqDpcfWUjx4YeTwNniLHbH8BCXRSOifcL9F08yuqupurAEHvBFxj585paS08FpQbi4St6TqI0tXBWxaFmF/wAaWIv+Jbj9k402DyianfTv4fQ+xSqtb2UrZQiPbWRpqGOsp2s8JWdCPskEMD4WOo8ML8NDYqp1PKNHXafsrc7iYhIzhqh6SKnzqMsm7DXKNV5Pb5jx4jnpi8HTYY7K7vRHjy/PmqpEdY3TRwVbo0ieCetEilXjh7QPIgm/y44nxctmiiLTcF3y4LyhBaXh24QpsnV9XWU73/nFufxdk/PDOtiz072dD8lSp3WlB6r9EDHz8LRr3HqFXrnAQi4BYEKO87pNh6A+7HcYJcDyXjtivzbCxVlPNSD6g4+iPFwev3WZbpJ5pr7TViUM0la27JUTKqU6fZUIN5m/avr5DmcZakjdVRtphoxty489dB6e6bzOELjKdzsgbZzLpcyrR1jM9zvyueSjl4X9kDx8MO6yeOiprtFuAHj+XS6GN1RL3kbdMNbuU8MI032LEfdjA/Nh7sJcBizSPkPDTzKv4i+0YYOKKdiMt+j0UEdrHd3m/E3aPzt6YW4lP21U93C9h5aK5Tx5Iw1YHS7mfV0qwg2Mza/hXU+82GL2BQZ5zKR8P1OirYhJljyjitTo7yr6PQx3FnkHWN33YXAPkthipi0/a1LgNm6Dy3+ampIuziAWf0p52YKYRIbPMd0m/BB7R9dF9TixgtL2s2c7N+vD3UVfNkjyjcrp0Y5B9HphK4/SzWY3Gqp9Vfz9ceYzWdtPkae6368SvaKDs47ncrp0hZxSRwPFOFlkIukXO/ANcap545wqmqHyCSPut4n7dV7VyxNYWu16JPZQIetX6Tv9VftdWNT/AHeI1xrqjtBGextfhfZJIcmcZ9k/smNOsQFP1axjkthbQHtDkbEE311xg6gTuk/nXLjz+y0ceQN7myV+2u2kdbAYgjKyzEqwIKlFJAN+NyNbcsabDsMdSyZybgt243Smrq2SMLANV97PberSUKwLEzTIWAJPZO8zNfv0va3PHNXhBqasyudZpt46ABew1zY4cltUaSyiTLRJXJEXMe8VlG4u99UHiVPDhrhM1uWuyUxNr8NfFXnEOhDn2vbjoktCik7zDsBhvBSA1iTol/AHXW2mNmb2sP204n81SINF8x2CZ2TdItFEixLBJFGugsFIHeTY343JPPGbqcFqZHF5eHE/lk1ir4h3QLBUelmiklaKeOINCsesqanUkjet9UCxB4do8MS4FKxjXQvdZxPwnT06rjEY3OIcBor/AEQ5uXjkpyqgRWZSBx3ib73ebjjiDH6cNc2UX1016clLh0pc0tPBW+kPZWJ6eaeOMLMCJGYDVgBZgfTXzGIsJr5GzNie7unT29l3V0zXsLmjVdeijNDLR9Wfahbc/ZIuvzI9Mc45AGVGcf1C/n+aooJc8djuFodIeX9dQTC3ajHWDzTU/C+IMJm7OrbyOnqpatmeI9Fl9FdUJqAxNZhGzIQeat2h/ERixjcZiqg8cbH00UVC4PhynglvtBlUmXVe6rMCp3opBoSt9Ne8cD/fjQ0tRHWU9zbXcJXPG6CTTyKOcjzhK2GonNkqUpZElUcJF3bq47rEEeF/LCaopnUsjIt2FwI6cwmMMwlY52zrapbZHGWqIAOJlj/jGNHO7LE89HfdKof+QeK/RVHWLLvbpvuOUbwZeP5H1GPnz4nR2zcRf1WmurGOEIWzuvH8pUEN+Urn+rZV/wC73YZ00X+ymk/7R8wfZV3yWlazmlHtHlhgrpYToOt7P4XN1+Bt6Y1dJUiWna/p8xoUlmjyT5eq+tp696urci7doRxqNdF7IA8zr648pImwQNB0tqT1Op9Nl7UPdLLYeCaWwuVpRlqbQzmNZZmHexZVUeA3T8+eMxiU5qQJh8AJa0eGpPzTalibEMnHcoW6TG67MaaHwRf6ySxwzwcZKN8nifQKrW96djU2EWwsOAxlt01Sk6Sb1GZwwcgqLbxdiW+FsavCP5VE+TxPolFZd87WJtRoFAA4AWHpjKE3Nym4Sh2wH03OFp/qKUjPlbff5kemNbh5/S4eZeOp+wSap/m1IZwCJtuttRSFqaFf0pS4cEWjJ4Cxvc2F7eIwrwzCzUDtZD3b7c1aq6sRdwbpR1VS8js8jFnY3LHiTjXxsaxoa0WA5JI9znG53XLHa4X2sjDgSL8bE44LRuV0HkcVcyfK5KlnWJC7KhYgG3D8+4c8RTTshAdIbAlSxQmS9gvgiamkFw0UgsRvLYjuIDDHoMUzdwQdNEDPE7kfBWdoNoJ61ladgdxbAKLDxNr+0e/EVLRRUzS2Mb+v+F7NUPltnWXi6q6mPEIp2a2nqxLBBGQ0ekYhsArA3vvGxN9b38MKa2hphG+aTQ75uIV+nqpczWcFq7A130evkp4lDxzSsob7KR9YQR38QO7jirikPbUgmkNi0X8zZWKV+SVzANCU2JYwylTwIIPkRjKNdlIITUi+iVHRVIYK6anbmrD1ja3yJxqsbaJaVsw5g+oSmgJbK5ia88QdWU8GBB8iLYyrXFrgRwKbJYdEMvV1FVATwFwPwOVJ+Ixpsebmijk/NRdLMP0e9hW9tdQJXSyUZsJUhWaBvEs6sD3g2F/PwxRoJnUsbagatJLXD0IP1VmpY2b+X/VuErcqnelqGVwQe3DIvOzAoR6Gx9MaeZrJ4w4G+zh5apPETHIWnjp9lpdGuWmavj00iBkb00HxIxUxaYRUp5nT1/ZTUMZdN4Jh7F5jv1mYxg3AmDj3bh/gGEOIw5KaB3G1vv8AcpnDJmkeEZYUq0lN0jZgYM1p5h/Nxo3pvyX+F8anCYhLQvj/ALiR8glNW/JUNK79K9CG+j1sdipAUnz7UZ8uI92I8Eltnp37jX7Fe17QQ2ZqrdHOVpEkmY1GiID1d+/gzDxv2R43xJi075XCji+I7/YempXNFGADM9bfRnWvVTVlU+hdkW3cACQPQWxUxiNsMMMLdhf/ACpqJxkc6Q8VgbV1ix52kkp3UjaMsbE2AF+ABPuxdoo3Ow7IzUuzKGdwbVgu2Rp/lFy/9c39VJ/44TjBqz+35j3Vz9dDzQBUZ5A+cLVF7wBg29utwWOw7Nt72rDhh82llbh5ht3rWtccTz22S8zs/VZydEfHpGy/9cx/+KT/AMcIv4LWf2j1HumH66D+5L7I89hTNHqpWPVkyFW3WJN9F0AuNMP6mkldQiBg71m8R59N0vinjFQXk6KvTZWczr5xHKo3izqzg9pbgCw48Le7Ej6gUNKwuadLA25qMRfqJnWch+spzFI8be0jMht3qSDb1GGMbxI0PHEA+uqpyNyuLeS5Y7uuVsbM5Iamrjp33kDXLaWIVQSbX8rXxSrasQ07pW622Vmnpy+QMdonxl9BHAgSJFRQALAW4d/efHGDllfK7NIblaFjA0WaEJ9K9JG1H1jKTIjAIwBNrnUHuUgc/DDbA5Hipyg6Eaj26qpXtaYrkapN42az6mBCmBCsZe6rKhcuqX7RjNmCnQ7p77YjmzFhDbX67fl1LERmFzYLbGY08OYQS07MKeIxi5U726BZ7i1yTc3774odhPJSvZMBnIPHjw+ytdrG2drmfCExG6S6Hk0p/wDjP54z38Cq+NvVMzXQc0B5bn8MWbNVXYQMzm+6b2ZDyGvtYey0cr6AQ6ZtPkfZLmTsFTnvojw9JlD3yn/4z+eEf8Cq+nqmP6+HmhXo8qVfNpnS+66SkctC6Nw9MNMWjc3D2tduC36EKnRuBqHEbFafSZVvS1tJVJxVWW3eAdQfMMcVMHjbPTSwu2/NfUKWte6KRsgVXpGy5KiCLMafUEDrLdx9knxU9k/3Ymwmd0ErqSXht9/XdcVsYe0TMVro8VaPLp6xxq1yPEJdVHq1/fiLFiamsZTt4ffW/opKQdlAZDuVn9DrlqmoLG5KAk95L3PxxZx8AQstz+VlFhxJe4ps4yeZN0pOmSmtUwycmi3fVWJ/7sarAJP5Lm8jf1H7JPiQ77Su2z1Ua3KaiktvTQr+jHEkXulvIgr7sc1EYpa+Oo/pdv8Af3UlM7toDGdwq3SRXCKODL4tFiVWkt9q3ZB95b1BxJhERe99W7d17eH5ooq6QMa2FvBFPRLSFKEsf52Rm9AAg/hvhbjsmapDf7QB9/ureHtLYtUK7W0ayZ0scg7EjRg2NtCLcfPDShe5uGl7N25lVqGtdVBrtkX/AOTSh+zJ/WNhQMbqrcPRXP0EPJANXkEMebLSkN1JdVtvG9mS47XHjh6yrlfQ9t/VYnbkeXgl5gjFSI+CMcz2Gy2njMsxdEXmZD7gOJPgMKIMWrpnhkYBPgrj6KnYMzktoIoDNP7RiCSGK17kjVL8/PGjc6XI3n3b/dLWsjL3WFwNkXZVlP8AJqQ1DCOaqkkAijVyN6N13Tu8ie1xsQLjCqeo/XOfCLtYBqbbEFXIoRTgP3cdggmvdpp5XCHed3cot23bsSR3m3fh1EBFGGk6AAX2volz8z3k21XPL6rqpEkChihDANwuOF/XHcsfaNLL2uuY3ZHA8ltVG0UlVURzTkJ1drvEtmChi1h2u0STbXv88U2UTKeF0cQvfgee3lbdWTUOleHu0stnZra2uqK6JOtLI79pCq2Ed7ngOS88UqvD6OKlc7LqBvc7/wCVPDVyyShoOiaWcQrJBKjkBWRgSeQsdbeHHGVp3ubK1zRqCE1kALSDsvzmMfSFljupjxeKYELT2cNP16iqF4WuGNyCptobjxsD4E4rVnbdkTAe9w6qxT9nnAk2WxX5NB/KqU0S3h341YbxNwQGbXjwxRjqpf0LppNHWJ2t0HzVl8LDUCNuyYf+Tyg/VN/WN/bjPfxqr/u+QTL9FDfZL/LMkglzdqYL+gVnG7c8FQ8739rD+oqpo6ATX71h8z7JcyBjqnLwTBHR3Qfqm/fb+3CH+M1f93yCY/ooeSD+j+nVM3mWMWRFlAHHQOqjDbFHudQNLtzl+hKpUjQKlwHBEXS7Rb9GJOcUin0bs/MjC/AZctQWcwflqrOIMvFfkhbo4zHrFnoJNUmRurvybdNwPPj5qcM8WgyFlU3dpF/D80VShkzNdEeK+9vqn6PSUuXjQqivLY8wNB6tdvQY8wuPtqiWr53A/PDRd1ruzY2ELR6F6bSpk8VT3AsfmMVv9QOH8to5X+y7w1ujnJm2xm7JogbpZohLSb66tAwZhzCt2f7D6YdYJKY5sv8AcLeY1VGvZmiuOCAujvMuor4tezIerb9r2f8Amth9itP2tK+3DUeW/wAkuopMko5FZm0tWZqueTiWkNvQ7q/ADFmki7OnYzkP3UVQ7PKSnjs+EhVaQe1DEhPiGuLj9pWxiasukcag7OJ+X7FP4wGtDBuAl90nL1WY083KyN/VyXP5Y0GCntKN8fiPUJdWjLO1ybCyAgHv4euMrYjRNbpObdV8a5nHURSK6jqyxQ3syOQwPju2xsMMie6iMT22335EXHzSere0TtcCqPSNmjTVsi7xKR2VBfQdkEm3C9ydcTYTTiOmbpq65Psoa6UvktfRDKsRwJHL38cM8l9FSBTb6OK0VsIWdFeSlcdW5GoBXs694sR7sZLFo3U0maM2El7jz1T2hk7SPvbhCu1MDZbmYmQEIz9aoHME/pF+J94w1opG1tF2bt7ZT5bFUqgGnnDx+dFc6QMjphEtbBIqibd3YwBZtNSluBsLkeBxDhVXPnNLKPhvc+/2UlbBHk7VvFCFLk800TzRxFkjIDFRfXwHE24m3C+G8lTHHI1j3WLlRbC97S5o0W9shtTTUZ3jSFpbbpkWQkkc+y5st+dsUK+hnqhl7Wzb7Efcbq1TVMUW7dVl7VZ6aypeUbyoQAik+yoA0001Nz64t0NGKaEM3PHqq9RUGR5PBY4492LvBVwFYzCiaF91ipuAyspurKeDKe44iimbILj0O4PVdyRFjrFeZfQyTyCOJSztewHgLnHs0zImZ3mwC8ZG55s3dFEXRvVld92hjXd3jvMSVFr6gLa/rhU/G6XNkaC7hoN/O/2V5uHSbu0CqbC5PJV1W8kpTqd1zJa50IAHHmAR5DEuKVLKenIc2+bSy4pIXSyXvsnlLIFUseABJ8hjEAFxsE+JsLpT9FMZnrZ6g/ZJ175Gv8hjVY27sqZsPUegCU0AzSucU155N1WY8FBJ9BfGWaC5wA4psTYXSu6I4+sqamoI+rb9994/wjGmx45IWRjn9Bb7pVh+r3vRrtDIs5koeb07OfDUBP8Amuf2cJqQGJoquTgPf86phJZ94zySUyCYxVcDcCsyX/fAYe64xs6iMPp3g8j9LhIILtlHiu219f11ZUSX03yB5J2R8sR0MXY08ben11XVU/PMSmxsBSrSU8MDaSzK0xH7g18gyDGWxOR08rpAe62zfr+6cUrOzYGHc6otwrVtCNbmKLmbUso7FTTKBfgWDS6eq3HoMNIoXGiE7N2OPppr6qm6Ron7N3EJXbSZI+X1QGu6GDxP9pQwI9RwP9+NNSVTKuC/HY9CfslU0JgkF9l32Ny/6RmMakXUOZD5Kd4fG2OcRmMFI48bW9dPdd08eeot5o4/la2flL9lohEfxBTIPzwlNPfCb8Qc32V/tbVeVedMWX70EUw/m2Kn8LgfmowYDNlkfHzF/T9rrnEmXjDuSCtq84eohoiSbLF//RWKMfOwB8mw6oaZsMstuJ+RFx9/RUqqYvYwhDWGQHJULr3HtkXUx6EBHvQ/UWqpUvbejvbvKsPjrjPY+y8DX9fqmmGO75CKulGnp2pLzPuupvDzJa3sgcwefdoeWFeCPmbUWjFwfi91crmsMXe8koqFkZ41nd1hU2O7qVUm7bo8T/brjWyhwacgBd10uepSSMguDZDon/kQgECClKdSB2dw6evj331xgartjKTPfNxutLHky9zZCnShSU60zNuwidiCpO6HIDDe3eZOGuCyTumDbksHmOip1zWdkdrpREc+V7X8ca4ONtdCkVja5Vikg6wFEjd5Tqu6eCjU9kDU+JNgMRyPDe842b+cVIxuYWAuVXTjrwvrb8sS5RZR8dUUdHDt/KMXVXAIYMCQexbW+g52OFWMBv6R2fp6/wCFeoj/ADu4NEcdKW0Ahp/o6n9JMNfCO/aPr7Pv7sJMFo+1l7V3wt+v7bq/XThjMo3KtdGWSfR6QOws81nI7lt2B7tfXEWMVImnyt2bp58V3RQ9nHruV99JebfR6JwD25v0a+R9o+ig+8Y5win7WoBOzdfb5r2tkDIj1VbooysxUfWMLNM2/wDsgWX8z64lxyo7Soyf2i3nxXNDFkiueK0ekPMOpoJjfV16seb6H4XxXwmLtKpnTX0UlW8MiKzOiSg3KLrLayuT6Kd0fI4sY7KXVOT+0fM6qKgZaK/NZmW5tvZ/ICdCrRL+wu98w2LM1MRhbelnept7KNkt6wjpZCe2dAKbMZLaKWEy/tdo/wDMDhvh8vbUjSeWU+Wn0VKpZknJ81a6PNljVy9dKP0EZub/AF3vfd8hxPuxXxev/Tx9mw94/ILujp+0dndsjHZ3OPpmazuhvFFD1aHv7YJI8zf0Awpq6b9NQMY74ibn0V6KXtJ3EbAI5wjzFXrJZdMNCytT1KXBHYLDiCDvIb8td7GlwGUFr4Trxt8j9krxBhGWQKzlOYw5zSmmnISpQXU95AsHQc/vL44inhkw2btotYz+WP2K7jkZVR5HbrP6McseDMaiOUWkSIj0LrqO8EWN8WMYnbNSsew3BI+hXFDEY5XB24Q7SZnvZss/fU/Atuj4YZyU4FF2fJv2uqbJD+pzdU5tostFTTSw/bQhT3NxU+htjGUs3YzNk5fTinkrM7C3mlJsdlsdWZKKclHUs8TDirgbrqRzHBrfdONbiE76cNqItRoD1G4P2SemjbJeF+42VTaPYypowGYdYltXjBIU/eHEefDE9HikFSSAbHkfz5KKejfFqdQh3DFU1MCFo7OVvUVMc29uiM7x1PaFrFRbiTe2KtXF20To7b6fv5KzTPDJA48EQ5dQ1GdVTSSMViQi/wBxTqEQd5tx9TyGF00sWFwBjRc/U8yrLGPq35nbBH2e7C01REiKvUtGu6joOA7mH1hfXv8AHCKmxaeF5JOYHcH7ckxlpI5G22S7rcgzDLWLxlwg1MkR7Nvvry9RjQRVdFWtyvtfkRr5JY6CenN2nRZ1fn5q5I2rSzrGpA6oKrG+upOgueYHpizFRimYW0+hOuuo/ByUTpzK4GXYckUZTtxSMgp6ijRKdR2d39JY3HEbo7yS3G/nhZPhVQHGaKUl/G/d+6tx1sR7jm2Czs92yW0kNFDHBGzG8iizMDbeIFhub1reWLNLhj7tkqXFxHA7D3so5qxurYhYc1iUj0ch3ZUlg+/G2+oPijC9vJsXJP1LBdhDuh0PqPZQNdA/Rwt1UhrFpbtTTM0pYDf3Clowbke0dWIW/gCOeBzDPpM3u8r319OAv5+C8D2xaxuuURbJZTJmlW9VUkGNG7QvxIHZQC+ijQ/+zhdXVLaGAQQjvEafc+Ks00bqiTtH7BN+9vDGRGqdJQZ9UNm+ZLBGT1KXUMPsi3WP6nQenfjW0zBh1IZX/EdbdeA+5SeQmpnDR8ITegiVFCqLKoAAHIDhjKFxcS47lNxolZ0o1xqaqCiiNyrC4H23sBf8K6+pxpsGh7GB9Q7j9B7lK613aSNiCZuWUSwRRxJ7KKFHoMZuaV0sjpHbk3TNrQ1oASKy2vtmazX41JPozkfI43EsANEWf/z9AkEb7VGY80YbaZG1bmqQpoBEplb7K7zfE8BhRh9UKWhMjuZsOZ0V6pgMswA81w232mjp4voFFZQo3ZGU+yOagjix+sfPmdOsOoJJXfq59zsD9fDkFzVVDY29lGtXoeyspTyTMLGVrL+BRa/q297sVcdnD5RGOH1P7KXD47Rlx4pgWwjTBZe0uTrV00kDabw7J7mBup94xYo6k00zZRw38FHLGJGFpSCdZaWci5jmibiORHMd4PxBxuwY54ubXfmqzhDon9Qm1sPncVdIszdirjjKOo4OhZTvW8CB5XPfjK4lSyUjTENYyQR0PJOaWZs3ePxBKSN9ycE/Vlv7nxq3AGO3MfZJ/hl809lzncq/o8pFpVDwHvto6HxGhHeD4Yw5pc1N2zB8OjvsfstCZQH5T5IA6QcvehrUrYdBI1/ASAdoHwYAn97D7C5mVVMaeTgLeXPyS2sYYZRM1MvLK2KrgWRe1HIuoPjoVPiNQcZuaGSmlyHQtP4UzY9sjbjYpbbYdHRiXrKQM6jeLxk3ZRxG59oAXFjrw440lBjXaHJObHSx4HxSypoLDNGl7jQWvolSmPSL7rxX8mzKemczQMVK23ja62J0DjuJ0/sxXqYYpm9nKL/XyViGR8ZzN4JqbPdI9PMAs/6GTvPsHybl5HGVqsFmj70XeHz9E2hr2P0doVU6W6l2pYzGQ0DP22U31+oNNLX+NsS4ExrZ3ZtH20v81ziDnGLu7cUqMawBI1Me2QpgQpgRdW8oEJmT6QWEN+2V429NfdiGo7URHsbZuF1LDkzjPstTP8qek7UMpemnHYkRtGUG+61vrKR/jUYp01QKj/kbZ7dwdweY6FWJ4nQ6xnulbGYbdO9BFTIWM7LuStbW190Be9nGlx8zinHhTGVTpnWyDUDr16BTvrC6IMbuUbdHmy/0OHekA6+TV/uryX04nx8sJcVrv1EmVnwt+fX2V6kp+ybruVs7SZwlJTvM/wBXRR9pjwA9fhfFSkpXVMojb+BTTSiNhcUB9F2UNNNJXzaksdwnm7E77eQ4D17sPMaqGxximj8/AbDz3VChjL3GZyKKLOjU1kwQ/oKVSCRweU/9qAMLcyb8hhbJS9hTMzfHIfQe5/N1cbLnebbBJbJVLTw24mRP4hjY1JHZOvyP0SGIEyAdUyOkXahad3hptJ5AOukHFVA7Kg8jYnyv3nGdwmhMzWyTatHwj6n83TSsqQy7WboA2ayR62dYU0B7Tt9lb6nz5DxOHtZVMpoi93+TyS2CF0z7eq/QVDSrFGsaDdRAFUdwGMG97pHF7tytG0ACwXfHK9XhwIQDtjs+lfLKiWSrhUFb8JY2Gl/Jgwvy9cO6CsdSRtc7WN179D/hUamnbNoPiCV8Ms9FUBgDHPEeDD4HvUj340zmxVMNjqw/Pr4pQ0vgffay6bRMjzNLHokv6RR3E+0p8Q1/hgpQ5kYY/dth7fJez2z5hsdUedJXbo6GqQkMu6Qw5b6KwPndRhDhAy1M0LuvyJH0KY1pPZse3gt/KamPN8vKyaPbde31XHBh56N6kYoTsfh1VmbtuPDiPsp43NqYe95oN2RziTK6p6Wp7MbN2jyUnRXH3WsL/wBxw4rqZtdAJotTw682+SpU8jqd/Zv2TL2iz+KjhMshvf2FHF2toB/byxm6SjkqZAxnmeSZzTNibmckx/JlVXmeqjhG7feYILC/MIPrEDU+vM2xs/1EFKGQPd0F/vySMxSTkyAK9sVFl8sgWrDLJfs3a0THx0up8CbfLEGIvrGMzQWt4d72PpdS03YOd3xY/JN3LsjpoA3UwxoHFmsB2h3HvGMlLVzy2zuJsnLImN+EIWz/AKNIJSXgYwOfq2uh/Z4r6H0wzpsclj0mGYfNVJqCN+o0KDanYbMafeWNS6MLN1TizD7yEi/uOHDcVo5rFxsRzH3VJ1JUM0bqCh6uymeEXlikQXtdlIF+6+GMNRHKe44HzuqkkL2fE2ypb2LChsvcC8UwIXjY8Oosum7oy2hzamFLHQ0adaAQxlYG++2p3B9o8O4XtrhLSU8/bmqnNuFug59Ewmlj7MRRi/VUnyqrytoKpo11sRvDeCk/Vf7JtwI/LE4qaeua+AH008xzXHYyUxEhF03Nndo4auDrUIXd/wBIrHVCON/DnfGSq6GWmk7Mi99jzTmKdkjMwS6zarfOq5YYbinj+tbgObm/M8FH9+NFFE3DKYyP+M/mX7lLXvNXIGN+EIn26zVcvokp4OyzruR24qigBm89Rr3m+FmGU5rKkzS6ganqTsFaqpRBEGt8AsvYG0OU1U3f1n/Ku788WsU/mV8bPBRUYywOceKX+QVQgkE5sTECY1POQiy38FvvHyA54f1UfaNMfPfw4+Z2S6F4Y7OeC+8nyieunKxgs7Hed24C5uWc+824nliOoqIqWLM7bl9h5fuvY4nzv0801dmKOOknWipzvMqmWqkI1JIsi+F73A5BfHGYrJX1EJqJdAdGD6n5WTiBjYz2bfNGgwnCtr3HqFMCEFdIdJLH1ddTkiWnvvjk0RIuG7wLe4k8sN8JljfmpZR3X7dCqdUHNtK3cKpDUUOdxhXtFUgd43x+E/zieHyxM6Orwt92d5h9P2K4DoattjoUA7S7KVFETvjfivpIo7N/vD6p8/fh7RYhDVfCbHlx/dLZ6WSLQ7IqMwqcgsNWp7A68Nxv/E4V5exxXXZ/3/dXbiWk04LH6Lc16msEZPYmBW3LeGqn5j1xcxuAS05eNxr5cVXw+XLJl4FMLbnZNa6O62WdB2GI4j7LeB5dx9cZ7DcQNK+ztWHfp1CZVNMJm9UqKWIyVMUFdK8SxkRnfudxQfZHJQeG9wtY41bnBkDpKZocTrppfr18OKUNaXShkp2T3y+ljijVIlVY1HZC8LfnfjfnjDSyPkeXSG5T9jQ0WahTa/YCKqvJFaKY8Tbsv+IDgfvD44aUGLvgsyTvN+Y8PZU6iibJq3QoMpM8zDKW6uZGaMcFkuVt/u5OXly7sOZKSixBudh73Mb+Y/PFU2zT0xs8XCNsn6RqSawkYwN3Sez+8NPfbCSowapj1Z3h039FeirYnjU2RXTVccgvG6OO9WBHwOFr43sNngg9RZWg4EXBQZ0vn/M0/pV+TYcYCR+od4KliP8AxLOyvKzPkQ6qNWlKvY7oLECVrgHjewsMWKio7LFDndZunHm0LiOMvpNBr4dUsXQqSGBUjiCCCPMHUY04cCLgpK5pabFfOPbLxXMnyySqmWGIXZu/gAOJPgMQVFRHBGXvOgUsULpH5QnJspsRBR2c/pZv1jD2e/cH1fPjjG12KS1PcHdby9zxT6ClZD1PNEGZRRtE6zBTEVO/v+zbne/DzxQidI2QGP4uFt1YflynPskV9BMlVJBl7SPG/ZHEXTQnfI4oDzPHT13HahlOJasAEeevTr0SAszSlkN7FOPZXZ+OhhEakFzrI50LNw9B3DGPrax9VLmOw2HROYIGwtsEpukXNfpFdJY3WL9Gv7PtH96/uxq8Kg7KmbzPeP2HolFdJnlI5Ldzaf6LkcEP16g8OdmYyE+7dX1GKMDRUYm+Tg0fa3uVae7JStbxKp7L9Hks9pKkmGLjunR2Hr7A8Tr4YmrcZji7kXedz4D3UUFA5wzSaBbGd7YU1DEafLlQtqC66qp4XJ/nG/x4YpwYbPUvE1Xe3Lif/UKeWqjhGSIaoh6O8leCnMk1zPOd+QtqfugnvtqfEnFDFKlssvZx/AzQfcqzSQljbu3KLMLFaUwIUwIXzIgIIIuDoR3jBe2oQklt3sm1DL1sQPUMboVveNvsk8teB9PPZYZiDapuR3x8evX3SOqpnROzM2XbIukWeMblSBURnQ71t63de1m/a9+OKnBoZDnhOR3Tb9vJexV726SahFOy0FDUGb6JIUSeMrNTNxBINmUX0tdhpca6WthZWyVcIYZ23LCCHD6HnwVyAQvv2Z0PBK+sp5KSoKHSWF9D4rYqfIix9caeORk8WYatcPkd0oc10MnUJp5htM9I0VTrJRVIBK8Wici53fA/ZPMG2MtHRMqGuh2lZ8x1905kqDHZ+7Sr20WztPmkKzRMok3f0co4H7rjmPiMQ0lZLQSGKQd3iPuPzVdTQR1DbhBWV7Q1eUydRUoXi5KTy74m5jwPww5no6bEGdrEbHn7j881QZPJTOySahM/ItoIKxN6Bw1uKnRl/EMZqpo5qY2lFuvBNYpmSC7Sr9RAsilXVWU8QwuD6HEDXuY4OabFSEA7oQzTo1o5STGGhJ+wdP3WuB6Ww2gxypZo+zh139QqclBE/bRDc/RdUxkmCoQ+e8h963wzZj0DhaRh+TvrZVjhz2m7HLE2lyOvp4gapy0ZYADrS/a1tofXFyiqqWZ5EQ1t/bbRQVMU7Gd91wrORbO5lUU8bQS7sBvuDrSoHaIOgHffEdVWUMMrmyN72l9L8NNfBexU072AtOnir56LaplLPPGZLaDttc+LEXHnY4g/j8DXWaw28h8lIcNedS7VDEey1W03UCBw97XIsvnvcLeOGX6+nbF2peLfP0VMUkhfksm3sTsklClzZpnHbfkPur4fPGTxHEXVb7AWYNh9ynVNTCFvUq9tFtNT0a3lftEdmNdWbyH5mwxDS0M1Uf5Y058ApJZ2RC7ilrVV9bnUvVxDcgU6i/ZXxkP1mt9X/wB40bIqXC2Z3m7jx4nwHAdUsMktWcrdAjmioqTJ6Ysx1PtOfbkbiAo+Q/8AeEcklRiU2UeQ4DqVfYyOljusLL8/kqI58xn7MMAKwRDh1lrbzfabtBRyBJt34vzUjIXso4tXO+I9OXQaXULKgua6V3wjYJe5Dlj1lSkQ1Ltd27lvd2/xzIw+qqhlPCXnhw+gSuGMzS/VMbaTaGgppw9jUTRIEjQEFIrePC5011PljPUlHVzxEfA1xuTxP55JpPUQsdc6kIE2h2vqau4kk3Y/1aaL6829cPKXDoKb4W3PPc+XJLpquSXTgibo52JLlaqoXsCzRIfrHiGYd3Agc/mtxbFMgMER14nl08fordFSX7702BjLJsvceoUwIUwIUwIXKogV1KuoZWFiCLgjxwNJa4OboV4RfQpS7VbAbsj/AEI75UBmgJ7ahr2KE+0uh8dCNeGNXRYvdg/UC19M3A+PIpTU0OpMfogZg8T6hkdTzurAj4g4dEse3nfz/ZLbOjPIrWrc1+mKvXkCdBZZTwdeSydxHJ+HI9+KsVP2Dj2Xw8Ry6j29OSsOlEze/wDEOPPxRLsTMtZSTZdKbNq8J7rG+h8G18icLsSY6mqG1jBps788FapT2kZgd5LB2b2gmy2dlIJXe3Zoj3qbEr3MO/n7rXqqjirYgBva7T48+n0VaCd9M/KduKcIFLmVODZZYm7+Kn5qwxkbz0U2mjvr7hOv5c7OYQBnPRzUU7dbQyM+7qBvBZB5NoG+Hrh/TY1DKMlQLX8x6akJfJQOYc0RXOg6Q6ulYR1kW/b7QKSf+Le71x7Jg1NUNL4Dbw1HuF4ytljNpQjDLOkShl0MhibukUgfvC6/HCmXBauPZubwI+m6uMrYn8bIjpsxikF45EcfdYH5HC98MjPiaR5KyHtOxQd0v/6mn9KvybDfAD/uHf8AaVTxAfyVodGWmWwft/8AVfFfGj/vX26fQLui0gF1v1WaQxi8ksaD7zgfniiynlebNaT5KyXtG5Q1mPSNRR3Cu0p7o1Nv3jYe6+GEWC1T9XDKOvsLlVpK2JnG6FKrbivrWMdHEUB+wN5vVz2V/wAa4aswmkpW56h1z1Nh6blUzWTSm0YV7IujJmbrK6QknUorXJP335+nvxDU46AMlMPM/YLuKguc0puUZZpmNPltPcgIg0SNBqx7lHf3k+uE0ME1bNa9zxJ4K897IGXOgSYzbM6jMqkX1djuxRj2VB5D5lvPGxhgioYLDbcnn4/ZI5JH1ElueyIukGsSCGHLoTdYgGlPe3IHxv2j5jC/C43Syuq5P6r28PzRWqx4Y0Qt80KjMzFG0UBKhx+lfgX+6OaoNdOJ592GfYB7w9+pGw5fv9OCp9rlbkZ5lcsryeepIWCJn8QLAebGyj347nqooBeRwHj7brmOGSQ90XTF2T2JghnVagiaoC75jXVIxwBfvJN7X7ibaXxnq3FJZIi6HusOl+JPG3TmmtNRtY7van6JlAYztkxXuPUKYEKYEKYEKYEKYELB2nyV5gssD9VUxXMb94PFH70buPA2PLFyjqmxEslF43bj7jqP2UUrC4XabFBL7ZwuxhzSiHWIbFgoax77HtL5qTfDluGysHaUc2h4Xt+3ql/6tt8s7dVDl2Rz6rN1JPIuy29HFsembFY+65ub5/RHZ0j9jZcIdkqZXWSkzSISIbrvFDb1DDvtw547NfOWls1MbHe1/ZDaaMOzRv1V7anZc1qCeNofpQFpFjcFZbcGHDdbwPlfS+IaOu/TO7JwPZnYkajp1C6qKbtRmFs31Qdkec1OWTHsst9HikBUN7+fcww2q6aGuj3vyI1sqMUslO7UeSbmz+2NNVgBXCSHjG5Ab0+16YylVhs9ObkXbzGycxVMco0Oq2KyhimXdljSRe51DD4jFSOZ8ZvG4jzspnMa74hdC+Y9G9FJqoeI/cbT3G4wzixqpZo6zvEKo+hhdsLLAn6JyDeKqt+KPX3qw+WLzf8AUAIs+P5+4UBw3+1yrz9GlYRu/SUZe5i9vcbjEseO0wN8hB8ly7D5CLZlIejOrtY1SKo5AuR7tBgdjtMf/rJPgECgktbMrFN0S31lqv3I/wA2Y/LEcn+oh/TH6n2C6GGji5EOXdHVFFYsjSn/AHjXHuFhhfLjVU/4Tl8B91ZZRRM4XRRT0yRKFRVRRwCgKB6DTCt73PddxueuqshoaLAWQ7tFtzS0oIDCWTkkZB1+83Bfn4YYUuFTznUZW8z7KvNVxxje5SpzCpq8zn3yjOeChQdyNfM6KO9idcauJlPQx5AQPHcn6noEoeZah97eyL9ncogoEZ2rKUVbCylnVliB47ovdm8dO7hxT1VRNVvyiJxj46WzewV6GOOEfEMypJlOUhi09e87k3Yi4ufHdBPxxOanELZYoQ0fnP2UfZUwN3uuVaGcZJB7FP1pHfHvfGTTEQp8Ul0MmXwNvou+1pGDQXXn/wBcVVW4p8vpxFf63EqO86bqD34P4XSwNMtS/Nb08OZ+S8bVyS9yNtvn9kebMZGKSLd3jJIx3pZWuWdu8k3NhwAvhFWVZqZM1rNGgHIJhFF2bbblbOKylUwIUwIUwIUwIUwIUwIXhwIWFtNsrBWqOtWzgdmRdGH/AJDwOLlHiE1Ie4dDuFBNAyUWcldnPR3WQElFE6cintW8VP5E409PjNPKBc5T1H3SqTD5G/DqhappHjNpI2Q9zqR8xhmyVr9Qb+Buqbo3t3BXzDAzGyKxPLdU/kMdOeAO8beK8DX8LoiochzKUWWObdIt+k0FvJ+HuwukrKON1y4A9NforccVSdvmtan6MpFXfqp4oUHGxLW9TugfHFR2OMJywtLj6e6lZh5Gr3WVldp6ahIWCoq6kryLgRnwO8Lkfh9+Of0M9ULyMYy/TX88VJ+oih0aSSqFd0mVkhtGI4r6DdXePh7XE+mJY8CpYxd9z52+nuoX4hK74RZbFDFnciGSSpWnS1yZhGCB5CM29bYqSuwtj8jI8x6X91MxlU4ZnOssyLbutimESyx1mthuxntHuXdVSfOxxYfhNNJGXlpYfHb5n6qMVkrXZR3l8123de8xjLx0mvBk9n8RZWNj32x1FhNI2POAX+f7j6odWSudl+FaclFnW51sdWkynUdUym/kDGFOKrZcLzdnJHlPUH3upSyry3Dr+Cw6fpCzCFisjq5U2ZZIwCCOIO6ARi+/B6OQAtFr8QSR91WbXTMNnK3LtVS1ptWCoiv9aKVjGPNOQ8gcQsoZqcXp8ptzaAfVTfrI5RZ9wrP+TaOZN+jq0deW8Lj1KcPdiMY3JG61TGQfz83Q7D2v1jcsnMNhsxRd0r1ijgEkuP3Tb5YtR4rRPde9j1Fvz1UMlJUDTdYcuz9Uhsaaa/hGx+Qti+2shcNJB6hV3QSjQtK+6bZurkNlppr+KFfi1hjmSugZq6QeoP0Q2nldoGopyToxmcg1DrEvNFO8/ryX44VVOOxtFoxmPPYe5V2LDnHV5TPyTJIaSPcgTdHM8Sx72J1OM3U1MtQ7NIb/AEHgE0jibG3K0LQtiBSL3AhTAhTAhTAhTAhTAhTAhTAhTAhUM2y/rlsHeN1N0dDqp8jowPMHQ4lgm7J1yAQdwfzRcuBI0QXX7X11Ad2sp0kTlNFdQ3ne4B8DbDiLDqSrF6Z5HMHUj6H6qi+olhNntuOa5jpYht/q8t/xL/bjv/49L/ePmuf4kzkVl5l0qzMCIIUT7zksfcLD54tQ/wCn4hq9xPQaKJ+JuPwhBWa5tNUtvTyM55XOg8hwGHMFNHA2zGgBL5JXyG7iu+RZBPWPuwpcfWc6KvmfyFziKorIKdt5Dbpx8l1DTvl0aEepT0eSKGc9fVkaDTTy+wvidT8MIy+pxM93ux/nqfkmQENILnVyxqSmrs7k3pG3KdTqQLILckW/bbxPD4YtvfS4WyzR3/mfE8AoWtmqzc6NTO2e2dgo03YU1+s51ZvM/kNMZuqrJal15D5cAmkMLIhZq9z7Z+CsTcmS/cw0Zfwn/AxzTVctObxny4IlhZILOSur8vrclk6yF96Anja6G+lpFvofEWvpryxpo5qXE2ZJG2d8/I8krcyWlOZurVuJNRZ2u646isVdDzPkf5xfDiPDFTJVYWbt70f56H5KYGKrGujkE7QbKVNGT1iFo+UiaqfPmvrh3SYhBVDunXkdD+6oTUske4uFk0dU8TB4nZGH1lNvlxxYfGx4yvFx1UDJHMN2myLst6TKyMAOI5R3sCG96m3wwrmwKnee7ceB0+furzMRkG4utX/K01v9WW/9Jp/Dimf9PNH9Z8h+6l/ienwq3lWe5pmJHVIlNAeM26Sf2Sx7R8hbxxDPS0NH8ZLncr+23mVLHNUTbCwR1k+VJTpurdiTd3c3Z25sx5n4DgLYTTzumdd3kOAHIK+xoaLK/iFdKYEKYEKYEKYEKYEKYEKYEKYEKYEKYEKYLIXxLCrAqyhlPEEXB8wcetJabg2K8IBFihHM+jmilJKq0RP6s2H7puB6YaQ41VRixOYdfdVJKGJ/Cyyf8k0P/wCTL+6v9mLX/wAgfv2Y9Sov4azmtbLujmiiILK0p/3jXH7osMVJsaqZBYEN8B91Kyhhbra657b7SDLokigiCu4O4QtkQDyFifu+uJMNojWvMkrtBvrqfzmiqn7BgyjdBOxeysmYSGeoZjFvdpiTvSt3A93efQeDjEMQZRsEUQ71tBy6+3qqFNTGd3aP2TlpadI1CIoVVFgqiwA8AMZBz3PcXONyeKdBoaLBdseL1TAhcqmnWRWR1DKwsysLgjxBx0xzmEOabELwgEWKTm3Gxr0TdfTlupvfs33ojfTUa27m5c8azDcSZUt7OX4uPJw/OCTVdKYznZt9EW9HO1clYrQzIWdFuZbdlhws/IN89cK8Ww9lM4SRmwPD26fRXKOpdKLOHmtfMdhqGY3MCqe+PsfBdMVYcVq4tA+466qV9JE4bLKPRfR39qb98f2Ytfx6p5D0UX8PhWnluwtFCbiEOw5ydv4HT4YqS4rVSf1W8NFKykiZsESKoA4YodVZX1gQpgQpgQpgQpgQpgQpgQpgQpgQpgQvL4EL3AhTAhTHiFMeoUwIUwIVPNcsiqYzFMgdG4g/MHiD4jEkUz4Xh8ZsVw9jXjK5daOlSJFjRQqKLKByAxy97pHF7zcletaGiw2XbHK6UvgQvcCFMCFzniV1KsAVYWIPAg8QcetcWnM02K8IB0KrZVlkVNGI4UCIOQ7z3k6n1x3NPJM/PIblcsY1gytV3Ea7UwIXmPEL3HqFMCFMCFMCFMCFMCFMCFMCFyqELKQrFSRYMACQe+x09+PWkAgkX6IKUu0u1tfSVTwCoDhSLMYlvqAdbDxxqKTD6WohbLktfqUpmqZY5MgKZmW0sqxkSTtI7DRtxRu6cgBY6664zs8kbnjIywHU6pm0G2pQ7RfTWrZKdqv9HGiSbwiTebeJFjpb6p18sMJP0opmzCLVxI3Olv8AKgb2nakE6BGgOE6tKE4EJe1GbZiM2ESq3UbwG7udjq7atvd/HnytbD5tPRGgzk96299b8rKg+ScVGUDuoo2q2gSigaVrFuEaXtvtyHl3nlhbQ0bqqXINuJ5BWppRG25WtBJvKp7wD7xio4ZXEKVdL4LoUvjy6Fg7aTzRUzzQS9W0SliN1WDeBvw9MXsPbFJMI5G3v1IsoaguawubwWL0Z7QT1gnM7BtwqFsoFrg34YuYxSQU+Tsha9+N1Xop3SglyL6+B3QrHIY25OFDW9DphRE5jHAvbmHLZXXAkaJRVe3lfTztG7pJ1blWG4AGANjYjUX+GNWzCaSWIODSMw012Sd1bLG/K7gmlQ5gtZTCSCQrvjRgASp5gg6XHCxxmZITTTZJG3t801Y8SNu0rE2dkrHqqhJqkFKeRVAWNQXDLvdo200I4c74u1Qp2QMcxmrxzOnDRQQmQvcHHboi++FV1bUJwEoWFle0aVFVPTxgFYFW7g8XJYFR+G3Hvv3Yuz0Toadkr93E6dOfndRRyh7iBwQxPnGYjNeqCN1G+Bu7nY6uwu2932uePHS2GTaWi/QZ7963PW/KypmSft7W0TEvhAExUvj1Cl8eXQpfBdCl8eoU3sCF7gQpgQvDgQkV0jf7Sl80/hGNphX/AEbPP6pFV/8AUJ4w+yPIfLGLf8RTwbIYMRfMatVdkJpYrMtrg70mouCPeMNM4bRxEi/edofJQf8A2u8EFbKZ9mNVUmBanirXZ0U7oBALKABdu4E21w3rqSigi7V0fHYG3lfXRL6eaaSQszLts5nlVBmRpZp3mUuYyWPO2jLe5Xy4a45q6SCaj7eNgabX0+h5ruGaVk/ZuN17/L9XHmgpTUu8QmVbMEuVNjY2Xxtjz9HTyUXbCMA5b8fdBnkFR2ebRZPShDIlZaSUyXXeQEWCKSeyovbkNeeLeDOY6mBa3LrY9TzKirge1AujmuzCXLKQyyztUs+6sSsqqFYgn6vEW1PlhIyGOuqOzYzIBck3Jurr3GnjzE3KwpamrXLhmH0uUzFw25cdXuF90LucPG+LwjpzVmk7IZbWvxva+/yULnyCHtc2qv5vt+Rl8M0YAnmuveFKaOwHPlYHvHHFeDCP925j/hbb57D85LqSttCHDcrNegq3yt6p6yR+sjLPE/aTqydN3mrW1uNOXji0JqeOubAIgMp0I0N/uFwWSmAvLt1a6F/YqfxJ8jiHH92eaMN+FyZmM4miXM2zC10NUBYTJVSmNvddT90/A640Ir3Uskf9pa24+/kqD6cTNcOIKEtjNony6oaOUERs27Kh4qw03gO8c+8emGdfRtrortN3bg9OSo0s5gfkdsjqPN+oOa1MYEm60bLY6G8K2Nx9XW9+7CY03a/poXab/U/NMBJlMjh0+iwKevqKqgqKs1dQksROiEJGQLEBQBroeJJN8XjFDDUspxE0tdzFz5qAPfJAZMxBVrJs8qa3LanemKSQ3vIoG86bpO7y3TpbeHLEU9LDTVsdmXDuF9Ab79fBexTSSU7jfULD6MqGaZ5xDUtTkKhYqitvAlvtcLa+/F3GJYYmt7SPPqdyRrpyUNCxzibOstKHaCrTNRTGod4xMEswTUeNlGK76OndRdsIwDlvx9122aVtR2ZdcK7tDtPNUZglDTyGJN8I7p7RIuWseQAFtOYPliCkoGQ0pqJW3NrgHbpopJZ3Pm7JhsOK+My2gmyuuELSvPTsFJEpuyhjYkNxNrXsePxx7HSx11NnDA1+o02v1CJJnwTBpNwVx6Rs+qqWpAhqXEciBwtkIXl2brw0vrfjjvCqanng/mRi7Tbj7rismkjeA12iq7YVmYU60871ZBlF+rjG6qWAIvr2731uMTULKOUvjbFo3idSfZeVL5owH5t1qbVbZTrl1I8fYlqV7Tr9XdA3t3uJJ07sVaLDYnVUjSLhmw8fZSz1LhC0jcr6oJpWFNNS1s88RlQVEbnedL6XNhvBb8Rw4Hhjx7YwZI5omtdY5SNAenK/z4L2PMQ0seSOKZAxngmC9x6hQ4EJG9J8JTMXYjRlRh4gCx+IxssHcH0jQOFx87pHWjLPdOihqFeNHU3VlBBHdbGQlaWPLXbp0wggEIdyOcTV1dKh3kVY4d4cCyhmYA+G8MMKlpipYWO0JJdbodB9FAx2aRzhtsgTor/2i/8ARyfxDDvG9KTzH3S+hH88rz/7/wD8R/249B//ABf/AI/dA1rPNfNf/t7/AIhfkuOov/1n/iV4/wD6tffS9/rq/wBEvzbHGBXNNYf3L2v/AOZpW50rEPSQ7pBMToZAOKh42Ckjlc6euKWDBwneCPiBt1sRdWMQF4xZc+j/AC6gqqW0sSGWO4kDMRcXuGtvWtbn3g46xSprIprxuOU7WA9NkUgikiAcNlkdIdLAIaZ6RN2nDSpcA2LXXUX4g7psedsW8KklL5GzG7+6fL9r6qtWtblaWDTVEn05G2fvvAfoOr/bB3bedxhc6J38WsB/VfyVvOP0l+llU6Fz2an8SfJsSf6g+KPzUWG7OTLxnCU0Q7sadKr/APal+YwxxHeP/tCgh/q8VhdJmyPXqamEfpUHbUfXUcx94fEad2LuD4j2R7CQ907dD7KvW0vaDO3dYfR7m60tBWzMN8KygKfrErYDy/LF3FKc1FRDG3Q638jqoKSTs4XOOqqCsWro6qeqmXeS6wU6ncRWNiGCC28e4m/PE/ZOp6iOOFmh3dubcr8Fw13aROc4+AVjYBh/J+Yi4uUNv6tsRYiP91Bbn9wvaT/geF9dD1QsbVbuwVVjQkk2AF31OPMeY54jawXJcfsu8OsA8lUnN89/4kfIYmtbDRf+1R71l19ZfA0OfKH0/TufMOrlffcYJZBLhhLP7R8iERtLKuzl99K6mSvSNdWMaKB4sxAHxxFghy0pcdrn5cUV4Lpg1fHS2m5NAp4rTge4kY7wM543nm4or299q1elj/QUXkf4FxWwX/kl8R9SpK/WNpVujp6efLaCmqAQZgRFILdiQXtz58Lc+HdiKR00VZNLF/Ta45hTBsb4Wsfx2QhNRVWU1sYBuSRuleEiFgCCPW1jwOGrZYcRpzcacb7g2/PFUSySmlFv8p7jGJT1e49QpgQsnP8AZ6CsQLOl7eyw0Zb9xxYpqqWnddh8lFLCyQWcFhU3RxAg3RPVdX+rE1l143CgccMHY1M45sjc3PLc/NQMo2t0zGyI0yiNYOojBijtujqzukDwPI+OFvbvMvav7x66q0GANyjZY2V7BUtPKssRmV159Yde8HvBxcmxWeVhY8Cx6KCOljY7M3dch0eUvWdbvT9Zvb2/1pvvd98d/wAZqMuSzbbWy8F5+jjvm4qP0eUhfrC05kvvb/Wne3u++AYxUBuWzbbWy8EGkjLs3FaOfbJ09YqCYMWQWDhrNbxPPvxWpq+anJ7PY8OC7lp2S2zcF1y7ZqngganSMGN774bUtf7ROp7vCwxxLWTSyiVztRtwsumwsa3KBosFei+hD7x60j7Bfs+XDet64vnHKkttpfnbX62+Sg/QxA3RNXZNDNB1DoDFYAKNLAcN23C3K2FsVRLHL2rXd5WXRtc3KdkNw9GdGoZSZmDA23nvuk6byjdtvW0uQcMXY1UG1gBbpv46qu2iiatTJNjqWkcPCjBxpvF2N794vY+7FWoxCeduR505WH+VJFTsi+Fa9dSdahQu635o26fQ4qxP7N2awPiLqYi4ssjJtkYaV9+F5hc3ZTISrHvYHifHFyoxGWduV4b6ahRRwNj+Fb9sL1MsRNlacCpXdJSpO9Il9AbcUt7Ouvni6a+Y9mb6s2PvzUXYMsRbdVMt2CooQ1ot8sCpMh3iAeIHd5jXEsuK1Mlu9a3LRRMo4mXsF0yLYmkpGLxoSxBF5DvEA6EC/C+OarE6ioFnG3houo6WOM3AVem6PaJJetVGuDvBSxKg3uLL4HUX4WGJHYxVujyEjxtr+FeNpI2uzBfD9HlKZOtLT9Zvb2/1pvvd9+/HoxecNyWbblZeCjiBzcVo53spBVbhk3xJHbdlRrOLcNeeuuoxBTYhNT3DbZTwI0UkkDH2J3XPKdj4IJTOTJNN+smYMRy0sABppwx1PiMssfZABreTRb3XjKdjXZtyuOcbC0tVK0sxlZm/3hsB3KOQ8PE47p8UngYGRgW8Fy+kje7M7dTMNhqecRrK0ziNd1AZToPzPK/gMeR4pNGXFgaL76IfSxvAB4Lx9hKVokhYytHGxZQZDoWFtDxAHEAc8H8UnDy8AAkAbcl0aZhaGnYL7oti4EmWZ3mmdBaPrn3gndbQa+JvjyXEpXxmNoDQd7C10CmYHZtyiQDC4Kde49QpgQpgQpgQpgQpgQpgQpgQpgQpgQpgQpgQpgQpgQpgQpgQpgQpgQpgQpgQpgQpgQpgQpgQpgQpgQpgQpgQpgQpgQv/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2" descr="data:image/jpeg;base64,/9j/4AAQSkZJRgABAQAAAQABAAD/2wCEAAkGBxQSEhUUExQWFhUXGR8bGBgXGB0fIBwbHRocHR0hGh8dHCggHCAlIBwcITEhJSorLi4uHB8zODQsNygtLisBCgoKDg0OGxAQGzQmICY3NDQ0NDQsLCw4NzQ0NDQsNCw0LzQsLCwsNDQsLCwsNC80LCw0LDQsLCwsLCwsLCwsLP/AABEIAOEA4QMBEQACEQEDEQH/xAAcAAACAwEBAQEAAAAAAAAAAAAGBwAEBQMBAgj/xABOEAACAQIDBAcEBgUHDAEFAAABAgMEEQAFIQYSMUEHEyJRYXGBMpGhsRRCUmJywSNTgpKyFUNzk9Hh8BckMzQ1Y4Sis8LS8YMWRVR0o//EABsBAAIDAQEBAAAAAAAAAAAAAAAFAwQGAgEH/8QAPhEAAQMCBAMGBQIFAwQCAwAAAQACAwQRBRIhMUFRYRMicYGR0TKhscHwFOEVI0JS8QYkMzRygtIWQyU1Yv/aAAwDAQACEQMRAD8AeOBCmBCmBCmBCmBCmBC8vgQvcCFMCF5fAhVq+vihXelkVF72IGO44nyGzAT4Llz2tF3GyE8w6TKKO4QvKR9hSB72thpFglS74rN8Tf6Ko+vibtqsKbpWkYkQ0oJ5bzEn3KPzxfH+n2NF5JPlZV/4i4nutVKo6SMwUBmgiRSbAtFIAT5l8TMwSjcbNcT5j2XDq6dupbYeC+k6Q8xsG+jxlWFwRFJYjwIfHJwehDi0vN/Eey9FZUb5dPBWqbpXdTaemA791iD7mH54hdgLXC8b/UBd/wARINnNRDl3SVRSaOzQn76m3vW4HrbFGXBKpgu0B3gVYjron76IspKtJVDRurqeBUgj4YVvjfGcrxYq2HB2oK73xyvVMCFMCF5fBdC9wIUwIUwIUwIUwIUwIUwIUwIUwIUwIUwIXl8eXQsPaDaylo9JZAX/AFa6t6jl5m2LtLh89T3mDTmdlBLURx/EVS2Yzqprj1wjEFMCQobtPL430Cr4i97EYlraWClHZ3zSegHufReQSulGa1gikHC1WFRzfN4aZN+aRUXgLnUnuUcSfAYngppZ3ZI23P5vyXEkjWC7ilrnHSNUVDdVQxMt9A27vSHxCgWX1vjQ0+DQxDPUOvbyHrxSx9c95yxBeZf0c1VS3WVsxW+tiesf3k2X449mxmCEZKdt/LKPcobRSSayORhlmwFDDxi6098p3vh7Pwwpmxeqk2dlHTT91cZRxM4Iip6SOMWREUdyqB8hhe6R7z3jf1KsBrRsEBdMw/zeD+lP8DYeYAf5knh90vxL/jCs7GbQU9NltOJ5kRt1juE9ojrXtZRqeGOMRo5p6x5jaSNNeGw47KWCZjIWhxXF+kLL5mKSwsUOm9JGrKfMakD0x0MGrIm5o3i/QlcfrIHuykfJamYbAUM63SPq7i4aI24+HD4YrR4xVRnK45vH33UslFC/hZCdZsBW0bGWinZ7clO4/qL7r+R92GkeLU9QMk7beOo9dwqho5YtYnK1kfSVJG/VV8RUji4Uqw/HGRf1HuxFU4Ixwz0zvK9x5Fdx1xacsoTHoK6OZBJE6uh4MpuP8eGM/JE+J2R4sUxa4OFwu5F8RrpAWe53WZYwLgVVMT2XPZdfuuwBBPcSNfPDynpqWuFm9x/G2oPUDf2VKaZ8JuRdq3dnNsaas7KPuyfq30b05N6YpVeGz02rhdvMfmilhqWSjREN8ULqwvceoUwIUwIUwIUwIUwIUwIXhOBCzM6z6GlA6xjvMbJGo3nck2AVRx158MWKelkqD3NuJOgHmuHyNaQDxQZt9t00Q6iAFJit5CbEx3Gi6XG/bj3eOHGG4U157WTVt9OR687fVUaysyd1m6DdidnGzCoO/fql7UrEm7dy37z391/DDXEattJFp8R2HAdfBUKaAzvu7ZPWGIKAqgAAWAHAAd2MW5xcSSn4sBYIa2z2wjoV3R25mHZTu8X7h8Ti/h+HOqnXJs0bn7BVqipbCLcUCZNs5V5tIKipkKxHgx4kX4RLwC/ePdzw8qKynoGGGIa8vuT9voqEdPJUHPIdE0MkyGCkTdgjC954s34mOpxm6mrmqXZpXXTWOJkYs0K9PULGpZ2CqOJJsB53xAxpe7K0XK7c4NFyg7OOkyliO7EHnYc1sF/ePH0Bw3gwSd+ryG/M+n7qnJXxN0GqF6jpRqpDaCGNfRnPwthmzAYWi8jj8gqhr5XfC1Ym02bV9Qi/S1YRhrreLcG9Y8Da50vi5SU9JEXCD4ra63Veokne3viw8FUy+CoEYK0vWxEkqWhLjjY2YagXB0vbEsz4s5a6Sx8bfJcx9oG3y3HhdauW7YJCy9ZQU914FU3GH719cVpsNfK0lsrrHrcfKymbVZCMzB6JgZL0iUc5CuWgfultY+TAke+2EU+C1MYu3vDp7bphFWxPNtkWq4IBBuDwIwpOmhVwaoazuGgrZDSylTOOAGjjTe7J56a21HHDCnfVUjBMz4D5jlsq0oikPZu3QHW5bWZLL1sL78DNqfqnwlH1Ty3h/dh7FNTYozs36OHr4g8R0S9zJaR126tTG2U2oiro95Oy49uM8V8fFTyPyxn62gkpHWdqOB/OKZQTslFwtPMqBJ4nikG8jixH+OY44qwyuikEjNCFI9ge0tOyQO0OTS0NQY2JG6d6NxpcX0YHkRz7jjdU1THVRiQeBCz80ToX2TE2P20nqITGFWSpiG8Qx3etjGhKkCwcXGhFj4ckFdhkUUmckhjvPKfZM6ardIy39QRTs1tPBWqTGSHX2420ZT4jmL6XGFtZQS0jgH7HYjYq1FO2XZbmKamUwIUwIUwIUwIUwIWDtjtGtDAZCLux3Y172tfXwHE/34uUFGaqXLwG56KConELMxS92PmO7V5rUEu8Q3UJ+2QOHd7SqBy3jh/XRgujoYtA7fwH+D6JfTO0dO/ghLLcvmrZ91AXkdizMeAue0zHkMNZZo6aHM/QD7bAKkxj536cU5djEih6ylh7S09g8nNpmuz+Ggt5XtyxkcRMkmWeTd97Dk0aD8808p2tYCxvBebcbVrQxWWxncfo1PAfebwHxOOcOoDUuufhB19lzVVIhbpulJA5jqI6iuheVJT1naNt8X4jvA+ybC1uVsaxzQ6N0VO4AjTTh+c0oBLJA+UXuntlOYRVESyQMGjI0tpa3IjkRwtjDzwyQyFkg1H55p8x4e27UM7YbfxUm9FEBLOOX1V/ERz+6NfLDKhwh9QM8mjPmfD3VaorGxaDUoNpshzDNmEs7FYuIZ9AB/u4/wAz7zhw+so8PGSPfpv5lUmwz1BzPNgjXJ+jmjhsXUzN3ycPRRp774TTYzUyaNOUdPdXY6GJm+qKqemSMWRFUdygD5YVve55u43VoNDdggbpjH+axf0v/a2Hf+n7ds/w+6o4kP5QWx0a/wCzafyf/qvipjNv1j7dPoFPSG8LVv1dHHKLSIrjuZQfnigyR8Zu0kKdzQ7cITzno2pJbmLegb7mq+qn8rYbQY3UR6Sd4dd/UfdVJaGJ+2hSyzukqqFmpXkcJfeUKxCMO8C+niO/Gjpnw1Q7ZoF/DUHklUwlhOQnRfWRbQtDPDLMDMIjpvMd5RYjsm+o19k3HlgqqMPheyPu335HXj7hENSWuBdr9U3dodpaeGkEz2kSZP0afrN5bgW7rHW/DGSpKGaSo7MaFp1PKydTTsYzMdik7lqVKb9bTIUWJtSnsrfitibsvfxtpjXzOhfanlNyRx3PXoUmjEgvKwaBOfZDaVK6HfXsyLpIn2W8O9TyP5jGPr6J9LJlOx2P5xTqnnEzLjdY+1lNFVzGinIR2QSUsn3tQ6nv1ANuYPhi3Qvkp4v1MYuAbOH0P591FUNbIezfx2PVK/dny2rBdSskTXtyZedjzDDGkPZVsNge6R6fvdKW56eUX4Ig29vTV0VZTNuiZBIrDgW4NfvBUrceJxQwu01M6CYXymx+3pqrFWezlEjOKZ+zGdLWU6TLoSLMv2WHtD38PC2M3W0pppjGeG3UJrDKJGBwWvispVMCFMCFMCFnZ5mi00LSMLkWCLfV3JsqjxJsMT00Dp5AweZ5DifRcveGi5Sl6Uq53qUici8Ua71uG+/aNh5WGNTg8bWQGRmzifQaJNiMl5MvJbdLkckuV01OlkWVjNNK3sogO8L95PZ08MU31TI62SV2pb3WjiT+XVgQE07WDjusqv2lho4zS5aLk6SVP1nPDscyddDwHLFqGikqX9tVnwbwHj+a8VC+obE3s4d+aMsghXKsuMk57Zu7i+pdvZXXieA9+E9STiFYGRbbDwG58FeiAghu7dCGyOUSZrVvVVWsatqOTH6sa/dW4J/vOG1dUsoIBBDudunM+JVKnjNTIZH7Jm5/kUVXCYpBp9VgBdDbQr3eXPGbpquSnkztPiOfQpnLC2RuVySj5hUZe9RTwzgqeyzRm4J71+y3I24ajljZCGCraySRnUX4ePMcQkRkfA50bSjfo92LgKLVSsk7HVVHaVT96/tOD38PjhNimJShxgYMvM7E+HIJhR0rLdo7UpjnQYzvFMkIZ/0iUtPdYz17jkh7IPi/D3Xw2pcHnm1f3R139P8ACpzVsceg1KEZNu8xqjamh3QeHVxlyPNiLfDDcYVRU+sxv4m3y3VQ1k8n/G1ZG0keZdUGrTJ1ZYWDlfasbdkeF8W6Q0Ocimte3AH6qvOKjJeTZWcjTNlgR6UymEg7gUqw0Yg9k68QcRVRw90rmzWzacxw5ruP9UGAs2WhB0hV9ObVUG9+NGiPvtb4Yrvwakl1hdbwOb5fupf10zPjajLIdvaWqsu91Uh4JIQLnuVuB+fhhRVYTPAM1szeY+43CuxVkUnG3igzb6vjq6cTbgSoglMUyh77qnetbQb6kgWNhbXDjDIX08pZe7HC4039jZUq1zZGZhuDZAckZBswIPcQQfccPWnML2+6VlpbuFubL5U1fPHC826iDQM1zuXuViB5n4ceWKNdUCjiMobe/TjwJ8FapozO4NcdAnjQ5bFFEIURRGBbdtoQeN++/O/G+MTJNJJJ2jnd7mnzWNa3KBolTnNFJktcs0NzA/Aciv1o28RxB8u441MEjMSpTHJ8Y/A73SqRrqWXO3Yoo26y8V9FHVU53njHWIV4lTYsBbXeFgbcbrhXhkppakwS7HQ+PA+CtVTO1jD2cNUH0u08VZGIMxGo/wBHUqO2h++Lajv+I54bPoZKd5kpfNvA+CptqGTN7Ob1WptblDrlUO+yyGneyyIbh4m0Vh3DVRbwxBQ1LDXOsLZhqDwI3Cmqov8Abg3vZUOjmrlEdWkTEOirMi8mKE7ynwcWU+h5YsYsyIvjLxoe6el9j5HVRUDyGutw1TWyHNkq4Emj9lxw5g8wfEHTGVqad9PKYn7hNo3h7cwWhiFdqYELw4EJYbV5x1+b0tODeOGZLjkZCQST5Cw9TjSUVP2VBJJxcD6f5S2d+eobHyQ1t5TtLms0a8WZAL8rxpqe4Dj5YYYc4MoGOPAH6lU6puaoIXu1+1RqLU8BK0sYCqP1m7oGbw00X8+HtDh7Yryyf8h1J5dB9yvaqpL/AOW06D5on6O9iShFTUgbwsY4zxU8d5xybhYcuPksxXFMw7GHjuefQfdWqOjtZ7xqs/pEzF62sSih1CMB4GQjUnwUH+LE+EwNpqc1EnEX8uXn7KOseZZRE1M7JcrSmhSGMdlBa/eeZPiTrjOVE7p5DI7j+WTOOMRtDQhbpL2pNLF1MRtLKDqPqJwJ8zwHqeWGeD0Ank7R/wALfmfbmqtbU9kMrdysvY/o+RqZnqlPWTL2RreMcQfxk6nw05nFiuxhzZg2HZu/Xp4KKnoQWEyblYVJUVOSVW44LwubkD2ZF4by9zju9DyOGD2Q4rDmbo4eoPI9FA1z6R9jq1dc42iq81lMFKrLEfqjS475WHAeHDzxzBRU+Hx9rMQXc/s0cfFD55al2WPQIo2b6NYIQGqLTSd2oRT4D63r7sK6rG5ZLiHujnxPnwVuChYzV2pRvFCqCygKO4Cw+GEjnEm7jdXwLbIF6YlP0WI8hKL/ALrYef6fP89//b90vxEHslrdG3+zafyf/qvirjH/AFr/AC+gU9HpA1EdRTpIu66hlPJgCPjhcx7mG7TYqwQDugXaTo0hkBal/Qvx3CSUJ+aemnhh3SY5I0gT94c+I91QmoGu1ZoUsaunmpJx1qESxsGs2oNiCDf6wPfjStfHPCSw908vzRKnNfE/vIw6R4BVLT1tOhdHQq7KLkEG4DAcCLsL+GFODuNOX0spsQdLq7Ws7XLIzigKOQqQykhgbgjiDyIw9LQ8EEaJY0kG4Tv2C2rFbFuPpPGBvjkw4by/n3H0xisUw80r8zfgdt06LQUlSJm67rW2lyZKyneF+eqn7LD2T7/hfFSjqnU0wkHn1HJTTRiRhaUC9FubNFLLQTaEElAeTKTvr5H2h64eY3TtkY2qZ0v4HY+WyoULyxxicvdvNhw0nWUthI4LNDw3rW3jHy3tRdfG/nzhuLENDZ9QNj9j7rqqog7vs35IPyPPGjjlpJSeolBUg8Y5OTAHhYgXGG9RRh0jZWfGNfEcuvRUIpnNBidsfkt3oiT/ADqYH9UQf3hijjhPYtvvcfRWMO+NysdFGbGOqmpb9h95kHcymxt5r/DjjG6bNC2Ubi3of3+qkopLSOj9E2RjLpqvcCF8yNYEnkL49AubIX57yyuvmEcx+tUhz+1Jc/PG9miH6V0Y4Nt6BZxjv59+v3Wx0jUr/wAqSBAWaUJuqvEkoFsPPdPvxUwl4/RNJ0Db39b3VmsDhP3dyFpx0FPk8ayz2mrmF0j+qnj6fa58sVTLLiLuzi7sQ3PE/nL1UgZHStu7VyKcurWpMqaplN5XVpjfnJJqo+KjwGFk0TamvELPhBA8hv8AdXBIWQZ3b7oe6IsqLvLVvqRdFJ5s2rt58vU4v47UZWtgbsdfIbKpQRkkylMuuqlijeRzZUUsT4DGcjY6R4Y3cpm5waCSlLsfRNmeYSVM1ykbB7cr3PVp5AC58vHGqr5W0NKIotzp7lKadn6iYyHYJwMQASdPHGT30TdJzP8AM5M4rEp4P9CD2e6w9qRvTgPLvxrqaBmHU5lk+Lj/AOoSed7qqXI3YL4ilqcjqrHtwyHXukUc1+y4B4flrgcIMUgvsR8j15heDPRya6tKYVbtxSRwJP1m8HHYRR2iRxBH1bcCTbCGPC6l0pjta254fv5Ji+qiazNdAVTtlmNc5SlRkX7MQuf2nOg+GHzMNo6VgdKbnmT9B/lLzVTzG0YWVtDkFdDEJqpjZmA3Wl3zcgkXAJHfzxZpaumlkLIbaDgLKGeCdrc0hVnI9nsxaBJ6VzuNeypLunRiCN02XiDzxHVVlGJXQzDXTcX4L2KnnyB8Z3WhSbd19G4SrjLjmHXdf9lh2T7j54gkwmkqW5oDbwNx6bqZtZNEbSBGv/15SGmaoDnTTq/r7x4Lbx+1wwlGE1BmEVt+PC3P9t1e/WRZM9/JAVDQVWdztJI25EtwDbsp3Kg5nmT/AHDD2WanwuIMaLu+Z6nklzY5Kt+Z2gXTZbPJMrnelq9Idd4WJsbXDJbiH4evKxxzW0jK+MTQfFw1t5HwXsEzqZ5jfsr2bbBx1EQqqAlQ67/UvzvrZTfsnwOnDhiCDFnwydjVbg2zD781LLRtkb2kSBMqzGSlnWZLh4zqDpcfWUjx4YeTwNniLHbH8BCXRSOifcL9F08yuqupurAEHvBFxj585paS08FpQbi4St6TqI0tXBWxaFmF/wAaWIv+Jbj9k402DyianfTv4fQ+xSqtb2UrZQiPbWRpqGOsp2s8JWdCPskEMD4WOo8ML8NDYqp1PKNHXafsrc7iYhIzhqh6SKnzqMsm7DXKNV5Pb5jx4jnpi8HTYY7K7vRHjy/PmqpEdY3TRwVbo0ieCetEilXjh7QPIgm/y44nxctmiiLTcF3y4LyhBaXh24QpsnV9XWU73/nFufxdk/PDOtiz072dD8lSp3WlB6r9EDHz8LRr3HqFXrnAQi4BYEKO87pNh6A+7HcYJcDyXjtivzbCxVlPNSD6g4+iPFwev3WZbpJ5pr7TViUM0la27JUTKqU6fZUIN5m/avr5DmcZakjdVRtphoxty489dB6e6bzOELjKdzsgbZzLpcyrR1jM9zvyueSjl4X9kDx8MO6yeOiprtFuAHj+XS6GN1RL3kbdMNbuU8MI032LEfdjA/Nh7sJcBizSPkPDTzKv4i+0YYOKKdiMt+j0UEdrHd3m/E3aPzt6YW4lP21U93C9h5aK5Tx5Iw1YHS7mfV0qwg2Mza/hXU+82GL2BQZ5zKR8P1OirYhJljyjitTo7yr6PQx3FnkHWN33YXAPkthipi0/a1LgNm6Dy3+ampIuziAWf0p52YKYRIbPMd0m/BB7R9dF9TixgtL2s2c7N+vD3UVfNkjyjcrp0Y5B9HphK4/SzWY3Gqp9Vfz9ceYzWdtPkae6368SvaKDs47ncrp0hZxSRwPFOFlkIukXO/ANcap545wqmqHyCSPut4n7dV7VyxNYWu16JPZQIetX6Tv9VftdWNT/AHeI1xrqjtBGextfhfZJIcmcZ9k/smNOsQFP1axjkthbQHtDkbEE311xg6gTuk/nXLjz+y0ceQN7myV+2u2kdbAYgjKyzEqwIKlFJAN+NyNbcsabDsMdSyZybgt243Smrq2SMLANV97PberSUKwLEzTIWAJPZO8zNfv0va3PHNXhBqasyudZpt46ABew1zY4cltUaSyiTLRJXJEXMe8VlG4u99UHiVPDhrhM1uWuyUxNr8NfFXnEOhDn2vbjoktCik7zDsBhvBSA1iTol/AHXW2mNmb2sP204n81SINF8x2CZ2TdItFEixLBJFGugsFIHeTY343JPPGbqcFqZHF5eHE/lk1ir4h3QLBUelmiklaKeOINCsesqanUkjet9UCxB4do8MS4FKxjXQvdZxPwnT06rjEY3OIcBor/AEQ5uXjkpyqgRWZSBx3ib73ebjjiDH6cNc2UX1016clLh0pc0tPBW+kPZWJ6eaeOMLMCJGYDVgBZgfTXzGIsJr5GzNie7unT29l3V0zXsLmjVdeijNDLR9Wfahbc/ZIuvzI9Mc45AGVGcf1C/n+aooJc8djuFodIeX9dQTC3ajHWDzTU/C+IMJm7OrbyOnqpatmeI9Fl9FdUJqAxNZhGzIQeat2h/ERixjcZiqg8cbH00UVC4PhynglvtBlUmXVe6rMCp3opBoSt9Ne8cD/fjQ0tRHWU9zbXcJXPG6CTTyKOcjzhK2GonNkqUpZElUcJF3bq47rEEeF/LCaopnUsjIt2FwI6cwmMMwlY52zrapbZHGWqIAOJlj/jGNHO7LE89HfdKof+QeK/RVHWLLvbpvuOUbwZeP5H1GPnz4nR2zcRf1WmurGOEIWzuvH8pUEN+Urn+rZV/wC73YZ00X+ymk/7R8wfZV3yWlazmlHtHlhgrpYToOt7P4XN1+Bt6Y1dJUiWna/p8xoUlmjyT5eq+tp696urci7doRxqNdF7IA8zr648pImwQNB0tqT1Op9Nl7UPdLLYeCaWwuVpRlqbQzmNZZmHexZVUeA3T8+eMxiU5qQJh8AJa0eGpPzTalibEMnHcoW6TG67MaaHwRf6ySxwzwcZKN8nifQKrW96djU2EWwsOAxlt01Sk6Sb1GZwwcgqLbxdiW+FsavCP5VE+TxPolFZd87WJtRoFAA4AWHpjKE3Nym4Sh2wH03OFp/qKUjPlbff5kemNbh5/S4eZeOp+wSap/m1IZwCJtuttRSFqaFf0pS4cEWjJ4Cxvc2F7eIwrwzCzUDtZD3b7c1aq6sRdwbpR1VS8js8jFnY3LHiTjXxsaxoa0WA5JI9znG53XLHa4X2sjDgSL8bE44LRuV0HkcVcyfK5KlnWJC7KhYgG3D8+4c8RTTshAdIbAlSxQmS9gvgiamkFw0UgsRvLYjuIDDHoMUzdwQdNEDPE7kfBWdoNoJ61ladgdxbAKLDxNr+0e/EVLRRUzS2Mb+v+F7NUPltnWXi6q6mPEIp2a2nqxLBBGQ0ekYhsArA3vvGxN9b38MKa2hphG+aTQ75uIV+nqpczWcFq7A130evkp4lDxzSsob7KR9YQR38QO7jirikPbUgmkNi0X8zZWKV+SVzANCU2JYwylTwIIPkRjKNdlIITUi+iVHRVIYK6anbmrD1ja3yJxqsbaJaVsw5g+oSmgJbK5ia88QdWU8GBB8iLYyrXFrgRwKbJYdEMvV1FVATwFwPwOVJ+Ixpsebmijk/NRdLMP0e9hW9tdQJXSyUZsJUhWaBvEs6sD3g2F/PwxRoJnUsbagatJLXD0IP1VmpY2b+X/VuErcqnelqGVwQe3DIvOzAoR6Gx9MaeZrJ4w4G+zh5apPETHIWnjp9lpdGuWmavj00iBkb00HxIxUxaYRUp5nT1/ZTUMZdN4Jh7F5jv1mYxg3AmDj3bh/gGEOIw5KaB3G1vv8AcpnDJmkeEZYUq0lN0jZgYM1p5h/Nxo3pvyX+F8anCYhLQvj/ALiR8glNW/JUNK79K9CG+j1sdipAUnz7UZ8uI92I8Eltnp37jX7Fe17QQ2ZqrdHOVpEkmY1GiID1d+/gzDxv2R43xJi075XCji+I7/YempXNFGADM9bfRnWvVTVlU+hdkW3cACQPQWxUxiNsMMMLdhf/ACpqJxkc6Q8VgbV1ix52kkp3UjaMsbE2AF+ABPuxdoo3Ow7IzUuzKGdwbVgu2Rp/lFy/9c39VJ/44TjBqz+35j3Vz9dDzQBUZ5A+cLVF7wBg29utwWOw7Nt72rDhh82llbh5ht3rWtccTz22S8zs/VZydEfHpGy/9cx/+KT/AMcIv4LWf2j1HumH66D+5L7I89hTNHqpWPVkyFW3WJN9F0AuNMP6mkldQiBg71m8R59N0vinjFQXk6KvTZWczr5xHKo3izqzg9pbgCw48Le7Ej6gUNKwuadLA25qMRfqJnWch+spzFI8be0jMht3qSDb1GGMbxI0PHEA+uqpyNyuLeS5Y7uuVsbM5Iamrjp33kDXLaWIVQSbX8rXxSrasQ07pW622Vmnpy+QMdonxl9BHAgSJFRQALAW4d/efHGDllfK7NIblaFjA0WaEJ9K9JG1H1jKTIjAIwBNrnUHuUgc/DDbA5Hipyg6Eaj26qpXtaYrkapN42az6mBCmBCsZe6rKhcuqX7RjNmCnQ7p77YjmzFhDbX67fl1LERmFzYLbGY08OYQS07MKeIxi5U726BZ7i1yTc3774odhPJSvZMBnIPHjw+ytdrG2drmfCExG6S6Hk0p/wDjP54z38Cq+NvVMzXQc0B5bn8MWbNVXYQMzm+6b2ZDyGvtYey0cr6AQ6ZtPkfZLmTsFTnvojw9JlD3yn/4z+eEf8Cq+nqmP6+HmhXo8qVfNpnS+66SkctC6Nw9MNMWjc3D2tduC36EKnRuBqHEbFafSZVvS1tJVJxVWW3eAdQfMMcVMHjbPTSwu2/NfUKWte6KRsgVXpGy5KiCLMafUEDrLdx9knxU9k/3Ymwmd0ErqSXht9/XdcVsYe0TMVro8VaPLp6xxq1yPEJdVHq1/fiLFiamsZTt4ffW/opKQdlAZDuVn9DrlqmoLG5KAk95L3PxxZx8AQstz+VlFhxJe4ps4yeZN0pOmSmtUwycmi3fVWJ/7sarAJP5Lm8jf1H7JPiQ77Su2z1Ua3KaiktvTQr+jHEkXulvIgr7sc1EYpa+Oo/pdv8Af3UlM7toDGdwq3SRXCKODL4tFiVWkt9q3ZB95b1BxJhERe99W7d17eH5ooq6QMa2FvBFPRLSFKEsf52Rm9AAg/hvhbjsmapDf7QB9/ureHtLYtUK7W0ayZ0scg7EjRg2NtCLcfPDShe5uGl7N25lVqGtdVBrtkX/AOTSh+zJ/WNhQMbqrcPRXP0EPJANXkEMebLSkN1JdVtvG9mS47XHjh6yrlfQ9t/VYnbkeXgl5gjFSI+CMcz2Gy2njMsxdEXmZD7gOJPgMKIMWrpnhkYBPgrj6KnYMzktoIoDNP7RiCSGK17kjVL8/PGjc6XI3n3b/dLWsjL3WFwNkXZVlP8AJqQ1DCOaqkkAijVyN6N13Tu8ie1xsQLjCqeo/XOfCLtYBqbbEFXIoRTgP3cdggmvdpp5XCHed3cot23bsSR3m3fh1EBFGGk6AAX2volz8z3k21XPL6rqpEkChihDANwuOF/XHcsfaNLL2uuY3ZHA8ltVG0UlVURzTkJ1drvEtmChi1h2u0STbXv88U2UTKeF0cQvfgee3lbdWTUOleHu0stnZra2uqK6JOtLI79pCq2Ed7ngOS88UqvD6OKlc7LqBvc7/wCVPDVyyShoOiaWcQrJBKjkBWRgSeQsdbeHHGVp3ubK1zRqCE1kALSDsvzmMfSFljupjxeKYELT2cNP16iqF4WuGNyCptobjxsD4E4rVnbdkTAe9w6qxT9nnAk2WxX5NB/KqU0S3h341YbxNwQGbXjwxRjqpf0LppNHWJ2t0HzVl8LDUCNuyYf+Tyg/VN/WN/bjPfxqr/u+QTL9FDfZL/LMkglzdqYL+gVnG7c8FQ8739rD+oqpo6ATX71h8z7JcyBjqnLwTBHR3Qfqm/fb+3CH+M1f93yCY/ooeSD+j+nVM3mWMWRFlAHHQOqjDbFHudQNLtzl+hKpUjQKlwHBEXS7Rb9GJOcUin0bs/MjC/AZctQWcwflqrOIMvFfkhbo4zHrFnoJNUmRurvybdNwPPj5qcM8WgyFlU3dpF/D80VShkzNdEeK+9vqn6PSUuXjQqivLY8wNB6tdvQY8wuPtqiWr53A/PDRd1ruzY2ELR6F6bSpk8VT3AsfmMVv9QOH8to5X+y7w1ujnJm2xm7JogbpZohLSb66tAwZhzCt2f7D6YdYJKY5sv8AcLeY1VGvZmiuOCAujvMuor4tezIerb9r2f8Amth9itP2tK+3DUeW/wAkuopMko5FZm0tWZqueTiWkNvQ7q/ADFmki7OnYzkP3UVQ7PKSnjs+EhVaQe1DEhPiGuLj9pWxiasukcag7OJ+X7FP4wGtDBuAl90nL1WY083KyN/VyXP5Y0GCntKN8fiPUJdWjLO1ybCyAgHv4euMrYjRNbpObdV8a5nHURSK6jqyxQ3syOQwPju2xsMMie6iMT22335EXHzSere0TtcCqPSNmjTVsi7xKR2VBfQdkEm3C9ydcTYTTiOmbpq65Psoa6UvktfRDKsRwJHL38cM8l9FSBTb6OK0VsIWdFeSlcdW5GoBXs694sR7sZLFo3U0maM2El7jz1T2hk7SPvbhCu1MDZbmYmQEIz9aoHME/pF+J94w1opG1tF2bt7ZT5bFUqgGnnDx+dFc6QMjphEtbBIqibd3YwBZtNSluBsLkeBxDhVXPnNLKPhvc+/2UlbBHk7VvFCFLk800TzRxFkjIDFRfXwHE24m3C+G8lTHHI1j3WLlRbC97S5o0W9shtTTUZ3jSFpbbpkWQkkc+y5st+dsUK+hnqhl7Wzb7Efcbq1TVMUW7dVl7VZ6aypeUbyoQAik+yoA0001Nz64t0NGKaEM3PHqq9RUGR5PBY4492LvBVwFYzCiaF91ipuAyspurKeDKe44iimbILj0O4PVdyRFjrFeZfQyTyCOJSztewHgLnHs0zImZ3mwC8ZG55s3dFEXRvVld92hjXd3jvMSVFr6gLa/rhU/G6XNkaC7hoN/O/2V5uHSbu0CqbC5PJV1W8kpTqd1zJa50IAHHmAR5DEuKVLKenIc2+bSy4pIXSyXvsnlLIFUseABJ8hjEAFxsE+JsLpT9FMZnrZ6g/ZJ175Gv8hjVY27sqZsPUegCU0AzSucU155N1WY8FBJ9BfGWaC5wA4psTYXSu6I4+sqamoI+rb9994/wjGmx45IWRjn9Bb7pVh+r3vRrtDIs5koeb07OfDUBP8Amuf2cJqQGJoquTgPf86phJZ94zySUyCYxVcDcCsyX/fAYe64xs6iMPp3g8j9LhIILtlHiu219f11ZUSX03yB5J2R8sR0MXY08ben11XVU/PMSmxsBSrSU8MDaSzK0xH7g18gyDGWxOR08rpAe62zfr+6cUrOzYGHc6otwrVtCNbmKLmbUso7FTTKBfgWDS6eq3HoMNIoXGiE7N2OPppr6qm6Ron7N3EJXbSZI+X1QGu6GDxP9pQwI9RwP9+NNSVTKuC/HY9CfslU0JgkF9l32Ny/6RmMakXUOZD5Kd4fG2OcRmMFI48bW9dPdd08eeot5o4/la2flL9lohEfxBTIPzwlNPfCb8Qc32V/tbVeVedMWX70EUw/m2Kn8LgfmowYDNlkfHzF/T9rrnEmXjDuSCtq84eohoiSbLF//RWKMfOwB8mw6oaZsMstuJ+RFx9/RUqqYvYwhDWGQHJULr3HtkXUx6EBHvQ/UWqpUvbejvbvKsPjrjPY+y8DX9fqmmGO75CKulGnp2pLzPuupvDzJa3sgcwefdoeWFeCPmbUWjFwfi91crmsMXe8koqFkZ41nd1hU2O7qVUm7bo8T/brjWyhwacgBd10uepSSMguDZDon/kQgECClKdSB2dw6evj331xgartjKTPfNxutLHky9zZCnShSU60zNuwidiCpO6HIDDe3eZOGuCyTumDbksHmOip1zWdkdrpREc+V7X8ca4ONtdCkVja5Vikg6wFEjd5Tqu6eCjU9kDU+JNgMRyPDe842b+cVIxuYWAuVXTjrwvrb8sS5RZR8dUUdHDt/KMXVXAIYMCQexbW+g52OFWMBv6R2fp6/wCFeoj/ADu4NEcdKW0Ahp/o6n9JMNfCO/aPr7Pv7sJMFo+1l7V3wt+v7bq/XThjMo3KtdGWSfR6QOws81nI7lt2B7tfXEWMVImnyt2bp58V3RQ9nHruV99JebfR6JwD25v0a+R9o+ig+8Y5win7WoBOzdfb5r2tkDIj1VbooysxUfWMLNM2/wDsgWX8z64lxyo7Soyf2i3nxXNDFkiueK0ekPMOpoJjfV16seb6H4XxXwmLtKpnTX0UlW8MiKzOiSg3KLrLayuT6Kd0fI4sY7KXVOT+0fM6qKgZaK/NZmW5tvZ/ICdCrRL+wu98w2LM1MRhbelnept7KNkt6wjpZCe2dAKbMZLaKWEy/tdo/wDMDhvh8vbUjSeWU+Wn0VKpZknJ81a6PNljVy9dKP0EZub/AF3vfd8hxPuxXxev/Tx9mw94/ILujp+0dndsjHZ3OPpmazuhvFFD1aHv7YJI8zf0Awpq6b9NQMY74ibn0V6KXtJ3EbAI5wjzFXrJZdMNCytT1KXBHYLDiCDvIb8td7GlwGUFr4Trxt8j9krxBhGWQKzlOYw5zSmmnISpQXU95AsHQc/vL44inhkw2btotYz+WP2K7jkZVR5HbrP6McseDMaiOUWkSIj0LrqO8EWN8WMYnbNSsew3BI+hXFDEY5XB24Q7SZnvZss/fU/Atuj4YZyU4FF2fJv2uqbJD+pzdU5tostFTTSw/bQhT3NxU+htjGUs3YzNk5fTinkrM7C3mlJsdlsdWZKKclHUs8TDirgbrqRzHBrfdONbiE76cNqItRoD1G4P2SemjbJeF+42VTaPYypowGYdYltXjBIU/eHEefDE9HikFSSAbHkfz5KKejfFqdQh3DFU1MCFo7OVvUVMc29uiM7x1PaFrFRbiTe2KtXF20To7b6fv5KzTPDJA48EQ5dQ1GdVTSSMViQi/wBxTqEQd5tx9TyGF00sWFwBjRc/U8yrLGPq35nbBH2e7C01REiKvUtGu6joOA7mH1hfXv8AHCKmxaeF5JOYHcH7ckxlpI5G22S7rcgzDLWLxlwg1MkR7Nvvry9RjQRVdFWtyvtfkRr5JY6CenN2nRZ1fn5q5I2rSzrGpA6oKrG+upOgueYHpizFRimYW0+hOuuo/ByUTpzK4GXYckUZTtxSMgp6ijRKdR2d39JY3HEbo7yS3G/nhZPhVQHGaKUl/G/d+6tx1sR7jm2Czs92yW0kNFDHBGzG8iizMDbeIFhub1reWLNLhj7tkqXFxHA7D3so5qxurYhYc1iUj0ch3ZUlg+/G2+oPijC9vJsXJP1LBdhDuh0PqPZQNdA/Rwt1UhrFpbtTTM0pYDf3Clowbke0dWIW/gCOeBzDPpM3u8r319OAv5+C8D2xaxuuURbJZTJmlW9VUkGNG7QvxIHZQC+ijQ/+zhdXVLaGAQQjvEafc+Ks00bqiTtH7BN+9vDGRGqdJQZ9UNm+ZLBGT1KXUMPsi3WP6nQenfjW0zBh1IZX/EdbdeA+5SeQmpnDR8ITegiVFCqLKoAAHIDhjKFxcS47lNxolZ0o1xqaqCiiNyrC4H23sBf8K6+pxpsGh7GB9Q7j9B7lK613aSNiCZuWUSwRRxJ7KKFHoMZuaV0sjpHbk3TNrQ1oASKy2vtmazX41JPozkfI43EsANEWf/z9AkEb7VGY80YbaZG1bmqQpoBEplb7K7zfE8BhRh9UKWhMjuZsOZ0V6pgMswA81w232mjp4voFFZQo3ZGU+yOagjix+sfPmdOsOoJJXfq59zsD9fDkFzVVDY29lGtXoeyspTyTMLGVrL+BRa/q297sVcdnD5RGOH1P7KXD47Rlx4pgWwjTBZe0uTrV00kDabw7J7mBup94xYo6k00zZRw38FHLGJGFpSCdZaWci5jmibiORHMd4PxBxuwY54ubXfmqzhDon9Qm1sPncVdIszdirjjKOo4OhZTvW8CB5XPfjK4lSyUjTENYyQR0PJOaWZs3ePxBKSN9ycE/Vlv7nxq3AGO3MfZJ/hl809lzncq/o8pFpVDwHvto6HxGhHeD4Yw5pc1N2zB8OjvsfstCZQH5T5IA6QcvehrUrYdBI1/ASAdoHwYAn97D7C5mVVMaeTgLeXPyS2sYYZRM1MvLK2KrgWRe1HIuoPjoVPiNQcZuaGSmlyHQtP4UzY9sjbjYpbbYdHRiXrKQM6jeLxk3ZRxG59oAXFjrw440lBjXaHJObHSx4HxSypoLDNGl7jQWvolSmPSL7rxX8mzKemczQMVK23ja62J0DjuJ0/sxXqYYpm9nKL/XyViGR8ZzN4JqbPdI9PMAs/6GTvPsHybl5HGVqsFmj70XeHz9E2hr2P0doVU6W6l2pYzGQ0DP22U31+oNNLX+NsS4ExrZ3ZtH20v81ziDnGLu7cUqMawBI1Me2QpgQpgRdW8oEJmT6QWEN+2V429NfdiGo7URHsbZuF1LDkzjPstTP8qek7UMpemnHYkRtGUG+61vrKR/jUYp01QKj/kbZ7dwdweY6FWJ4nQ6xnulbGYbdO9BFTIWM7LuStbW190Be9nGlx8zinHhTGVTpnWyDUDr16BTvrC6IMbuUbdHmy/0OHekA6+TV/uryX04nx8sJcVrv1EmVnwt+fX2V6kp+ybruVs7SZwlJTvM/wBXRR9pjwA9fhfFSkpXVMojb+BTTSiNhcUB9F2UNNNJXzaksdwnm7E77eQ4D17sPMaqGxximj8/AbDz3VChjL3GZyKKLOjU1kwQ/oKVSCRweU/9qAMLcyb8hhbJS9hTMzfHIfQe5/N1cbLnebbBJbJVLTw24mRP4hjY1JHZOvyP0SGIEyAdUyOkXahad3hptJ5AOukHFVA7Kg8jYnyv3nGdwmhMzWyTatHwj6n83TSsqQy7WboA2ayR62dYU0B7Tt9lb6nz5DxOHtZVMpoi93+TyS2CF0z7eq/QVDSrFGsaDdRAFUdwGMG97pHF7tytG0ACwXfHK9XhwIQDtjs+lfLKiWSrhUFb8JY2Gl/Jgwvy9cO6CsdSRtc7WN179D/hUamnbNoPiCV8Ms9FUBgDHPEeDD4HvUj340zmxVMNjqw/Pr4pQ0vgffay6bRMjzNLHokv6RR3E+0p8Q1/hgpQ5kYY/dth7fJez2z5hsdUedJXbo6GqQkMu6Qw5b6KwPndRhDhAy1M0LuvyJH0KY1pPZse3gt/KamPN8vKyaPbde31XHBh56N6kYoTsfh1VmbtuPDiPsp43NqYe95oN2RziTK6p6Wp7MbN2jyUnRXH3WsL/wBxw4rqZtdAJotTw682+SpU8jqd/Zv2TL2iz+KjhMshvf2FHF2toB/byxm6SjkqZAxnmeSZzTNibmckx/JlVXmeqjhG7feYILC/MIPrEDU+vM2xs/1EFKGQPd0F/vySMxSTkyAK9sVFl8sgWrDLJfs3a0THx0up8CbfLEGIvrGMzQWt4d72PpdS03YOd3xY/JN3LsjpoA3UwxoHFmsB2h3HvGMlLVzy2zuJsnLImN+EIWz/AKNIJSXgYwOfq2uh/Z4r6H0wzpsclj0mGYfNVJqCN+o0KDanYbMafeWNS6MLN1TizD7yEi/uOHDcVo5rFxsRzH3VJ1JUM0bqCh6uymeEXlikQXtdlIF+6+GMNRHKe44HzuqkkL2fE2ypb2LChsvcC8UwIXjY8Oosum7oy2hzamFLHQ0adaAQxlYG++2p3B9o8O4XtrhLSU8/bmqnNuFug59Ewmlj7MRRi/VUnyqrytoKpo11sRvDeCk/Vf7JtwI/LE4qaeua+AH008xzXHYyUxEhF03Nndo4auDrUIXd/wBIrHVCON/DnfGSq6GWmk7Mi99jzTmKdkjMwS6zarfOq5YYbinj+tbgObm/M8FH9+NFFE3DKYyP+M/mX7lLXvNXIGN+EIn26zVcvokp4OyzruR24qigBm89Rr3m+FmGU5rKkzS6ganqTsFaqpRBEGt8AsvYG0OU1U3f1n/Ku788WsU/mV8bPBRUYywOceKX+QVQgkE5sTECY1POQiy38FvvHyA54f1UfaNMfPfw4+Z2S6F4Y7OeC+8nyieunKxgs7Hed24C5uWc+824nliOoqIqWLM7bl9h5fuvY4nzv0801dmKOOknWipzvMqmWqkI1JIsi+F73A5BfHGYrJX1EJqJdAdGD6n5WTiBjYz2bfNGgwnCtr3HqFMCEFdIdJLH1ddTkiWnvvjk0RIuG7wLe4k8sN8JljfmpZR3X7dCqdUHNtK3cKpDUUOdxhXtFUgd43x+E/zieHyxM6Orwt92d5h9P2K4DoattjoUA7S7KVFETvjfivpIo7N/vD6p8/fh7RYhDVfCbHlx/dLZ6WSLQ7IqMwqcgsNWp7A68Nxv/E4V5exxXXZ/3/dXbiWk04LH6Lc16msEZPYmBW3LeGqn5j1xcxuAS05eNxr5cVXw+XLJl4FMLbnZNa6O62WdB2GI4j7LeB5dx9cZ7DcQNK+ztWHfp1CZVNMJm9UqKWIyVMUFdK8SxkRnfudxQfZHJQeG9wtY41bnBkDpKZocTrppfr18OKUNaXShkp2T3y+ljijVIlVY1HZC8LfnfjfnjDSyPkeXSG5T9jQ0WahTa/YCKqvJFaKY8Tbsv+IDgfvD44aUGLvgsyTvN+Y8PZU6iibJq3QoMpM8zDKW6uZGaMcFkuVt/u5OXly7sOZKSixBudh73Mb+Y/PFU2zT0xs8XCNsn6RqSawkYwN3Sez+8NPfbCSowapj1Z3h039FeirYnjU2RXTVccgvG6OO9WBHwOFr43sNngg9RZWg4EXBQZ0vn/M0/pV+TYcYCR+od4KliP8AxLOyvKzPkQ6qNWlKvY7oLECVrgHjewsMWKio7LFDndZunHm0LiOMvpNBr4dUsXQqSGBUjiCCCPMHUY04cCLgpK5pabFfOPbLxXMnyySqmWGIXZu/gAOJPgMQVFRHBGXvOgUsULpH5QnJspsRBR2c/pZv1jD2e/cH1fPjjG12KS1PcHdby9zxT6ClZD1PNEGZRRtE6zBTEVO/v+zbne/DzxQidI2QGP4uFt1YflynPskV9BMlVJBl7SPG/ZHEXTQnfI4oDzPHT13HahlOJasAEeevTr0SAszSlkN7FOPZXZ+OhhEakFzrI50LNw9B3DGPrax9VLmOw2HROYIGwtsEpukXNfpFdJY3WL9Gv7PtH96/uxq8Kg7KmbzPeP2HolFdJnlI5Ldzaf6LkcEP16g8OdmYyE+7dX1GKMDRUYm+Tg0fa3uVae7JStbxKp7L9Hks9pKkmGLjunR2Hr7A8Tr4YmrcZji7kXedz4D3UUFA5wzSaBbGd7YU1DEafLlQtqC66qp4XJ/nG/x4YpwYbPUvE1Xe3Lif/UKeWqjhGSIaoh6O8leCnMk1zPOd+QtqfugnvtqfEnFDFKlssvZx/AzQfcqzSQljbu3KLMLFaUwIUwIXzIgIIIuDoR3jBe2oQklt3sm1DL1sQPUMboVveNvsk8teB9PPZYZiDapuR3x8evX3SOqpnROzM2XbIukWeMblSBURnQ71t63de1m/a9+OKnBoZDnhOR3Tb9vJexV726SahFOy0FDUGb6JIUSeMrNTNxBINmUX0tdhpca6WthZWyVcIYZ23LCCHD6HnwVyAQvv2Z0PBK+sp5KSoKHSWF9D4rYqfIix9caeORk8WYatcPkd0oc10MnUJp5htM9I0VTrJRVIBK8Wici53fA/ZPMG2MtHRMqGuh2lZ8x1905kqDHZ+7Sr20WztPmkKzRMok3f0co4H7rjmPiMQ0lZLQSGKQd3iPuPzVdTQR1DbhBWV7Q1eUydRUoXi5KTy74m5jwPww5no6bEGdrEbHn7j881QZPJTOySahM/ItoIKxN6Bw1uKnRl/EMZqpo5qY2lFuvBNYpmSC7Sr9RAsilXVWU8QwuD6HEDXuY4OabFSEA7oQzTo1o5STGGhJ+wdP3WuB6Ww2gxypZo+zh139QqclBE/bRDc/RdUxkmCoQ+e8h963wzZj0DhaRh+TvrZVjhz2m7HLE2lyOvp4gapy0ZYADrS/a1tofXFyiqqWZ5EQ1t/bbRQVMU7Gd91wrORbO5lUU8bQS7sBvuDrSoHaIOgHffEdVWUMMrmyN72l9L8NNfBexU072AtOnir56LaplLPPGZLaDttc+LEXHnY4g/j8DXWaw28h8lIcNedS7VDEey1W03UCBw97XIsvnvcLeOGX6+nbF2peLfP0VMUkhfksm3sTsklClzZpnHbfkPur4fPGTxHEXVb7AWYNh9ynVNTCFvUq9tFtNT0a3lftEdmNdWbyH5mwxDS0M1Uf5Y058ApJZ2RC7ilrVV9bnUvVxDcgU6i/ZXxkP1mt9X/wB40bIqXC2Z3m7jx4nwHAdUsMktWcrdAjmioqTJ6Ysx1PtOfbkbiAo+Q/8AeEcklRiU2UeQ4DqVfYyOljusLL8/kqI58xn7MMAKwRDh1lrbzfabtBRyBJt34vzUjIXso4tXO+I9OXQaXULKgua6V3wjYJe5Dlj1lSkQ1Ltd27lvd2/xzIw+qqhlPCXnhw+gSuGMzS/VMbaTaGgppw9jUTRIEjQEFIrePC5011PljPUlHVzxEfA1xuTxP55JpPUQsdc6kIE2h2vqau4kk3Y/1aaL6829cPKXDoKb4W3PPc+XJLpquSXTgibo52JLlaqoXsCzRIfrHiGYd3Agc/mtxbFMgMER14nl08fordFSX7702BjLJsvceoUwIUwIUwIXKogV1KuoZWFiCLgjxwNJa4OboV4RfQpS7VbAbsj/AEI75UBmgJ7ahr2KE+0uh8dCNeGNXRYvdg/UC19M3A+PIpTU0OpMfogZg8T6hkdTzurAj4g4dEse3nfz/ZLbOjPIrWrc1+mKvXkCdBZZTwdeSydxHJ+HI9+KsVP2Dj2Xw8Ry6j29OSsOlEze/wDEOPPxRLsTMtZSTZdKbNq8J7rG+h8G18icLsSY6mqG1jBps788FapT2kZgd5LB2b2gmy2dlIJXe3Zoj3qbEr3MO/n7rXqqjirYgBva7T48+n0VaCd9M/KduKcIFLmVODZZYm7+Kn5qwxkbz0U2mjvr7hOv5c7OYQBnPRzUU7dbQyM+7qBvBZB5NoG+Hrh/TY1DKMlQLX8x6akJfJQOYc0RXOg6Q6ulYR1kW/b7QKSf+Le71x7Jg1NUNL4Dbw1HuF4ytljNpQjDLOkShl0MhibukUgfvC6/HCmXBauPZubwI+m6uMrYn8bIjpsxikF45EcfdYH5HC98MjPiaR5KyHtOxQd0v/6mn9KvybDfAD/uHf8AaVTxAfyVodGWmWwft/8AVfFfGj/vX26fQLui0gF1v1WaQxi8ksaD7zgfniiynlebNaT5KyXtG5Q1mPSNRR3Cu0p7o1Nv3jYe6+GEWC1T9XDKOvsLlVpK2JnG6FKrbivrWMdHEUB+wN5vVz2V/wAa4aswmkpW56h1z1Nh6blUzWTSm0YV7IujJmbrK6QknUorXJP335+nvxDU46AMlMPM/YLuKguc0puUZZpmNPltPcgIg0SNBqx7lHf3k+uE0ME1bNa9zxJ4K897IGXOgSYzbM6jMqkX1djuxRj2VB5D5lvPGxhgioYLDbcnn4/ZI5JH1ElueyIukGsSCGHLoTdYgGlPe3IHxv2j5jC/C43Syuq5P6r28PzRWqx4Y0Qt80KjMzFG0UBKhx+lfgX+6OaoNdOJ592GfYB7w9+pGw5fv9OCp9rlbkZ5lcsryeepIWCJn8QLAebGyj347nqooBeRwHj7brmOGSQ90XTF2T2JghnVagiaoC75jXVIxwBfvJN7X7ibaXxnq3FJZIi6HusOl+JPG3TmmtNRtY7van6JlAYztkxXuPUKYEKYEKYEKYEKYELB2nyV5gssD9VUxXMb94PFH70buPA2PLFyjqmxEslF43bj7jqP2UUrC4XabFBL7ZwuxhzSiHWIbFgoax77HtL5qTfDluGysHaUc2h4Xt+3ql/6tt8s7dVDl2Rz6rN1JPIuy29HFsembFY+65ub5/RHZ0j9jZcIdkqZXWSkzSISIbrvFDb1DDvtw547NfOWls1MbHe1/ZDaaMOzRv1V7anZc1qCeNofpQFpFjcFZbcGHDdbwPlfS+IaOu/TO7JwPZnYkajp1C6qKbtRmFs31Qdkec1OWTHsst9HikBUN7+fcww2q6aGuj3vyI1sqMUslO7UeSbmz+2NNVgBXCSHjG5Ab0+16YylVhs9ObkXbzGycxVMco0Oq2KyhimXdljSRe51DD4jFSOZ8ZvG4jzspnMa74hdC+Y9G9FJqoeI/cbT3G4wzixqpZo6zvEKo+hhdsLLAn6JyDeKqt+KPX3qw+WLzf8AUAIs+P5+4UBw3+1yrz9GlYRu/SUZe5i9vcbjEseO0wN8hB8ly7D5CLZlIejOrtY1SKo5AuR7tBgdjtMf/rJPgECgktbMrFN0S31lqv3I/wA2Y/LEcn+oh/TH6n2C6GGji5EOXdHVFFYsjSn/AHjXHuFhhfLjVU/4Tl8B91ZZRRM4XRRT0yRKFRVRRwCgKB6DTCt73PddxueuqshoaLAWQ7tFtzS0oIDCWTkkZB1+83Bfn4YYUuFTznUZW8z7KvNVxxje5SpzCpq8zn3yjOeChQdyNfM6KO9idcauJlPQx5AQPHcn6noEoeZah97eyL9ncogoEZ2rKUVbCylnVliB47ovdm8dO7hxT1VRNVvyiJxj46WzewV6GOOEfEMypJlOUhi09e87k3Yi4ufHdBPxxOanELZYoQ0fnP2UfZUwN3uuVaGcZJB7FP1pHfHvfGTTEQp8Ul0MmXwNvou+1pGDQXXn/wBcVVW4p8vpxFf63EqO86bqD34P4XSwNMtS/Nb08OZ+S8bVyS9yNtvn9kebMZGKSLd3jJIx3pZWuWdu8k3NhwAvhFWVZqZM1rNGgHIJhFF2bbblbOKylUwIUwIUwIUwIUwIUwIXhwIWFtNsrBWqOtWzgdmRdGH/AJDwOLlHiE1Ie4dDuFBNAyUWcldnPR3WQElFE6cintW8VP5E409PjNPKBc5T1H3SqTD5G/DqhappHjNpI2Q9zqR8xhmyVr9Qb+Buqbo3t3BXzDAzGyKxPLdU/kMdOeAO8beK8DX8LoiochzKUWWObdIt+k0FvJ+HuwukrKON1y4A9NforccVSdvmtan6MpFXfqp4oUHGxLW9TugfHFR2OMJywtLj6e6lZh5Gr3WVldp6ahIWCoq6kryLgRnwO8Lkfh9+Of0M9ULyMYy/TX88VJ+oih0aSSqFd0mVkhtGI4r6DdXePh7XE+mJY8CpYxd9z52+nuoX4hK74RZbFDFnciGSSpWnS1yZhGCB5CM29bYqSuwtj8jI8x6X91MxlU4ZnOssyLbutimESyx1mthuxntHuXdVSfOxxYfhNNJGXlpYfHb5n6qMVkrXZR3l8123de8xjLx0mvBk9n8RZWNj32x1FhNI2POAX+f7j6odWSudl+FaclFnW51sdWkynUdUym/kDGFOKrZcLzdnJHlPUH3upSyry3Dr+Cw6fpCzCFisjq5U2ZZIwCCOIO6ARi+/B6OQAtFr8QSR91WbXTMNnK3LtVS1ptWCoiv9aKVjGPNOQ8gcQsoZqcXp8ptzaAfVTfrI5RZ9wrP+TaOZN+jq0deW8Lj1KcPdiMY3JG61TGQfz83Q7D2v1jcsnMNhsxRd0r1ijgEkuP3Tb5YtR4rRPde9j1Fvz1UMlJUDTdYcuz9Uhsaaa/hGx+Qti+2shcNJB6hV3QSjQtK+6bZurkNlppr+KFfi1hjmSugZq6QeoP0Q2nldoGopyToxmcg1DrEvNFO8/ryX44VVOOxtFoxmPPYe5V2LDnHV5TPyTJIaSPcgTdHM8Sx72J1OM3U1MtQ7NIb/AEHgE0jibG3K0LQtiBSL3AhTAhTAhTAhTAhTAhTAhTAhTAhUM2y/rlsHeN1N0dDqp8jowPMHQ4lgm7J1yAQdwfzRcuBI0QXX7X11Ad2sp0kTlNFdQ3ne4B8DbDiLDqSrF6Z5HMHUj6H6qi+olhNntuOa5jpYht/q8t/xL/bjv/49L/ePmuf4kzkVl5l0qzMCIIUT7zksfcLD54tQ/wCn4hq9xPQaKJ+JuPwhBWa5tNUtvTyM55XOg8hwGHMFNHA2zGgBL5JXyG7iu+RZBPWPuwpcfWc6KvmfyFziKorIKdt5Dbpx8l1DTvl0aEepT0eSKGc9fVkaDTTy+wvidT8MIy+pxM93ux/nqfkmQENILnVyxqSmrs7k3pG3KdTqQLILckW/bbxPD4YtvfS4WyzR3/mfE8AoWtmqzc6NTO2e2dgo03YU1+s51ZvM/kNMZuqrJal15D5cAmkMLIhZq9z7Z+CsTcmS/cw0Zfwn/AxzTVctObxny4IlhZILOSur8vrclk6yF96Anja6G+lpFvofEWvpryxpo5qXE2ZJG2d8/I8krcyWlOZurVuJNRZ2u646isVdDzPkf5xfDiPDFTJVYWbt70f56H5KYGKrGujkE7QbKVNGT1iFo+UiaqfPmvrh3SYhBVDunXkdD+6oTUske4uFk0dU8TB4nZGH1lNvlxxYfGx4yvFx1UDJHMN2myLst6TKyMAOI5R3sCG96m3wwrmwKnee7ceB0+furzMRkG4utX/K01v9WW/9Jp/Dimf9PNH9Z8h+6l/ienwq3lWe5pmJHVIlNAeM26Sf2Sx7R8hbxxDPS0NH8ZLncr+23mVLHNUTbCwR1k+VJTpurdiTd3c3Z25sx5n4DgLYTTzumdd3kOAHIK+xoaLK/iFdKYEKYEKYEKYEKYEKYEKYEKYEKYEKYEKYLIXxLCrAqyhlPEEXB8wcetJabg2K8IBFihHM+jmilJKq0RP6s2H7puB6YaQ41VRixOYdfdVJKGJ/Cyyf8k0P/wCTL+6v9mLX/wAgfv2Y9Sov4azmtbLujmiiILK0p/3jXH7osMVJsaqZBYEN8B91Kyhhbra657b7SDLokigiCu4O4QtkQDyFifu+uJMNojWvMkrtBvrqfzmiqn7BgyjdBOxeysmYSGeoZjFvdpiTvSt3A93efQeDjEMQZRsEUQ71tBy6+3qqFNTGd3aP2TlpadI1CIoVVFgqiwA8AMZBz3PcXONyeKdBoaLBdseL1TAhcqmnWRWR1DKwsysLgjxBx0xzmEOabELwgEWKTm3Gxr0TdfTlupvfs33ojfTUa27m5c8azDcSZUt7OX4uPJw/OCTVdKYznZt9EW9HO1clYrQzIWdFuZbdlhws/IN89cK8Ww9lM4SRmwPD26fRXKOpdKLOHmtfMdhqGY3MCqe+PsfBdMVYcVq4tA+466qV9JE4bLKPRfR39qb98f2Ytfx6p5D0UX8PhWnluwtFCbiEOw5ydv4HT4YqS4rVSf1W8NFKykiZsESKoA4YodVZX1gQpgQpgQpgQpgQpgQpgQpgQpgQpgQvL4EL3AhTAhTHiFMeoUwIUwIVPNcsiqYzFMgdG4g/MHiD4jEkUz4Xh8ZsVw9jXjK5daOlSJFjRQqKLKByAxy97pHF7zcletaGiw2XbHK6UvgQvcCFMCFzniV1KsAVYWIPAg8QcetcWnM02K8IB0KrZVlkVNGI4UCIOQ7z3k6n1x3NPJM/PIblcsY1gytV3Ea7UwIXmPEL3HqFMCFMCFMCFMCFMCFMCFMCFyqELKQrFSRYMACQe+x09+PWkAgkX6IKUu0u1tfSVTwCoDhSLMYlvqAdbDxxqKTD6WohbLktfqUpmqZY5MgKZmW0sqxkSTtI7DRtxRu6cgBY6664zs8kbnjIywHU6pm0G2pQ7RfTWrZKdqv9HGiSbwiTebeJFjpb6p18sMJP0opmzCLVxI3Olv8AKgb2nakE6BGgOE6tKE4EJe1GbZiM2ESq3UbwG7udjq7atvd/HnytbD5tPRGgzk96299b8rKg+ScVGUDuoo2q2gSigaVrFuEaXtvtyHl3nlhbQ0bqqXINuJ5BWppRG25WtBJvKp7wD7xio4ZXEKVdL4LoUvjy6Fg7aTzRUzzQS9W0SliN1WDeBvw9MXsPbFJMI5G3v1IsoaguawubwWL0Z7QT1gnM7BtwqFsoFrg34YuYxSQU+Tsha9+N1Xop3SglyL6+B3QrHIY25OFDW9DphRE5jHAvbmHLZXXAkaJRVe3lfTztG7pJ1blWG4AGANjYjUX+GNWzCaSWIODSMw012Sd1bLG/K7gmlQ5gtZTCSCQrvjRgASp5gg6XHCxxmZITTTZJG3t801Y8SNu0rE2dkrHqqhJqkFKeRVAWNQXDLvdo200I4c74u1Qp2QMcxmrxzOnDRQQmQvcHHboi++FV1bUJwEoWFle0aVFVPTxgFYFW7g8XJYFR+G3Hvv3Yuz0Toadkr93E6dOfndRRyh7iBwQxPnGYjNeqCN1G+Bu7nY6uwu2932uePHS2GTaWi/QZ7963PW/KypmSft7W0TEvhAExUvj1Cl8eXQpfBdCl8eoU3sCF7gQpgQvDgQkV0jf7Sl80/hGNphX/AEbPP6pFV/8AUJ4w+yPIfLGLf8RTwbIYMRfMatVdkJpYrMtrg70mouCPeMNM4bRxEi/edofJQf8A2u8EFbKZ9mNVUmBanirXZ0U7oBALKABdu4E21w3rqSigi7V0fHYG3lfXRL6eaaSQszLts5nlVBmRpZp3mUuYyWPO2jLe5Xy4a45q6SCaj7eNgabX0+h5ruGaVk/ZuN17/L9XHmgpTUu8QmVbMEuVNjY2Xxtjz9HTyUXbCMA5b8fdBnkFR2ebRZPShDIlZaSUyXXeQEWCKSeyovbkNeeLeDOY6mBa3LrY9TzKirge1AujmuzCXLKQyyztUs+6sSsqqFYgn6vEW1PlhIyGOuqOzYzIBck3Jurr3GnjzE3KwpamrXLhmH0uUzFw25cdXuF90LucPG+LwjpzVmk7IZbWvxva+/yULnyCHtc2qv5vt+Rl8M0YAnmuveFKaOwHPlYHvHHFeDCP925j/hbb57D85LqSttCHDcrNegq3yt6p6yR+sjLPE/aTqydN3mrW1uNOXji0JqeOubAIgMp0I0N/uFwWSmAvLt1a6F/YqfxJ8jiHH92eaMN+FyZmM4miXM2zC10NUBYTJVSmNvddT90/A640Ir3Uskf9pa24+/kqD6cTNcOIKEtjNony6oaOUERs27Kh4qw03gO8c+8emGdfRtrortN3bg9OSo0s5gfkdsjqPN+oOa1MYEm60bLY6G8K2Nx9XW9+7CY03a/poXab/U/NMBJlMjh0+iwKevqKqgqKs1dQksROiEJGQLEBQBroeJJN8XjFDDUspxE0tdzFz5qAPfJAZMxBVrJs8qa3LanemKSQ3vIoG86bpO7y3TpbeHLEU9LDTVsdmXDuF9Ab79fBexTSSU7jfULD6MqGaZ5xDUtTkKhYqitvAlvtcLa+/F3GJYYmt7SPPqdyRrpyUNCxzibOstKHaCrTNRTGod4xMEswTUeNlGK76OndRdsIwDlvx9122aVtR2ZdcK7tDtPNUZglDTyGJN8I7p7RIuWseQAFtOYPliCkoGQ0pqJW3NrgHbpopJZ3Pm7JhsOK+My2gmyuuELSvPTsFJEpuyhjYkNxNrXsePxx7HSx11NnDA1+o02v1CJJnwTBpNwVx6Rs+qqWpAhqXEciBwtkIXl2brw0vrfjjvCqanng/mRi7Tbj7rismkjeA12iq7YVmYU60871ZBlF+rjG6qWAIvr2731uMTULKOUvjbFo3idSfZeVL5owH5t1qbVbZTrl1I8fYlqV7Tr9XdA3t3uJJ07sVaLDYnVUjSLhmw8fZSz1LhC0jcr6oJpWFNNS1s88RlQVEbnedL6XNhvBb8Rw4Hhjx7YwZI5omtdY5SNAenK/z4L2PMQ0seSOKZAxngmC9x6hQ4EJG9J8JTMXYjRlRh4gCx+IxssHcH0jQOFx87pHWjLPdOihqFeNHU3VlBBHdbGQlaWPLXbp0wggEIdyOcTV1dKh3kVY4d4cCyhmYA+G8MMKlpipYWO0JJdbodB9FAx2aRzhtsgTor/2i/8ARyfxDDvG9KTzH3S+hH88rz/7/wD8R/249B//ABf/AI/dA1rPNfNf/t7/AIhfkuOov/1n/iV4/wD6tffS9/rq/wBEvzbHGBXNNYf3L2v/AOZpW50rEPSQ7pBMToZAOKh42Ckjlc6euKWDBwneCPiBt1sRdWMQF4xZc+j/AC6gqqW0sSGWO4kDMRcXuGtvWtbn3g46xSprIprxuOU7WA9NkUgikiAcNlkdIdLAIaZ6RN2nDSpcA2LXXUX4g7psedsW8KklL5GzG7+6fL9r6qtWtblaWDTVEn05G2fvvAfoOr/bB3bedxhc6J38WsB/VfyVvOP0l+llU6Fz2an8SfJsSf6g+KPzUWG7OTLxnCU0Q7sadKr/APal+YwxxHeP/tCgh/q8VhdJmyPXqamEfpUHbUfXUcx94fEad2LuD4j2R7CQ907dD7KvW0vaDO3dYfR7m60tBWzMN8KygKfrErYDy/LF3FKc1FRDG3Q638jqoKSTs4XOOqqCsWro6qeqmXeS6wU6ncRWNiGCC28e4m/PE/ZOp6iOOFmh3dubcr8Fw13aROc4+AVjYBh/J+Yi4uUNv6tsRYiP91Bbn9wvaT/geF9dD1QsbVbuwVVjQkk2AF31OPMeY54jawXJcfsu8OsA8lUnN89/4kfIYmtbDRf+1R71l19ZfA0OfKH0/TufMOrlffcYJZBLhhLP7R8iERtLKuzl99K6mSvSNdWMaKB4sxAHxxFghy0pcdrn5cUV4Lpg1fHS2m5NAp4rTge4kY7wM543nm4or299q1elj/QUXkf4FxWwX/kl8R9SpK/WNpVujp6efLaCmqAQZgRFILdiQXtz58Lc+HdiKR00VZNLF/Ta45hTBsb4Wsfx2QhNRVWU1sYBuSRuleEiFgCCPW1jwOGrZYcRpzcacb7g2/PFUSySmlFv8p7jGJT1e49QpgQsnP8AZ6CsQLOl7eyw0Zb9xxYpqqWnddh8lFLCyQWcFhU3RxAg3RPVdX+rE1l143CgccMHY1M45sjc3PLc/NQMo2t0zGyI0yiNYOojBijtujqzukDwPI+OFvbvMvav7x66q0GANyjZY2V7BUtPKssRmV159Yde8HvBxcmxWeVhY8Cx6KCOljY7M3dch0eUvWdbvT9Zvb2/1pvvd98d/wAZqMuSzbbWy8F5+jjvm4qP0eUhfrC05kvvb/Wne3u++AYxUBuWzbbWy8EGkjLs3FaOfbJ09YqCYMWQWDhrNbxPPvxWpq+anJ7PY8OC7lp2S2zcF1y7ZqngganSMGN774bUtf7ROp7vCwxxLWTSyiVztRtwsumwsa3KBosFei+hD7x60j7Bfs+XDet64vnHKkttpfnbX62+Sg/QxA3RNXZNDNB1DoDFYAKNLAcN23C3K2FsVRLHL2rXd5WXRtc3KdkNw9GdGoZSZmDA23nvuk6byjdtvW0uQcMXY1UG1gBbpv46qu2iiatTJNjqWkcPCjBxpvF2N794vY+7FWoxCeduR505WH+VJFTsi+Fa9dSdahQu635o26fQ4qxP7N2awPiLqYi4ssjJtkYaV9+F5hc3ZTISrHvYHifHFyoxGWduV4b6ahRRwNj+Fb9sL1MsRNlacCpXdJSpO9Il9AbcUt7Ouvni6a+Y9mb6s2PvzUXYMsRbdVMt2CooQ1ot8sCpMh3iAeIHd5jXEsuK1Mlu9a3LRRMo4mXsF0yLYmkpGLxoSxBF5DvEA6EC/C+OarE6ioFnG3houo6WOM3AVem6PaJJetVGuDvBSxKg3uLL4HUX4WGJHYxVujyEjxtr+FeNpI2uzBfD9HlKZOtLT9Zvb2/1pvvd9+/HoxecNyWbblZeCjiBzcVo53spBVbhk3xJHbdlRrOLcNeeuuoxBTYhNT3DbZTwI0UkkDH2J3XPKdj4IJTOTJNN+smYMRy0sABppwx1PiMssfZABreTRb3XjKdjXZtyuOcbC0tVK0sxlZm/3hsB3KOQ8PE47p8UngYGRgW8Fy+kje7M7dTMNhqecRrK0ziNd1AZToPzPK/gMeR4pNGXFgaL76IfSxvAB4Lx9hKVokhYytHGxZQZDoWFtDxAHEAc8H8UnDy8AAkAbcl0aZhaGnYL7oti4EmWZ3mmdBaPrn3gndbQa+JvjyXEpXxmNoDQd7C10CmYHZtyiQDC4Kde49QpgQpgQpgQpgQpgQpgQpgQpgQpgQpgQpgQpgQpgQpgQpgQpgQpgQpgQpgQpgQpgQpgQpgQpgQpgQpgQpgQpgQpgQv/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2" descr="I:\Kancelarija za pomoc i obnovu poplavljenih podrucja - POZIVNICA\Pozivnica - Save the date-eng.jpg"/>
          <p:cNvPicPr>
            <a:picLocks noChangeAspect="1" noChangeArrowheads="1"/>
          </p:cNvPicPr>
          <p:nvPr/>
        </p:nvPicPr>
        <p:blipFill>
          <a:blip r:embed="rId3" cstate="print"/>
          <a:srcRect r="53713"/>
          <a:stretch>
            <a:fillRect/>
          </a:stretch>
        </p:blipFill>
        <p:spPr bwMode="auto">
          <a:xfrm>
            <a:off x="0" y="0"/>
            <a:ext cx="1752600" cy="6858000"/>
          </a:xfrm>
          <a:prstGeom prst="rect">
            <a:avLst/>
          </a:prstGeom>
          <a:noFill/>
        </p:spPr>
      </p:pic>
      <p:pic>
        <p:nvPicPr>
          <p:cNvPr id="15" name="Picture 3" descr="I:\Serbian National Disaster Risk Management Program\grb-srbije.png"/>
          <p:cNvPicPr>
            <a:picLocks noChangeAspect="1" noChangeArrowheads="1"/>
          </p:cNvPicPr>
          <p:nvPr/>
        </p:nvPicPr>
        <p:blipFill>
          <a:blip r:embed="rId4" cstate="print"/>
          <a:srcRect/>
          <a:stretch>
            <a:fillRect/>
          </a:stretch>
        </p:blipFill>
        <p:spPr bwMode="auto">
          <a:xfrm>
            <a:off x="457200" y="457200"/>
            <a:ext cx="847059" cy="1676400"/>
          </a:xfrm>
          <a:prstGeom prst="rect">
            <a:avLst/>
          </a:prstGeom>
          <a:noFill/>
          <a:effectLst>
            <a:outerShdw blurRad="50800" dist="38100" dir="10800000" algn="r" rotWithShape="0">
              <a:prstClr val="black">
                <a:alpha val="40000"/>
              </a:prstClr>
            </a:outerShdw>
          </a:effectLst>
        </p:spPr>
      </p:pic>
      <p:cxnSp>
        <p:nvCxnSpPr>
          <p:cNvPr id="18" name="Straight Connector 17"/>
          <p:cNvCxnSpPr/>
          <p:nvPr/>
        </p:nvCxnSpPr>
        <p:spPr>
          <a:xfrm>
            <a:off x="2362200" y="1020762"/>
            <a:ext cx="6324600"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23" name="Title 1"/>
          <p:cNvSpPr>
            <a:spLocks noGrp="1"/>
          </p:cNvSpPr>
          <p:nvPr>
            <p:ph type="title"/>
          </p:nvPr>
        </p:nvSpPr>
        <p:spPr>
          <a:xfrm>
            <a:off x="2362200" y="228600"/>
            <a:ext cx="6324600" cy="762000"/>
          </a:xfrm>
        </p:spPr>
        <p:txBody>
          <a:bodyPr>
            <a:normAutofit/>
          </a:bodyPr>
          <a:lstStyle/>
          <a:p>
            <a:pPr algn="l"/>
            <a:r>
              <a:rPr lang="en-US" sz="3600" b="1" dirty="0" smtClean="0">
                <a:solidFill>
                  <a:schemeClr val="tx1">
                    <a:lumMod val="50000"/>
                    <a:lumOff val="50000"/>
                  </a:schemeClr>
                </a:solidFill>
              </a:rPr>
              <a:t>Key Advantages</a:t>
            </a:r>
            <a:endParaRPr lang="en-US" sz="3600" dirty="0"/>
          </a:p>
        </p:txBody>
      </p:sp>
      <p:pic>
        <p:nvPicPr>
          <p:cNvPr id="25" name="Picture 24" descr="Grafika za prezentaciju-slajd07.png"/>
          <p:cNvPicPr>
            <a:picLocks noChangeAspect="1"/>
          </p:cNvPicPr>
          <p:nvPr/>
        </p:nvPicPr>
        <p:blipFill>
          <a:blip r:embed="rId5" cstate="print"/>
          <a:stretch>
            <a:fillRect/>
          </a:stretch>
        </p:blipFill>
        <p:spPr>
          <a:xfrm>
            <a:off x="2364377" y="2133600"/>
            <a:ext cx="6372952" cy="3311498"/>
          </a:xfrm>
          <a:prstGeom prst="rect">
            <a:avLst/>
          </a:prstGeom>
        </p:spPr>
      </p:pic>
      <p:sp>
        <p:nvSpPr>
          <p:cNvPr id="20" name="TextBox 19"/>
          <p:cNvSpPr txBox="1"/>
          <p:nvPr/>
        </p:nvSpPr>
        <p:spPr>
          <a:xfrm>
            <a:off x="228600" y="6172200"/>
            <a:ext cx="1371600" cy="523220"/>
          </a:xfrm>
          <a:prstGeom prst="rect">
            <a:avLst/>
          </a:prstGeom>
          <a:noFill/>
        </p:spPr>
        <p:txBody>
          <a:bodyPr wrap="square" rtlCol="0">
            <a:spAutoFit/>
          </a:bodyPr>
          <a:lstStyle/>
          <a:p>
            <a:r>
              <a:rPr lang="en-US" sz="1400" i="1" dirty="0">
                <a:solidFill>
                  <a:schemeClr val="bg1"/>
                </a:solidFill>
              </a:rPr>
              <a:t>Washington DC 04</a:t>
            </a:r>
            <a:r>
              <a:rPr lang="sr-Latn-RS" sz="1400" i="1" dirty="0">
                <a:solidFill>
                  <a:schemeClr val="bg1"/>
                </a:solidFill>
              </a:rPr>
              <a:t>/</a:t>
            </a:r>
            <a:r>
              <a:rPr lang="en-US" sz="1400" i="1" dirty="0">
                <a:solidFill>
                  <a:schemeClr val="bg1"/>
                </a:solidFill>
              </a:rPr>
              <a:t>26</a:t>
            </a:r>
            <a:r>
              <a:rPr lang="sr-Latn-RS" sz="1400" i="1" dirty="0">
                <a:solidFill>
                  <a:schemeClr val="bg1"/>
                </a:solidFill>
              </a:rPr>
              <a:t>/</a:t>
            </a:r>
            <a:r>
              <a:rPr lang="en-US" sz="1400" i="1" dirty="0">
                <a:solidFill>
                  <a:schemeClr val="bg1"/>
                </a:solidFill>
              </a:rPr>
              <a:t>2016</a:t>
            </a:r>
          </a:p>
        </p:txBody>
      </p:sp>
    </p:spTree>
    <p:extLst>
      <p:ext uri="{BB962C8B-B14F-4D97-AF65-F5344CB8AC3E}">
        <p14:creationId xmlns:p14="http://schemas.microsoft.com/office/powerpoint/2010/main" val="1382859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3777</TotalTime>
  <Words>2038</Words>
  <Application>Microsoft Office PowerPoint</Application>
  <PresentationFormat>On-screen Show (4:3)</PresentationFormat>
  <Paragraphs>324</Paragraphs>
  <Slides>41</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ＭＳ Ｐゴシック</vt:lpstr>
      <vt:lpstr>Arial</vt:lpstr>
      <vt:lpstr>Calibri</vt:lpstr>
      <vt:lpstr>Calibri Light</vt:lpstr>
      <vt:lpstr>Courier New</vt:lpstr>
      <vt:lpstr>Wingdings</vt:lpstr>
      <vt:lpstr>Office Theme</vt:lpstr>
      <vt:lpstr>SERBIA</vt:lpstr>
      <vt:lpstr>Floods 2014</vt:lpstr>
      <vt:lpstr>PowerPoint Presentation</vt:lpstr>
      <vt:lpstr>Government Response</vt:lpstr>
      <vt:lpstr>Government Response</vt:lpstr>
      <vt:lpstr>Government Response</vt:lpstr>
      <vt:lpstr>Government Response</vt:lpstr>
      <vt:lpstr>Key Challenges</vt:lpstr>
      <vt:lpstr>Key Advantages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Sarajevo 29.6</dc:title>
  <dc:creator>Sone Poplava</dc:creator>
  <cp:lastModifiedBy>Joaquin Toro</cp:lastModifiedBy>
  <cp:revision>361</cp:revision>
  <cp:lastPrinted>2016-04-22T08:55:08Z</cp:lastPrinted>
  <dcterms:created xsi:type="dcterms:W3CDTF">2006-08-16T00:00:00Z</dcterms:created>
  <dcterms:modified xsi:type="dcterms:W3CDTF">2016-04-26T14:30:53Z</dcterms:modified>
</cp:coreProperties>
</file>