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9" r:id="rId1"/>
  </p:sldMasterIdLst>
  <p:notesMasterIdLst>
    <p:notesMasterId r:id="rId11"/>
  </p:notesMasterIdLst>
  <p:sldIdLst>
    <p:sldId id="256" r:id="rId2"/>
    <p:sldId id="265" r:id="rId3"/>
    <p:sldId id="259" r:id="rId4"/>
    <p:sldId id="261" r:id="rId5"/>
    <p:sldId id="262" r:id="rId6"/>
    <p:sldId id="266" r:id="rId7"/>
    <p:sldId id="263" r:id="rId8"/>
    <p:sldId id="264" r:id="rId9"/>
    <p:sldId id="267" r:id="rId10"/>
  </p:sldIdLst>
  <p:sldSz cx="17340263" cy="9753600"/>
  <p:notesSz cx="6858000" cy="9144000"/>
  <p:defaultTextStyle>
    <a:defPPr>
      <a:defRPr lang="en-US"/>
    </a:defPPr>
    <a:lvl1pPr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1pPr>
    <a:lvl2pPr marL="4572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2pPr>
    <a:lvl3pPr marL="9144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3pPr>
    <a:lvl4pPr marL="13716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4pPr>
    <a:lvl5pPr marL="1828800" algn="l" defTabSz="895350" rtl="0" fontAlgn="base" hangingPunct="0">
      <a:spcBef>
        <a:spcPct val="0"/>
      </a:spcBef>
      <a:spcAft>
        <a:spcPct val="0"/>
      </a:spcAft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5pPr>
    <a:lvl6pPr marL="22860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6pPr>
    <a:lvl7pPr marL="27432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7pPr>
    <a:lvl8pPr marL="32004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8pPr>
    <a:lvl9pPr marL="3657600" algn="l" defTabSz="457200" rtl="0" eaLnBrk="1" latinLnBrk="0" hangingPunct="1">
      <a:defRPr sz="3300" kern="1200">
        <a:solidFill>
          <a:srgbClr val="000000"/>
        </a:solidFill>
        <a:latin typeface="Trebuchet MS" charset="0"/>
        <a:ea typeface="Trebuchet MS" charset="0"/>
        <a:cs typeface="Trebuchet MS" charset="0"/>
        <a:sym typeface="Trebuchet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1BA"/>
    <a:srgbClr val="FF7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9876" autoAdjust="0"/>
    <p:restoredTop sz="87034" autoAdjust="0"/>
  </p:normalViewPr>
  <p:slideViewPr>
    <p:cSldViewPr>
      <p:cViewPr varScale="1">
        <p:scale>
          <a:sx n="37" d="100"/>
          <a:sy n="37" d="100"/>
        </p:scale>
        <p:origin x="102" y="336"/>
      </p:cViewPr>
      <p:guideLst>
        <p:guide orient="horz" pos="3072"/>
        <p:guide pos="54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 Roman" charset="0"/>
              </a:rPr>
              <a:t>Second level</a:t>
            </a:r>
          </a:p>
          <a:p>
            <a:pPr lvl="2"/>
            <a:r>
              <a:rPr lang="en-US" noProof="0">
                <a:sym typeface="Avenir Roman" charset="0"/>
              </a:rPr>
              <a:t>Third level</a:t>
            </a:r>
          </a:p>
          <a:p>
            <a:pPr lvl="3"/>
            <a:r>
              <a:rPr lang="en-US" noProof="0">
                <a:sym typeface="Avenir Roman" charset="0"/>
              </a:rPr>
              <a:t>Fourth level</a:t>
            </a:r>
          </a:p>
          <a:p>
            <a:pPr lvl="4"/>
            <a:r>
              <a:rPr lang="en-US" noProof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916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3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41"/>
            <a:ext cx="14740917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6" y="5527678"/>
            <a:ext cx="12137337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23" indent="0" algn="ctr">
              <a:buNone/>
              <a:defRPr/>
            </a:lvl2pPr>
            <a:lvl3pPr marL="914446" indent="0" algn="ctr">
              <a:buNone/>
              <a:defRPr/>
            </a:lvl3pPr>
            <a:lvl4pPr marL="1371668" indent="0" algn="ctr">
              <a:buNone/>
              <a:defRPr/>
            </a:lvl4pPr>
            <a:lvl5pPr marL="1828892" indent="0" algn="ctr">
              <a:buNone/>
              <a:defRPr/>
            </a:lvl5pPr>
            <a:lvl6pPr marL="2286114" indent="0" algn="ctr">
              <a:buNone/>
              <a:defRPr/>
            </a:lvl6pPr>
            <a:lvl7pPr marL="2743337" indent="0" algn="ctr">
              <a:buNone/>
              <a:defRPr/>
            </a:lvl7pPr>
            <a:lvl8pPr marL="3200560" indent="0" algn="ctr">
              <a:buNone/>
              <a:defRPr/>
            </a:lvl8pPr>
            <a:lvl9pPr marL="365778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2276478"/>
            <a:ext cx="15604543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268" y="390528"/>
            <a:ext cx="3901135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390528"/>
            <a:ext cx="11500202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60" y="2276478"/>
            <a:ext cx="15604543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23" indent="0">
              <a:buNone/>
              <a:defRPr sz="1800"/>
            </a:lvl2pPr>
            <a:lvl3pPr marL="914446" indent="0">
              <a:buNone/>
              <a:defRPr sz="1600"/>
            </a:lvl3pPr>
            <a:lvl4pPr marL="1371668" indent="0">
              <a:buNone/>
              <a:defRPr sz="1400"/>
            </a:lvl4pPr>
            <a:lvl5pPr marL="1828892" indent="0">
              <a:buNone/>
              <a:defRPr sz="1400"/>
            </a:lvl5pPr>
            <a:lvl6pPr marL="2286114" indent="0">
              <a:buNone/>
              <a:defRPr sz="1400"/>
            </a:lvl6pPr>
            <a:lvl7pPr marL="2743337" indent="0">
              <a:buNone/>
              <a:defRPr sz="1400"/>
            </a:lvl7pPr>
            <a:lvl8pPr marL="3200560" indent="0">
              <a:buNone/>
              <a:defRPr sz="1400"/>
            </a:lvl8pPr>
            <a:lvl9pPr marL="36577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2" y="2276478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6" y="2276478"/>
            <a:ext cx="7700669" cy="6435725"/>
          </a:xfrm>
          <a:prstGeom prst="rect">
            <a:avLst/>
          </a:prstGeom>
        </p:spPr>
        <p:txBody>
          <a:bodyPr vert="horz"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2" y="2182816"/>
            <a:ext cx="7660451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2" y="3092450"/>
            <a:ext cx="7660451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2" y="2182816"/>
            <a:ext cx="766468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8" indent="0">
              <a:buNone/>
              <a:defRPr sz="1600" b="1"/>
            </a:lvl4pPr>
            <a:lvl5pPr marL="1828892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2" y="3092450"/>
            <a:ext cx="766468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41"/>
            <a:ext cx="5704592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8"/>
            <a:ext cx="5704592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8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3" y="6827838"/>
            <a:ext cx="10403735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3" y="871541"/>
            <a:ext cx="10403735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6" indent="0">
              <a:buNone/>
              <a:defRPr sz="2400"/>
            </a:lvl3pPr>
            <a:lvl4pPr marL="1371668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Helvetica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3" y="7634288"/>
            <a:ext cx="10403735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8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2pPr>
      <a:lvl3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3pPr>
      <a:lvl4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4pPr>
      <a:lvl5pPr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5pPr>
      <a:lvl6pPr marL="457223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6pPr>
      <a:lvl7pPr marL="914446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7pPr>
      <a:lvl8pPr marL="1371668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8pPr>
      <a:lvl9pPr marL="1828892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charset="0"/>
          <a:ea typeface="Helvetica" charset="0"/>
          <a:cs typeface="Helvetica" charset="0"/>
          <a:sym typeface="Helvetica" charset="0"/>
        </a:defRPr>
      </a:lvl9pPr>
    </p:titleStyle>
    <p:bodyStyle>
      <a:lvl1pPr marL="342917" indent="-342917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11" indent="228611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23" indent="457223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35" indent="685835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46" indent="914446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68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92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114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337" algn="l" defTabSz="457223" rtl="0" eaLnBrk="1" fontAlgn="base" hangingPunct="1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4572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/>
          </p:cNvSpPr>
          <p:nvPr/>
        </p:nvSpPr>
        <p:spPr bwMode="auto">
          <a:xfrm>
            <a:off x="7028657" y="5886452"/>
            <a:ext cx="7432675" cy="42863"/>
          </a:xfrm>
          <a:custGeom>
            <a:avLst/>
            <a:gdLst>
              <a:gd name="T0" fmla="*/ 2147483647 w 21600"/>
              <a:gd name="T1" fmla="*/ 332337 h 21600"/>
              <a:gd name="T2" fmla="*/ 2147483647 w 21600"/>
              <a:gd name="T3" fmla="*/ 332337 h 21600"/>
              <a:gd name="T4" fmla="*/ 2147483647 w 21600"/>
              <a:gd name="T5" fmla="*/ 332337 h 21600"/>
              <a:gd name="T6" fmla="*/ 2147483647 w 21600"/>
              <a:gd name="T7" fmla="*/ 33233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8578056" y="4576764"/>
            <a:ext cx="31290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2367"/>
          <a:stretch/>
        </p:blipFill>
        <p:spPr>
          <a:xfrm>
            <a:off x="-1" y="-1"/>
            <a:ext cx="7831932" cy="9264375"/>
          </a:xfrm>
          <a:prstGeom prst="rect">
            <a:avLst/>
          </a:prstGeom>
        </p:spPr>
      </p:pic>
      <p:sp>
        <p:nvSpPr>
          <p:cNvPr id="14339" name="Rectangle 3"/>
          <p:cNvSpPr>
            <a:spLocks noGrp="1"/>
          </p:cNvSpPr>
          <p:nvPr>
            <p:ph type="title"/>
          </p:nvPr>
        </p:nvSpPr>
        <p:spPr bwMode="auto">
          <a:xfrm>
            <a:off x="8130041" y="3993292"/>
            <a:ext cx="8692649" cy="1905000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 defTabSz="766802">
              <a:lnSpc>
                <a:spcPts val="5501"/>
              </a:lnSpc>
            </a:pP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sym typeface="Helvetica Neue" charset="0"/>
              </a:rPr>
              <a:t>NEPAL</a:t>
            </a:r>
            <a:br>
              <a:rPr lang="en-US" sz="4400" b="1" dirty="0" smtClean="0">
                <a:solidFill>
                  <a:srgbClr val="5C5C5C"/>
                </a:solidFill>
                <a:latin typeface="Helvetica Neue" charset="0"/>
                <a:sym typeface="Helvetica Neue" charset="0"/>
              </a:rPr>
            </a:b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sym typeface="Helvetica Neue" charset="0"/>
              </a:rPr>
              <a:t>RECOVERY TO RESILIENCE</a:t>
            </a:r>
            <a:endParaRPr lang="en-US" sz="1000" b="1" dirty="0">
              <a:latin typeface="Helvetica Neue" charset="0"/>
            </a:endParaRPr>
          </a:p>
        </p:txBody>
      </p:sp>
      <p:sp>
        <p:nvSpPr>
          <p:cNvPr id="14340" name="AutoShape 4"/>
          <p:cNvSpPr>
            <a:spLocks/>
          </p:cNvSpPr>
          <p:nvPr/>
        </p:nvSpPr>
        <p:spPr bwMode="auto">
          <a:xfrm>
            <a:off x="8130041" y="5930089"/>
            <a:ext cx="8686906" cy="189238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30026" tIns="130026" rIns="130026" bIns="130026">
            <a:prstTxWarp prst="textNoShape">
              <a:avLst/>
            </a:prstTxWarp>
          </a:bodyPr>
          <a:lstStyle/>
          <a:p>
            <a:pPr algn="r"/>
            <a:r>
              <a:rPr lang="en-US" sz="2801" dirty="0" err="1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Vijaya</a:t>
            </a:r>
            <a:r>
              <a:rPr lang="en-US" sz="2801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 Rana, Joint Secretary, NRA</a:t>
            </a:r>
          </a:p>
          <a:p>
            <a:pPr algn="r"/>
            <a:r>
              <a:rPr lang="en-US" sz="2801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Marc Forni, Senior DRM Specialist, World Bank </a:t>
            </a:r>
          </a:p>
          <a:p>
            <a:pPr algn="r"/>
            <a:r>
              <a:rPr lang="en-US" sz="2801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17 Meeting of the GFDRR Consultative Group</a:t>
            </a:r>
          </a:p>
          <a:p>
            <a:pPr algn="r"/>
            <a:r>
              <a:rPr lang="en-US" sz="2801" dirty="0" smtClean="0">
                <a:latin typeface="Helvetica Neue Light" charset="0"/>
                <a:ea typeface="Helvetica Neue" charset="0"/>
                <a:cs typeface="Helvetica Neue" charset="0"/>
                <a:sym typeface="Helvetica Neue" charset="0"/>
              </a:rPr>
              <a:t>April X, 2016</a:t>
            </a:r>
            <a:endParaRPr lang="en-US" sz="2801" dirty="0">
              <a:latin typeface="Helvetica Neue Light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pic>
        <p:nvPicPr>
          <p:cNvPr id="9" name="Picture 8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080331" y="8632725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/>
          </p:cNvSpPr>
          <p:nvPr/>
        </p:nvSpPr>
        <p:spPr bwMode="auto">
          <a:xfrm>
            <a:off x="540285" y="381000"/>
            <a:ext cx="12580702" cy="5953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50263">
              <a:spcBef>
                <a:spcPts val="1707"/>
              </a:spcBef>
              <a:spcAft>
                <a:spcPts val="1707"/>
              </a:spcAft>
            </a:pP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Nepal – Risk Profile</a:t>
            </a:r>
            <a:endParaRPr lang="en-US" sz="4400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285" y="1905000"/>
            <a:ext cx="16054646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/>
              <a:t>Vulnerable to a range of natural hazards, particularly earthquakes, flood, drought, and </a:t>
            </a:r>
            <a:r>
              <a:rPr lang="en-US" sz="3600" dirty="0" smtClean="0"/>
              <a:t>landslides;</a:t>
            </a:r>
            <a:endParaRPr lang="en-US" sz="3600" dirty="0"/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Nepal is the 11</a:t>
            </a:r>
            <a:r>
              <a:rPr lang="en-US" sz="3600" baseline="30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th</a:t>
            </a: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 most earthquake-prone country in the world;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As a result of the April 2015 earthquake, weakened and destabilized slopes have become even more susceptible to flooding and landslides;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/>
              <a:t>Susceptible to very high losses from disaster, both in terms of mortality as well as economic </a:t>
            </a:r>
            <a:r>
              <a:rPr lang="en-US" sz="3600" dirty="0" smtClean="0"/>
              <a:t>losses;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/>
              <a:t>The earthquake exposed the high degree of vulnerability of the poverty reduction effort in Nepal.</a:t>
            </a:r>
            <a:endParaRPr lang="en-US" sz="3600" dirty="0"/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endParaRPr lang="en-US" sz="3600" dirty="0">
              <a:latin typeface="+mj-lt"/>
              <a:ea typeface="Helvetica Neue Thin" charset="0"/>
              <a:cs typeface="Helvetica Neue Thin" charset="0"/>
              <a:sym typeface="Helvetica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2">
            <a:alphaModFix amt="83000"/>
          </a:blip>
          <a:srcRect/>
          <a:stretch>
            <a:fillRect/>
          </a:stretch>
        </p:blipFill>
        <p:spPr bwMode="auto">
          <a:xfrm>
            <a:off x="14080331" y="8632725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540286" y="1142999"/>
            <a:ext cx="77724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2571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/>
          </p:cNvSpPr>
          <p:nvPr/>
        </p:nvSpPr>
        <p:spPr bwMode="auto">
          <a:xfrm>
            <a:off x="540285" y="381000"/>
            <a:ext cx="12580702" cy="5953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50263">
              <a:spcBef>
                <a:spcPts val="1707"/>
              </a:spcBef>
              <a:spcAft>
                <a:spcPts val="1707"/>
              </a:spcAft>
            </a:pP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Engagement prior to the April 2015 Earthquake</a:t>
            </a:r>
            <a:endParaRPr lang="en-US" sz="4400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72922" y="1447800"/>
            <a:ext cx="11506200" cy="1142999"/>
          </a:xfrm>
        </p:spPr>
        <p:txBody>
          <a:bodyPr vert="horz" lIns="130046" tIns="65023" rIns="130046" bIns="65023">
            <a:noAutofit/>
          </a:bodyPr>
          <a:lstStyle/>
          <a:p>
            <a:pPr marL="0" indent="0">
              <a:lnSpc>
                <a:spcPts val="4001"/>
              </a:lnSpc>
              <a:buClr>
                <a:schemeClr val="accent3"/>
              </a:buClr>
              <a:buSzPct val="100000"/>
              <a:defRPr/>
            </a:pPr>
            <a:r>
              <a:rPr lang="en-US" sz="3600" b="1" kern="1200" dirty="0" smtClean="0">
                <a:latin typeface="+mj-lt"/>
                <a:ea typeface="Helvetica Neue Thin" charset="0"/>
                <a:cs typeface="Helvetica Neue Thin" charset="0"/>
                <a:sym typeface="Trebuchet MS" charset="0"/>
              </a:rPr>
              <a:t>GFDRR support prior to the earthquake:</a:t>
            </a:r>
            <a:endParaRPr lang="en-US" sz="3600" b="1" kern="1200" dirty="0">
              <a:latin typeface="+mj-lt"/>
              <a:ea typeface="Helvetica Neue Thin" charset="0"/>
              <a:cs typeface="Helvetica Neue Thin" charset="0"/>
              <a:sym typeface="Trebuchet MS" charset="0"/>
            </a:endParaRPr>
          </a:p>
          <a:p>
            <a:pPr marL="571529" indent="-571529">
              <a:lnSpc>
                <a:spcPts val="4001"/>
              </a:lnSpc>
              <a:buClr>
                <a:schemeClr val="accent3"/>
              </a:buClr>
              <a:buSzPct val="100000"/>
              <a:buFont typeface="Wingdings" panose="05000000000000000000" pitchFamily="2" charset="2"/>
              <a:buChar char="q"/>
              <a:defRPr/>
            </a:pPr>
            <a:endParaRPr lang="en-US" sz="3600" b="1" kern="1200" dirty="0">
              <a:latin typeface="+mj-lt"/>
              <a:ea typeface="Helvetica Neue Thin" charset="0"/>
              <a:cs typeface="Helvetica Neue Thin" charset="0"/>
              <a:sym typeface="Trebuchet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7698" y="2057400"/>
            <a:ext cx="11249025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Search and Rescue Equipment and Training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Community based risk reduction in </a:t>
            </a:r>
            <a:r>
              <a:rPr lang="en-US" sz="3000" dirty="0" err="1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Kosi</a:t>
            </a: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 River Basin</a:t>
            </a:r>
            <a:endParaRPr lang="en-US" sz="3000" dirty="0" smtClean="0">
              <a:latin typeface="+mj-lt"/>
              <a:ea typeface="Helvetica Neue Thin" charset="0"/>
              <a:cs typeface="Helvetica Neue Thin" charset="0"/>
              <a:sym typeface="Helvetica" charset="0"/>
            </a:endParaRP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Open </a:t>
            </a: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Cities Initiative</a:t>
            </a:r>
            <a:endParaRPr lang="en-US" sz="3000" dirty="0">
              <a:latin typeface="+mj-lt"/>
              <a:ea typeface="Helvetica Neue Thin" charset="0"/>
              <a:cs typeface="Helvetica Neue Thin" charset="0"/>
              <a:sym typeface="Helvetica" charset="0"/>
            </a:endParaRP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Strengthening </a:t>
            </a: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of hydro meteorological services</a:t>
            </a:r>
            <a:endParaRPr lang="en-US" sz="3000" dirty="0">
              <a:latin typeface="+mj-lt"/>
              <a:ea typeface="Helvetica Neue Thin" charset="0"/>
              <a:cs typeface="Helvetica Neue Thin" charset="0"/>
              <a:sym typeface="Helvetica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2">
            <a:alphaModFix amt="83000"/>
          </a:blip>
          <a:srcRect/>
          <a:stretch>
            <a:fillRect/>
          </a:stretch>
        </p:blipFill>
        <p:spPr bwMode="auto">
          <a:xfrm>
            <a:off x="14080331" y="8632725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540286" y="1142999"/>
            <a:ext cx="77724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592931" y="5181600"/>
            <a:ext cx="11506200" cy="1142999"/>
          </a:xfrm>
          <a:prstGeom prst="rect">
            <a:avLst/>
          </a:prstGeom>
        </p:spPr>
        <p:txBody>
          <a:bodyPr vert="horz" lIns="130046" tIns="65023" rIns="130046" bIns="65023">
            <a:noAutofit/>
          </a:bodyPr>
          <a:lstStyle>
            <a:lvl1pPr marL="342917" indent="-342917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228611" indent="228611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2pPr>
            <a:lvl3pPr marL="457223" indent="457223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3pPr>
            <a:lvl4pPr marL="685835" indent="685835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4pPr>
            <a:lvl5pPr marL="914446" indent="914446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5pPr>
            <a:lvl6pPr marL="1371668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6pPr>
            <a:lvl7pPr marL="1828892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7pPr>
            <a:lvl8pPr marL="2286114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8pPr>
            <a:lvl9pPr marL="2743337" algn="l" defTabSz="457223" rtl="0" eaLnBrk="1" fontAlgn="base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 charset="0"/>
              </a:defRPr>
            </a:lvl9pPr>
          </a:lstStyle>
          <a:p>
            <a:pPr marL="0" indent="0">
              <a:lnSpc>
                <a:spcPts val="4001"/>
              </a:lnSpc>
              <a:buClr>
                <a:schemeClr val="accent3"/>
              </a:buClr>
              <a:buSzPct val="100000"/>
              <a:defRPr/>
            </a:pPr>
            <a:r>
              <a:rPr lang="en-US" sz="3600" b="1" kern="1200" dirty="0" smtClean="0">
                <a:latin typeface="+mj-lt"/>
                <a:ea typeface="Helvetica Neue Thin" charset="0"/>
                <a:cs typeface="Helvetica Neue Thin" charset="0"/>
                <a:sym typeface="Trebuchet MS" charset="0"/>
              </a:rPr>
              <a:t>GFDRR support after the earthquake</a:t>
            </a:r>
            <a:endParaRPr lang="en-US" sz="3600" b="1" kern="1200" dirty="0">
              <a:latin typeface="+mj-lt"/>
              <a:ea typeface="Helvetica Neue Thin" charset="0"/>
              <a:cs typeface="Helvetica Neue Thin" charset="0"/>
              <a:sym typeface="Trebuchet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131" y="5791200"/>
            <a:ext cx="112490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PDNA Exercise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Household Damage Survey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Support to Housing Reconstruction Program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Safe Schools Program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0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Disaster Recovery Framework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endParaRPr lang="en-US" sz="3000" dirty="0">
              <a:latin typeface="+mj-lt"/>
              <a:ea typeface="Helvetica Neue Thin" charset="0"/>
              <a:cs typeface="Helvetica Neue Thin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/>
          </p:cNvSpPr>
          <p:nvPr/>
        </p:nvSpPr>
        <p:spPr bwMode="auto">
          <a:xfrm>
            <a:off x="540285" y="381000"/>
            <a:ext cx="12580702" cy="5953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50263">
              <a:spcBef>
                <a:spcPts val="1707"/>
              </a:spcBef>
              <a:spcAft>
                <a:spcPts val="1707"/>
              </a:spcAft>
            </a:pPr>
            <a:r>
              <a:rPr lang="en-US" sz="4400" b="1" dirty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April 25, 2015 Earthquake and aftershocks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131" y="1447800"/>
            <a:ext cx="1617345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Almost 9,000 deaths, 22,000 injured, and 9.4 million affected</a:t>
            </a:r>
            <a:endParaRPr lang="en-US" sz="3600" dirty="0">
              <a:latin typeface="+mj-lt"/>
              <a:ea typeface="Helvetica Neue Thin" charset="0"/>
              <a:cs typeface="Helvetica Neue Thin" charset="0"/>
              <a:sym typeface="Helvetica" charset="0"/>
            </a:endParaRP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$6.7 billion in damages and losses, almost 50% of which was housing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>
                <a:ea typeface="Helvetica Neue Thin" charset="0"/>
                <a:cs typeface="Helvetica Neue Thin" charset="0"/>
                <a:sym typeface="Helvetica" charset="0"/>
              </a:rPr>
              <a:t>Over 500,000 houses rendered uninhabitable, another 270,000 damaged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Manufacturing, trade, </a:t>
            </a:r>
            <a:r>
              <a:rPr lang="en-US" sz="3600" dirty="0" err="1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ag</a:t>
            </a: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 and tourism were affected; economic growth fell.</a:t>
            </a:r>
            <a:endParaRPr lang="en-US" sz="3600" dirty="0">
              <a:latin typeface="+mj-lt"/>
              <a:ea typeface="Helvetica Neue Thin" charset="0"/>
              <a:cs typeface="Helvetica Neue Thin" charset="0"/>
              <a:sym typeface="Helvetica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2">
            <a:alphaModFix amt="83000"/>
          </a:blip>
          <a:srcRect/>
          <a:stretch>
            <a:fillRect/>
          </a:stretch>
        </p:blipFill>
        <p:spPr bwMode="auto">
          <a:xfrm>
            <a:off x="14080331" y="8632725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540286" y="1142999"/>
            <a:ext cx="77724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829" t="12962" r="51826" b="5555"/>
          <a:stretch/>
        </p:blipFill>
        <p:spPr>
          <a:xfrm>
            <a:off x="692686" y="4515306"/>
            <a:ext cx="7467600" cy="50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8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/>
          </p:cNvSpPr>
          <p:nvPr/>
        </p:nvSpPr>
        <p:spPr bwMode="auto">
          <a:xfrm>
            <a:off x="540285" y="381000"/>
            <a:ext cx="12580702" cy="5953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50263">
              <a:spcBef>
                <a:spcPts val="1707"/>
              </a:spcBef>
              <a:spcAft>
                <a:spcPts val="1707"/>
              </a:spcAft>
            </a:pP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Post Disaster Needs Assessment</a:t>
            </a:r>
            <a:endParaRPr lang="en-US" sz="4400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131" y="1447800"/>
            <a:ext cx="151638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GFDRR, together with the ADB, EU, JICA and the UN, supported the </a:t>
            </a:r>
            <a:r>
              <a:rPr lang="en-US" sz="3600" dirty="0" err="1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GoN</a:t>
            </a: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 in preparing the PDNA, which was launched less than a month after the</a:t>
            </a:r>
            <a:r>
              <a:rPr lang="en-US" sz="3600" dirty="0" smtClean="0">
                <a:latin typeface="+mn-lt"/>
                <a:ea typeface="Helvetica Neue Thin" charset="0"/>
                <a:cs typeface="Helvetica Neue Thin" charset="0"/>
                <a:sym typeface="Helvetica" charset="0"/>
              </a:rPr>
              <a:t> earthquake;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n-lt"/>
                <a:ea typeface="Helvetica Neue Thin" charset="0"/>
                <a:cs typeface="Helvetica Neue Thin" charset="0"/>
                <a:sym typeface="Helvetica" charset="0"/>
              </a:rPr>
              <a:t>The PDNA was based on the agreed UN-EU-WB methodology;</a:t>
            </a:r>
            <a:endParaRPr lang="en-US" sz="3600" dirty="0">
              <a:latin typeface="+mn-lt"/>
              <a:ea typeface="Helvetica Neue Thin" charset="0"/>
              <a:cs typeface="Helvetica Neue Thin" charset="0"/>
              <a:sym typeface="Helvetica" charset="0"/>
            </a:endParaRP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n-lt"/>
                <a:ea typeface="Helvetica Neue Thin" charset="0"/>
                <a:cs typeface="Helvetica Neue Thin" charset="0"/>
                <a:sym typeface="Helvetica" charset="0"/>
              </a:rPr>
              <a:t>Based on the PDNA findings, donors pledged US$4.1 billion for reconstruction;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n-lt"/>
                <a:ea typeface="Helvetica Neue Thin" charset="0"/>
                <a:cs typeface="Helvetica Neue Thin" charset="0"/>
                <a:sym typeface="Helvetica" charset="0"/>
              </a:rPr>
              <a:t>The earthquakes is estimated to push an additional 2.5-3.5% into poverty;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n-lt"/>
                <a:ea typeface="Helvetica Neue Thin" charset="0"/>
                <a:cs typeface="Helvetica Neue Thin" charset="0"/>
                <a:sym typeface="Helvetica" charset="0"/>
              </a:rPr>
              <a:t>Just finalized Recovery Framework exercise to operationalize PDNA;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n-lt"/>
              </a:rPr>
              <a:t>Critical exercises for </a:t>
            </a:r>
            <a:r>
              <a:rPr lang="en-US" sz="3600" dirty="0">
                <a:latin typeface="+mn-lt"/>
              </a:rPr>
              <a:t>reconstruction planning and allocating pledged reconstruction </a:t>
            </a:r>
            <a:r>
              <a:rPr lang="en-US" sz="3600" dirty="0" smtClean="0">
                <a:latin typeface="+mn-lt"/>
              </a:rPr>
              <a:t>financing through budget process.</a:t>
            </a:r>
            <a:endParaRPr lang="en-US" sz="3600" dirty="0">
              <a:latin typeface="+mn-lt"/>
              <a:ea typeface="Helvetica Neue Thin" charset="0"/>
              <a:cs typeface="Helvetica Neue Thin" charset="0"/>
              <a:sym typeface="Helvetica" charset="0"/>
            </a:endParaRP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endParaRPr lang="en-US" sz="3600" dirty="0">
              <a:latin typeface="+mj-lt"/>
              <a:ea typeface="Helvetica Neue Thin" charset="0"/>
              <a:cs typeface="Helvetica Neue Thin" charset="0"/>
              <a:sym typeface="Helvetica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2">
            <a:alphaModFix amt="83000"/>
          </a:blip>
          <a:srcRect/>
          <a:stretch>
            <a:fillRect/>
          </a:stretch>
        </p:blipFill>
        <p:spPr bwMode="auto">
          <a:xfrm>
            <a:off x="14080331" y="8632725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540286" y="1142999"/>
            <a:ext cx="77724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52018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/>
          </p:cNvSpPr>
          <p:nvPr/>
        </p:nvSpPr>
        <p:spPr bwMode="auto">
          <a:xfrm>
            <a:off x="540285" y="381000"/>
            <a:ext cx="12580702" cy="5953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50263">
              <a:spcBef>
                <a:spcPts val="1707"/>
              </a:spcBef>
              <a:spcAft>
                <a:spcPts val="1707"/>
              </a:spcAft>
            </a:pP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Post Disaster Needs Assessment - findings</a:t>
            </a:r>
            <a:endParaRPr lang="en-US" sz="4400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2">
            <a:alphaModFix amt="83000"/>
          </a:blip>
          <a:srcRect/>
          <a:stretch>
            <a:fillRect/>
          </a:stretch>
        </p:blipFill>
        <p:spPr bwMode="auto">
          <a:xfrm>
            <a:off x="14080331" y="8632725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540286" y="1142999"/>
            <a:ext cx="77724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8037022" cy="62460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486" y="1427202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+mn-lt"/>
              </a:rPr>
              <a:t>Share of disaster effects across sectors:</a:t>
            </a:r>
            <a:endParaRPr lang="en-US" sz="30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022" y="5060961"/>
            <a:ext cx="9303241" cy="4692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49308" y="3628816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Housing reconstruction were identified in the PDNA as the largest single need, accounting for almost half of the total reconstruction needs: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99437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/>
          </p:cNvSpPr>
          <p:nvPr/>
        </p:nvSpPr>
        <p:spPr bwMode="auto">
          <a:xfrm>
            <a:off x="540285" y="381000"/>
            <a:ext cx="12580702" cy="5953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50263">
              <a:spcBef>
                <a:spcPts val="1707"/>
              </a:spcBef>
              <a:spcAft>
                <a:spcPts val="1707"/>
              </a:spcAft>
            </a:pP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Safe Schools Program</a:t>
            </a:r>
            <a:endParaRPr lang="en-US" sz="4400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131" y="1447800"/>
            <a:ext cx="15163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19,000 classrooms destroyed and 11,000 damaged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GFDRR’s safe school program carried out a damage assessment of school buildings in the most affected districts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+mj-lt"/>
                <a:ea typeface="Helvetica Neue Thin" charset="0"/>
                <a:cs typeface="Helvetica Neue Thin" charset="0"/>
                <a:sym typeface="Helvetica" charset="0"/>
              </a:rPr>
              <a:t>The results of the assessment will be the basis for prioritization of ongoing school reconstruction and retrofitting programs funded by JICA and ADB 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/>
              <a:t>The </a:t>
            </a:r>
            <a:r>
              <a:rPr lang="en-US" sz="3600" dirty="0" smtClean="0"/>
              <a:t>Safer </a:t>
            </a:r>
            <a:r>
              <a:rPr lang="en-US" sz="3600" dirty="0"/>
              <a:t>Schools </a:t>
            </a:r>
            <a:r>
              <a:rPr lang="en-US" sz="3600" dirty="0" smtClean="0"/>
              <a:t>program is </a:t>
            </a:r>
            <a:r>
              <a:rPr lang="en-US" sz="3600" dirty="0"/>
              <a:t>producing an investment plan that can be taken up as </a:t>
            </a:r>
            <a:r>
              <a:rPr lang="en-US" sz="3600" dirty="0" smtClean="0"/>
              <a:t>a project supported by donor/WB financing. </a:t>
            </a:r>
            <a:endParaRPr lang="en-US" sz="3600" b="1" dirty="0"/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endParaRPr lang="en-US" sz="3600" dirty="0">
              <a:latin typeface="+mj-lt"/>
              <a:ea typeface="Helvetica Neue Thin" charset="0"/>
              <a:cs typeface="Helvetica Neue Thin" charset="0"/>
              <a:sym typeface="Helvetica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2">
            <a:alphaModFix amt="83000"/>
          </a:blip>
          <a:srcRect/>
          <a:stretch>
            <a:fillRect/>
          </a:stretch>
        </p:blipFill>
        <p:spPr bwMode="auto">
          <a:xfrm>
            <a:off x="14080331" y="8632725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540286" y="1142999"/>
            <a:ext cx="77724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389160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/>
          </p:cNvSpPr>
          <p:nvPr/>
        </p:nvSpPr>
        <p:spPr bwMode="auto">
          <a:xfrm>
            <a:off x="540285" y="381000"/>
            <a:ext cx="12580702" cy="5953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50263">
              <a:spcBef>
                <a:spcPts val="1707"/>
              </a:spcBef>
              <a:spcAft>
                <a:spcPts val="1707"/>
              </a:spcAft>
            </a:pP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Earthquake Housing Reconstruction Program</a:t>
            </a:r>
            <a:endParaRPr lang="en-US" sz="4400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131" y="1447800"/>
            <a:ext cx="15163800" cy="829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lvl="0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/>
              <a:t>Housing was the largest hit sector ($1.2 billion in needs</a:t>
            </a:r>
            <a:r>
              <a:rPr lang="en-US" sz="3600" dirty="0" smtClean="0"/>
              <a:t>);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err="1"/>
              <a:t>GoN’s</a:t>
            </a:r>
            <a:r>
              <a:rPr lang="en-US" sz="3600" dirty="0"/>
              <a:t> budget appropriation for its overall reconstruction activities is $900m for FY16, most of which will be allocated for </a:t>
            </a:r>
            <a:r>
              <a:rPr lang="en-US" sz="3600" dirty="0" smtClean="0"/>
              <a:t>housing; </a:t>
            </a:r>
            <a:endParaRPr lang="en-US" sz="3600" dirty="0"/>
          </a:p>
          <a:p>
            <a:pPr marL="457223" lvl="0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/>
              <a:t>Earthquake </a:t>
            </a:r>
            <a:r>
              <a:rPr lang="en-US" sz="3600" dirty="0"/>
              <a:t>Housing Reconstruction </a:t>
            </a:r>
            <a:r>
              <a:rPr lang="en-US" sz="3600" dirty="0" smtClean="0"/>
              <a:t>Program </a:t>
            </a:r>
            <a:r>
              <a:rPr lang="en-US" sz="3600" dirty="0"/>
              <a:t>($</a:t>
            </a:r>
            <a:r>
              <a:rPr lang="en-US" sz="3600" dirty="0" smtClean="0"/>
              <a:t>200m from WB, $100m from JICA and $25.5m </a:t>
            </a:r>
            <a:r>
              <a:rPr lang="en-US" sz="3600" dirty="0"/>
              <a:t>Multi-Donor Trust Fund </a:t>
            </a:r>
            <a:r>
              <a:rPr lang="en-US" sz="3600" dirty="0" smtClean="0"/>
              <a:t>managed by the WB (US</a:t>
            </a:r>
            <a:r>
              <a:rPr lang="en-US" sz="3600" dirty="0"/>
              <a:t>, Switzerland, and Canada</a:t>
            </a:r>
            <a:r>
              <a:rPr lang="en-US" sz="3600" dirty="0" smtClean="0"/>
              <a:t>); </a:t>
            </a:r>
          </a:p>
          <a:p>
            <a:pPr marL="457223" lvl="0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/>
              <a:t>While reconstruction has seen some delay, the </a:t>
            </a:r>
            <a:r>
              <a:rPr lang="en-US" sz="3600" dirty="0"/>
              <a:t>first group of beneficiaries have already been enrolled and received the first installment for housing </a:t>
            </a:r>
            <a:r>
              <a:rPr lang="en-US" sz="3600" dirty="0" smtClean="0"/>
              <a:t>reconstruction;</a:t>
            </a:r>
          </a:p>
          <a:p>
            <a:pPr marL="457223" lvl="0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/>
              <a:t>GFDRR supported the design of the program and is providing technical assistance to the National Reconstruction Authority to develop policies and procedures for the program’s implementation. 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endParaRPr lang="en-US" sz="3600" dirty="0" smtClean="0">
              <a:latin typeface="+mj-lt"/>
              <a:ea typeface="Helvetica Neue Thin" charset="0"/>
              <a:cs typeface="Helvetica Neue Thin" charset="0"/>
              <a:sym typeface="Helvetica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2">
            <a:alphaModFix amt="83000"/>
          </a:blip>
          <a:srcRect/>
          <a:stretch>
            <a:fillRect/>
          </a:stretch>
        </p:blipFill>
        <p:spPr bwMode="auto">
          <a:xfrm>
            <a:off x="14080331" y="8632725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540286" y="1142999"/>
            <a:ext cx="77724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774723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/>
          </p:cNvSpPr>
          <p:nvPr/>
        </p:nvSpPr>
        <p:spPr bwMode="auto">
          <a:xfrm>
            <a:off x="540285" y="381000"/>
            <a:ext cx="12580702" cy="5953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650263">
              <a:spcBef>
                <a:spcPts val="1707"/>
              </a:spcBef>
              <a:spcAft>
                <a:spcPts val="1707"/>
              </a:spcAft>
            </a:pPr>
            <a:r>
              <a:rPr lang="en-US" sz="4400" b="1" dirty="0" smtClean="0">
                <a:solidFill>
                  <a:srgbClr val="5C5C5C"/>
                </a:solidFill>
                <a:latin typeface="Helvetica Neue" charset="0"/>
                <a:ea typeface="Helvetica Neue" charset="0"/>
                <a:cs typeface="Helvetica Neue" charset="0"/>
              </a:rPr>
              <a:t>Post-Disaster Recovery Framework</a:t>
            </a:r>
            <a:endParaRPr lang="en-US" sz="4400" b="1" dirty="0">
              <a:solidFill>
                <a:srgbClr val="5C5C5C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131" y="1447800"/>
            <a:ext cx="1516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lvl="0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/>
              <a:t>This is the first time a Recovery Framework has been prepared following a major disaster;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/>
              <a:t>GFDRR, together with the PDNA partners, supported the </a:t>
            </a:r>
            <a:r>
              <a:rPr lang="en-US" sz="3600" dirty="0" err="1" smtClean="0"/>
              <a:t>GoN</a:t>
            </a:r>
            <a:r>
              <a:rPr lang="en-US" sz="3600" dirty="0" smtClean="0"/>
              <a:t> in this process; </a:t>
            </a:r>
            <a:endParaRPr lang="en-US" sz="3600" dirty="0"/>
          </a:p>
          <a:p>
            <a:pPr marL="457223" lvl="0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3600" dirty="0" smtClean="0"/>
              <a:t>The report, launched yesterday in Kathmandu, outlines the recovery vision and strategic objectives, the policy and institutional framework, and implementation arrangements that will guide recovery activities.  </a:t>
            </a:r>
          </a:p>
          <a:p>
            <a:pPr marL="457223" indent="-457223">
              <a:lnSpc>
                <a:spcPts val="4001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endParaRPr lang="en-US" sz="3600" dirty="0" smtClean="0">
              <a:latin typeface="+mj-lt"/>
              <a:ea typeface="Helvetica Neue Thin" charset="0"/>
              <a:cs typeface="Helvetica Neue Thin" charset="0"/>
              <a:sym typeface="Helvetica" charset="0"/>
            </a:endParaRPr>
          </a:p>
        </p:txBody>
      </p:sp>
      <p:pic>
        <p:nvPicPr>
          <p:cNvPr id="8" name="Picture 7" descr="GFDRR_Primary Logo_BW-Shade.png"/>
          <p:cNvPicPr>
            <a:picLocks noChangeAspect="1"/>
          </p:cNvPicPr>
          <p:nvPr/>
        </p:nvPicPr>
        <p:blipFill>
          <a:blip r:embed="rId3">
            <a:alphaModFix amt="83000"/>
          </a:blip>
          <a:srcRect/>
          <a:stretch>
            <a:fillRect/>
          </a:stretch>
        </p:blipFill>
        <p:spPr bwMode="auto">
          <a:xfrm>
            <a:off x="14080331" y="8632725"/>
            <a:ext cx="2762250" cy="61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>
            <a:off x="540286" y="1142999"/>
            <a:ext cx="7772400" cy="0"/>
          </a:xfrm>
          <a:prstGeom prst="line">
            <a:avLst/>
          </a:prstGeom>
          <a:solidFill>
            <a:srgbClr val="FFFFFF"/>
          </a:solidFill>
          <a:ln w="57150" cap="flat" cmpd="sng" algn="ctr">
            <a:solidFill>
              <a:srgbClr val="3A81B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480464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DRR PPT Template _FINAL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3A81BA"/>
          </a:solidFill>
          <a:prstDash val="solid"/>
          <a:round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34999"/>
            </a:srgbClr>
          </a:outerShdw>
        </a:effectLst>
      </a:spPr>
      <a:bodyPr vert="horz" wrap="square" lIns="65022" tIns="65022" rIns="65022" bIns="65022" numCol="1" anchor="ctr" anchorCtr="0" compatLnSpc="1">
        <a:prstTxWarp prst="textNoShape">
          <a:avLst/>
        </a:prstTxWarp>
      </a:bodyPr>
      <a:lstStyle>
        <a:defPPr marL="457200" marR="0" indent="0" algn="l" defTabSz="8953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Trebuchet MS" charset="0"/>
            <a:cs typeface="Trebuchet MS" charset="0"/>
            <a:sym typeface="Trebuchet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3A81BA"/>
          </a:solidFill>
          <a:prstDash val="solid"/>
          <a:round/>
          <a:headEnd type="none" w="med" len="med"/>
          <a:tailEnd type="none" w="med" len="med"/>
        </a:ln>
        <a:effectLst>
          <a:outerShdw blurRad="50800" dist="25400" dir="5400000" algn="ctr" rotWithShape="0">
            <a:srgbClr val="000000">
              <a:alpha val="34999"/>
            </a:srgbClr>
          </a:outerShdw>
        </a:effectLst>
      </a:spPr>
      <a:bodyPr vert="horz" wrap="square" lIns="65022" tIns="65022" rIns="65022" bIns="65022" numCol="1" anchor="ctr" anchorCtr="0" compatLnSpc="1">
        <a:prstTxWarp prst="textNoShape">
          <a:avLst/>
        </a:prstTxWarp>
      </a:bodyPr>
      <a:lstStyle>
        <a:defPPr marL="457200" marR="0" indent="0" algn="l" defTabSz="89535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rebuchet MS" charset="0"/>
            <a:ea typeface="Trebuchet MS" charset="0"/>
            <a:cs typeface="Trebuchet MS" charset="0"/>
            <a:sym typeface="Trebuchet M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A81BA"/>
      </a:accent1>
      <a:accent2>
        <a:srgbClr val="D89F39"/>
      </a:accent2>
      <a:accent3>
        <a:srgbClr val="FFFFFF"/>
      </a:accent3>
      <a:accent4>
        <a:srgbClr val="000000"/>
      </a:accent4>
      <a:accent5>
        <a:srgbClr val="AEC1D9"/>
      </a:accent5>
      <a:accent6>
        <a:srgbClr val="C49033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GFDRR PPT Template _FINAL</Template>
  <TotalTime>5333</TotalTime>
  <Words>623</Words>
  <Application>Microsoft Office PowerPoint</Application>
  <PresentationFormat>Custom</PresentationFormat>
  <Paragraphs>54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Avenir Roman</vt:lpstr>
      <vt:lpstr>Helvetica</vt:lpstr>
      <vt:lpstr>Helvetica Neue</vt:lpstr>
      <vt:lpstr>Helvetica Neue Light</vt:lpstr>
      <vt:lpstr>Helvetica Neue Thin</vt:lpstr>
      <vt:lpstr>Trebuchet MS</vt:lpstr>
      <vt:lpstr>Wingdings</vt:lpstr>
      <vt:lpstr>GFDRR PPT Template _FINAL</vt:lpstr>
      <vt:lpstr>NEPAL RECOVERY TO RESILIENCE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Consultative Group of GFDRR</dc:title>
  <dc:creator>Henriette B. Mampuya</dc:creator>
  <cp:lastModifiedBy>Jon Mikel Walton</cp:lastModifiedBy>
  <cp:revision>64</cp:revision>
  <dcterms:created xsi:type="dcterms:W3CDTF">2014-04-28T03:17:58Z</dcterms:created>
  <dcterms:modified xsi:type="dcterms:W3CDTF">2016-04-26T12:55:02Z</dcterms:modified>
</cp:coreProperties>
</file>