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9" r:id="rId1"/>
    <p:sldMasterId id="2147483661" r:id="rId2"/>
  </p:sldMasterIdLst>
  <p:notesMasterIdLst>
    <p:notesMasterId r:id="rId24"/>
  </p:notesMasterIdLst>
  <p:sldIdLst>
    <p:sldId id="256" r:id="rId3"/>
    <p:sldId id="265" r:id="rId4"/>
    <p:sldId id="266" r:id="rId5"/>
    <p:sldId id="267" r:id="rId6"/>
    <p:sldId id="275" r:id="rId7"/>
    <p:sldId id="277" r:id="rId8"/>
    <p:sldId id="295" r:id="rId9"/>
    <p:sldId id="279" r:id="rId10"/>
    <p:sldId id="280" r:id="rId11"/>
    <p:sldId id="281" r:id="rId12"/>
    <p:sldId id="282" r:id="rId13"/>
    <p:sldId id="294" r:id="rId14"/>
    <p:sldId id="296" r:id="rId15"/>
    <p:sldId id="297" r:id="rId16"/>
    <p:sldId id="298" r:id="rId17"/>
    <p:sldId id="283" r:id="rId18"/>
    <p:sldId id="284" r:id="rId19"/>
    <p:sldId id="285" r:id="rId20"/>
    <p:sldId id="286" r:id="rId21"/>
    <p:sldId id="287" r:id="rId22"/>
    <p:sldId id="289" r:id="rId23"/>
  </p:sldIdLst>
  <p:sldSz cx="17340263" cy="9753600"/>
  <p:notesSz cx="6858000" cy="9144000"/>
  <p:defaultTextStyle>
    <a:defPPr>
      <a:defRPr lang="en-US"/>
    </a:defPPr>
    <a:lvl1pPr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1pPr>
    <a:lvl2pPr marL="4572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2pPr>
    <a:lvl3pPr marL="9144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3pPr>
    <a:lvl4pPr marL="13716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4pPr>
    <a:lvl5pPr marL="18288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5pPr>
    <a:lvl6pPr marL="22860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6pPr>
    <a:lvl7pPr marL="27432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7pPr>
    <a:lvl8pPr marL="32004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8pPr>
    <a:lvl9pPr marL="36576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BA"/>
    <a:srgbClr val="FF7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9876" autoAdjust="0"/>
    <p:restoredTop sz="87034" autoAdjust="0"/>
  </p:normalViewPr>
  <p:slideViewPr>
    <p:cSldViewPr>
      <p:cViewPr varScale="1">
        <p:scale>
          <a:sx n="47" d="100"/>
          <a:sy n="47" d="100"/>
        </p:scale>
        <p:origin x="72" y="102"/>
      </p:cViewPr>
      <p:guideLst>
        <p:guide orient="horz" pos="3072"/>
        <p:guide pos="546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p:cNvSpPr>
          <p:nvPr>
            <p:ph type="sldImg" idx="2"/>
          </p:nvPr>
        </p:nvSpPr>
        <p:spPr bwMode="auto">
          <a:xfrm>
            <a:off x="381000" y="685800"/>
            <a:ext cx="6096000" cy="3429000"/>
          </a:xfrm>
          <a:prstGeom prst="rect">
            <a:avLst/>
          </a:prstGeom>
          <a:noFill/>
          <a:ln w="12700" cap="rnd">
            <a:noFill/>
            <a:round/>
            <a:headEnd/>
            <a:tailEnd/>
          </a:ln>
        </p:spPr>
      </p:sp>
      <p:sp>
        <p:nvSpPr>
          <p:cNvPr id="3074"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Roman" charset="0"/>
              </a:rPr>
              <a:t>Click to edit Master text styles</a:t>
            </a:r>
          </a:p>
          <a:p>
            <a:pPr lvl="1"/>
            <a:r>
              <a:rPr lang="en-US" noProof="0">
                <a:sym typeface="Avenir Roman" charset="0"/>
              </a:rPr>
              <a:t>Second level</a:t>
            </a:r>
          </a:p>
          <a:p>
            <a:pPr lvl="2"/>
            <a:r>
              <a:rPr lang="en-US" noProof="0">
                <a:sym typeface="Avenir Roman" charset="0"/>
              </a:rPr>
              <a:t>Third level</a:t>
            </a:r>
          </a:p>
          <a:p>
            <a:pPr lvl="3"/>
            <a:r>
              <a:rPr lang="en-US" noProof="0">
                <a:sym typeface="Avenir Roman" charset="0"/>
              </a:rPr>
              <a:t>Fourth level</a:t>
            </a:r>
          </a:p>
          <a:p>
            <a:pPr lvl="4"/>
            <a:r>
              <a:rPr lang="en-US" noProof="0">
                <a:sym typeface="Avenir Roman" charset="0"/>
              </a:rPr>
              <a:t>Fifth level</a:t>
            </a:r>
          </a:p>
        </p:txBody>
      </p:sp>
    </p:spTree>
    <p:extLst>
      <p:ext uri="{BB962C8B-B14F-4D97-AF65-F5344CB8AC3E}">
        <p14:creationId xmlns:p14="http://schemas.microsoft.com/office/powerpoint/2010/main" val="39191695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Trends: </a:t>
            </a:r>
            <a:r>
              <a:rPr lang="en-US" sz="1200" dirty="0" smtClean="0"/>
              <a:t>The developing world is urbanizing rapidly, with 90% of urban growth expected in Africa and Asia alone. (UN-DESA, 2014)</a:t>
            </a:r>
          </a:p>
          <a:p>
            <a:r>
              <a:rPr lang="en-US" sz="1200" b="1" dirty="0" smtClean="0"/>
              <a:t>Losses: </a:t>
            </a:r>
            <a:r>
              <a:rPr lang="en-US" sz="1200" dirty="0" smtClean="0"/>
              <a:t>Future expected annual losses in the built environment are estimated at USD 314 billion each year. (UNISDR, GAR, 2015)  </a:t>
            </a:r>
            <a:r>
              <a:rPr lang="en-US" sz="1200" b="1"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UN Gar: “</a:t>
            </a:r>
            <a:r>
              <a:rPr lang="en-US" sz="1200" dirty="0" smtClean="0"/>
              <a:t>Enormous volume of capital expected to flow into urban development in the coming decades, particularly in South Asia and sub-Saharan Africa.”</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From UN GAR: “As the economy becomes more global, investment tends to flow to locations that offer comparative advantages, including low </a:t>
            </a:r>
            <a:r>
              <a:rPr lang="en-US" sz="1200" dirty="0" err="1" smtClean="0"/>
              <a:t>labour</a:t>
            </a:r>
            <a:r>
              <a:rPr lang="en-US" sz="1200" dirty="0" smtClean="0"/>
              <a:t> costs, access to export markets, infrastructure and stability. Investment decisions rarely take into account the level of hazard in those locations, and opportunities for short-term profits continue to outweigh concerns about future sustainability. As a consequence, large volumes of capital continue to flow into hazard-prone areas, leading to significant increases in the value of exposed economic assets.” (UNISDR GAR)</a:t>
            </a:r>
          </a:p>
          <a:p>
            <a:endParaRPr lang="en-US" dirty="0" smtClean="0"/>
          </a:p>
          <a:p>
            <a:r>
              <a:rPr lang="en-US" dirty="0" smtClean="0"/>
              <a:t>The 2011 floods in Thailand serve as one such example, whereby some of the worst flooding in decades flooded factories and led to massive disruptions of global supply chains.  From such an event, the Finance Ministry estimated close to USD 2.2. billion in damages and a 0.3% decrease in economic growth forecasts.  </a:t>
            </a:r>
          </a:p>
          <a:p>
            <a:r>
              <a:rPr lang="en-US" dirty="0" smtClean="0"/>
              <a:t>http://www.bbc.com/news/business-15285149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0469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Convening multiple line ministries, departments</a:t>
            </a:r>
            <a:r>
              <a:rPr lang="en-US" baseline="0" dirty="0" smtClean="0"/>
              <a:t> </a:t>
            </a:r>
            <a:r>
              <a:rPr lang="en-US" dirty="0" smtClean="0"/>
              <a:t>and agencies with academic institutions. Identifying opportunities to reduce disaster and climate risk through hard (e.g. infrastructure) and soft (e.g. policy) measures, and integrate systems oriented solutions into national and local development planning.</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FE92962-9FA9-724B-84EA-354D237C22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1983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effort to initiate</a:t>
            </a:r>
            <a:r>
              <a:rPr lang="en-US" baseline="0" dirty="0" smtClean="0"/>
              <a:t> a new building policy and regulatory strategy across the World Bank Group, </a:t>
            </a:r>
            <a:r>
              <a:rPr lang="en-US" dirty="0" smtClean="0"/>
              <a:t>this</a:t>
            </a:r>
            <a:r>
              <a:rPr lang="en-US" sz="1200" kern="1200" dirty="0" smtClean="0">
                <a:solidFill>
                  <a:schemeClr val="tx1"/>
                </a:solidFill>
                <a:effectLst/>
                <a:latin typeface="+mn-lt"/>
                <a:ea typeface="+mn-ea"/>
                <a:cs typeface="+mn-cs"/>
              </a:rPr>
              <a:t> program seeks to leverage good-practice in building regulation into effective chronic and disaster risk reduction strategies, thereby setting developing countries on track toward effective reform and long-term resilience.   The development objective is to limit the creation of new risks and reducing existing risks in the built</a:t>
            </a:r>
            <a:r>
              <a:rPr lang="en-US" sz="1200" kern="1200" baseline="0" dirty="0" smtClean="0">
                <a:solidFill>
                  <a:schemeClr val="tx1"/>
                </a:solidFill>
                <a:effectLst/>
                <a:latin typeface="+mn-lt"/>
                <a:ea typeface="+mn-ea"/>
                <a:cs typeface="+mn-cs"/>
              </a:rPr>
              <a:t> environment in low and middle income countries.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Comprised of four components, the program agenda seeks to pursue engagements at the national, municipal and international levels through (a) developing the national enabling legal and administrative framework for the establishment and enforcement of land use and building regulations; (b) setting out minimum requirements for safe construction of new buildings and retrofit of existing buildings; © supporting the introduction</a:t>
            </a:r>
            <a:r>
              <a:rPr lang="en-US" sz="1200" kern="1200" baseline="0" dirty="0" smtClean="0">
                <a:solidFill>
                  <a:schemeClr val="tx1"/>
                </a:solidFill>
                <a:effectLst/>
                <a:latin typeface="+mn-lt"/>
                <a:ea typeface="+mn-ea"/>
                <a:cs typeface="+mn-cs"/>
              </a:rPr>
              <a:t> of building code implementation mechanisms; and (d) contributing to international efforts to promote knowledge of good practice and support measurement of risk reduction in construction.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its first phase, the program is developing an assessment methodology meant to assist policymakers, governments and international development practitioners seeking to better understand where key gaps</a:t>
            </a:r>
            <a:r>
              <a:rPr lang="en-US" sz="1200" kern="1200" baseline="0" dirty="0" smtClean="0">
                <a:solidFill>
                  <a:schemeClr val="tx1"/>
                </a:solidFill>
                <a:effectLst/>
                <a:latin typeface="+mn-lt"/>
                <a:ea typeface="+mn-ea"/>
                <a:cs typeface="+mn-cs"/>
              </a:rPr>
              <a:t> and opportunities for improvement lie in a country’s building codes and regulatory framework.  This assessment methodology will then be applied to actual country contexts (i.e. Ethiopia).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Success of this initiative will be heavily based upon the exchange of knowledge and good practice.  To this end, the program seeks to involve and galvanize a wide range of partners, with comparative strengths and expertise in developing </a:t>
            </a:r>
            <a:r>
              <a:rPr lang="en-US" sz="1200" kern="1200" dirty="0" smtClean="0">
                <a:solidFill>
                  <a:schemeClr val="tx1"/>
                </a:solidFill>
                <a:effectLst/>
                <a:latin typeface="+mn-lt"/>
                <a:ea typeface="+mn-ea"/>
                <a:cs typeface="+mn-cs"/>
              </a:rPr>
              <a:t>regulatory processes which are capable of impacting all building types and typologies.  The guiding framework for knowledge exchange will be to build partnerships amongst champions sharing a goal to reduce human and economic losses by avoiding the creation of new risks and reducing existing chronic risks in the built environment. </a:t>
            </a:r>
            <a:r>
              <a:rPr lang="en-US" sz="1200" kern="1200" baseline="0" dirty="0" smtClean="0">
                <a:solidFill>
                  <a:schemeClr val="tx1"/>
                </a:solidFill>
                <a:effectLst/>
                <a:latin typeface="+mn-lt"/>
                <a:ea typeface="+mn-ea"/>
                <a:cs typeface="+mn-cs"/>
              </a:rPr>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Partners will include governments, international development agencies as well as key institutions specific to the building sector e.g. professional associations and societies related to codes of practice; leading academic institutions in engineering, architecture, urban planning, construction and building technology; accredited training institutions for construction labor force; bodies responsible for licensing procedures for building professionals; and, implementers of quality control processes for building materials.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reference:</a:t>
            </a:r>
            <a:r>
              <a:rPr lang="en-US" b="1" baseline="0" dirty="0" smtClean="0"/>
              <a:t> </a:t>
            </a:r>
          </a:p>
          <a:p>
            <a:r>
              <a:rPr lang="en-US" dirty="0" smtClean="0"/>
              <a:t>Building Regulations for Resilience (</a:t>
            </a:r>
            <a:r>
              <a:rPr lang="en-US" dirty="0" smtClean="0">
                <a:effectLst/>
              </a:rPr>
              <a:t>P158953) under the Resilient Cities Programmatic Approach (P146714)</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7324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4637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5197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Colombia</a:t>
            </a:r>
            <a:r>
              <a:rPr lang="en-US" b="0" baseline="0" dirty="0" smtClean="0"/>
              <a:t>, the damages and losses associated with natural disasters came to represent a growing portion of the national budget, posing a serious threat to the fiscal sustainability of the state.  Responsibilities had come to increase with each progressive disaster, setting higher precedents for the government for reconstruction and recovery efforts.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 this end, the Government of Colombia sought a way to better manage its disaster risk with a Development Policy Loan with a Catastrophe Risk Deferred Drawdown Option (or a DPL with a CAT-DDO). As one of the first countries to sign on to a CAT-DDO, Colombia aimed </a:t>
            </a:r>
            <a:r>
              <a:rPr lang="en-US" b="0" dirty="0" smtClean="0"/>
              <a:t>to (a) improve the Government’s capacity to manage risk</a:t>
            </a:r>
            <a:r>
              <a:rPr lang="en-US" b="0" baseline="0" dirty="0" smtClean="0"/>
              <a:t> </a:t>
            </a:r>
            <a:r>
              <a:rPr lang="en-US" sz="1200" b="0" i="0" u="none" strike="noStrike" kern="1200" baseline="0" dirty="0" smtClean="0">
                <a:solidFill>
                  <a:schemeClr val="tx1"/>
                </a:solidFill>
                <a:latin typeface="+mn-lt"/>
                <a:ea typeface="+mn-ea"/>
                <a:cs typeface="+mn-cs"/>
              </a:rPr>
              <a:t>resulting from adverse natural events and (b) reduce the fiscal vulnerability of the state to natural disasters.  To this end, a combination of activities were pursued, including expansion of the hazard monitoring network and resettlement of people living in the high hazard zone surrounding the </a:t>
            </a:r>
            <a:r>
              <a:rPr lang="en-US" sz="1200" b="0" i="0" u="none" strike="noStrike" kern="1200" baseline="0" dirty="0" err="1" smtClean="0">
                <a:solidFill>
                  <a:schemeClr val="tx1"/>
                </a:solidFill>
                <a:latin typeface="+mn-lt"/>
                <a:ea typeface="+mn-ea"/>
                <a:cs typeface="+mn-cs"/>
              </a:rPr>
              <a:t>Galeras</a:t>
            </a:r>
            <a:r>
              <a:rPr lang="en-US" sz="1200" b="0" i="0" u="none" strike="noStrike" kern="1200" baseline="0" dirty="0" smtClean="0">
                <a:solidFill>
                  <a:schemeClr val="tx1"/>
                </a:solidFill>
                <a:latin typeface="+mn-lt"/>
                <a:ea typeface="+mn-ea"/>
                <a:cs typeface="+mn-cs"/>
              </a:rPr>
              <a:t> Volcano.  In addition, as it was clear that part of the government’s vulnerability to disaster stemmed from the lack of local DRM plans at the municipal level, the DPL was an appropriate instrument to enable the government to implement these poverty-reducing policy reforms.  In addition, the emergency contingent line of credit offered by the CAT-DDO further ensured access to quick liquidity in the time of a disaster.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success of the instrument was demonstrated in its ability to reduce the impacts of disasters on citizens through enhanced early warning and resettlement as well as enable the needed institutional reforms at the municipal level.  The project further represented a major breakthrough for the national government by offering the quick liquidity needed when a state of emergency was declared in December 2010 due to floods associated with La Nina.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reference:</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DRM DPL with a CAT-DDO (P113084)</a:t>
            </a:r>
            <a:endParaRPr lang="en-US" b="1"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3459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Vietnam, an initial City Strength Diagnostic implemented</a:t>
            </a:r>
            <a:r>
              <a:rPr lang="en-US" baseline="0" dirty="0" smtClean="0"/>
              <a:t> in June 2014 informed the design and preparation of the Can </a:t>
            </a:r>
            <a:r>
              <a:rPr lang="en-US" baseline="0" dirty="0" err="1" smtClean="0"/>
              <a:t>Tho</a:t>
            </a:r>
            <a:r>
              <a:rPr lang="en-US" baseline="0" dirty="0" smtClean="0"/>
              <a:t> Urban Development and Resilience Project – a USD 310 million pipeline operation expected to go to Board in March 2016.  This project has further leveraged </a:t>
            </a:r>
            <a:r>
              <a:rPr lang="en-US" sz="1200" kern="1200" dirty="0" smtClean="0">
                <a:solidFill>
                  <a:schemeClr val="tx1"/>
                </a:solidFill>
                <a:effectLst/>
                <a:latin typeface="+mn-lt"/>
                <a:ea typeface="+mn-ea"/>
                <a:cs typeface="+mn-cs"/>
              </a:rPr>
              <a:t>US$10 million in SECO co-finance.  Projects such as these represent a partnership between World Bank and</a:t>
            </a:r>
            <a:r>
              <a:rPr lang="en-US" sz="1200" kern="1200" baseline="0" dirty="0" smtClean="0">
                <a:solidFill>
                  <a:schemeClr val="tx1"/>
                </a:solidFill>
                <a:effectLst/>
                <a:latin typeface="+mn-lt"/>
                <a:ea typeface="+mn-ea"/>
                <a:cs typeface="+mn-cs"/>
              </a:rPr>
              <a:t> donors, while demonstrating a pathway for leveraging donor finance towards urban resilience operations.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reference:</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Can </a:t>
            </a:r>
            <a:r>
              <a:rPr lang="en-US" sz="1200" b="0" dirty="0" err="1" smtClean="0"/>
              <a:t>Tho</a:t>
            </a:r>
            <a:r>
              <a:rPr lang="en-US" sz="1200" b="0" dirty="0" smtClean="0"/>
              <a:t> Urban Development and Resilience Project (</a:t>
            </a:r>
            <a:r>
              <a:rPr lang="en-US" dirty="0" smtClean="0">
                <a:effectLst/>
              </a:rPr>
              <a:t>P152851)</a:t>
            </a:r>
            <a:endParaRPr lang="en-US" b="1" baseline="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8170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end of the civil war in 2009, </a:t>
            </a:r>
            <a:r>
              <a:rPr lang="en-US" sz="1200" b="0" i="0" u="none" strike="noStrike" kern="1200" baseline="0" dirty="0" smtClean="0">
                <a:solidFill>
                  <a:schemeClr val="tx1"/>
                </a:solidFill>
                <a:latin typeface="+mn-lt"/>
                <a:ea typeface="+mn-ea"/>
                <a:cs typeface="+mn-cs"/>
              </a:rPr>
              <a:t>Sri Lanka was seeking to promote competitive and dynamic cities to reach its aspiration of becoming an upper-middle-income economy and a global hub by 2016. A country of little more than 20 million people, Sri Lanka has a nominal gross domestic product (GDP) of $2,400 per capita. Increasing this to above $4,000 by 2016, as envisioned in the Government of Sri Lanka’s (</a:t>
            </a:r>
            <a:r>
              <a:rPr lang="en-US" sz="1200" b="0" i="0" u="none" strike="noStrike" kern="1200" baseline="0" dirty="0" err="1" smtClean="0">
                <a:solidFill>
                  <a:schemeClr val="tx1"/>
                </a:solidFill>
                <a:latin typeface="+mn-lt"/>
                <a:ea typeface="+mn-ea"/>
                <a:cs typeface="+mn-cs"/>
              </a:rPr>
              <a:t>GoSL’s</a:t>
            </a:r>
            <a:r>
              <a:rPr lang="en-US" sz="1200" b="0" i="0" u="none" strike="noStrike" kern="1200" baseline="0" dirty="0" smtClean="0">
                <a:solidFill>
                  <a:schemeClr val="tx1"/>
                </a:solidFill>
                <a:latin typeface="+mn-lt"/>
                <a:ea typeface="+mn-ea"/>
                <a:cs typeface="+mn-cs"/>
              </a:rPr>
              <a:t>) medium-term development plan (the Mahinda </a:t>
            </a:r>
            <a:r>
              <a:rPr lang="en-US" sz="1200" b="0" i="0" u="none" strike="noStrike" kern="1200" baseline="0" dirty="0" err="1" smtClean="0">
                <a:solidFill>
                  <a:schemeClr val="tx1"/>
                </a:solidFill>
                <a:latin typeface="+mn-lt"/>
                <a:ea typeface="+mn-ea"/>
                <a:cs typeface="+mn-cs"/>
              </a:rPr>
              <a:t>Chinthana</a:t>
            </a:r>
            <a:r>
              <a:rPr lang="en-US" sz="1200" b="0" i="0" u="none" strike="noStrike" kern="1200" baseline="0" dirty="0" smtClean="0">
                <a:solidFill>
                  <a:schemeClr val="tx1"/>
                </a:solidFill>
                <a:latin typeface="+mn-lt"/>
                <a:ea typeface="+mn-ea"/>
                <a:cs typeface="+mn-cs"/>
              </a:rPr>
              <a:t>, or MC), requires that economic growth exceed 8 percent per year over the next 5 years, and that total infrastructure investments be 35 percent of GDP—up 10 percentage points from the current level of 25 percent. As per the MC, such investments are needed to transform Sri Lanka into a regional naval, aviation, commercial, and energy hub—and a knowledge link between the East and West. The MC envisions such a profound economic transformation being achieved by 2016 through (i) strengthening cities and improving urban job opportunities, (ii) reducing the share of rural employment from two-thirds to half by 2016, and (iii) increasing the share of the urban population from 25 percent to 35 percent. With the end of civil unrest, Sri Lanka is on a path of rapid urbanization and cities must become more productive and their job markets more competitive.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FYI: (Significant portion is undisbursed, with implementation progress considered MS)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reference:</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Metro Colombo Urban Development Project (</a:t>
            </a:r>
            <a:r>
              <a:rPr lang="en-US" dirty="0" smtClean="0">
                <a:effectLst/>
              </a:rPr>
              <a:t>P122735)</a:t>
            </a:r>
            <a:endParaRPr lang="en-US" b="0" baseline="0" dirty="0" smtClean="0"/>
          </a:p>
          <a:p>
            <a:pPr marL="171450" indent="-171450">
              <a:buFontTx/>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2033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that a significant portion of urban risk is</a:t>
            </a:r>
            <a:r>
              <a:rPr lang="en-US" baseline="0" dirty="0" smtClean="0"/>
              <a:t> driven by weak emergency response capacity as well as unsafe building practices, the Bangladesh Urban Resilience Project pursues a comprehensive approach of addressing risk through national capacity development, vulnerability assessments of existing public structures, risk-informed development planning as well as promotion of safe construction practices and building code enforcement.   </a:t>
            </a:r>
            <a:endParaRPr lang="en-US" dirty="0" smtClean="0"/>
          </a:p>
          <a:p>
            <a:endParaRPr lang="en-US" dirty="0" smtClean="0"/>
          </a:p>
          <a:p>
            <a:r>
              <a:rPr lang="en-US" baseline="0" dirty="0" smtClean="0"/>
              <a:t>This project, in addition to another JICA project, have included aspects of reducing the vulnerability of future building construction due to the tragic collapse of the Rana Plaza (April 2013), which is considered the deadliest garment-factory accident in history as well as the deadliest accidental structural failure in modern human history -- killing 1,130 people and injuring approximately 2500.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to underscore that the Bangladesh URP was made possible through the US$1.7 million urban resilience TF engagement that was in place for 2 years to build consensus on the need to improve resilience, which led to the lending operation.  This TA essentially landed the project and, in absence of this TA, there would be no project.  </a:t>
            </a:r>
            <a:endParaRPr lang="en-US" baseline="0" dirty="0" smtClean="0"/>
          </a:p>
          <a:p>
            <a:endParaRPr lang="en-US"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reference:</a:t>
            </a:r>
            <a:r>
              <a:rPr lang="en-US" b="1" baseline="0" dirty="0" smtClean="0"/>
              <a:t> </a:t>
            </a:r>
          </a:p>
          <a:p>
            <a:r>
              <a:rPr lang="en-US" dirty="0" smtClean="0"/>
              <a:t>Bangladesh Urban Resilience Project (P149493)</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1810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closed in December 2015, the Istanbul Seismic Risk Mitigation project has reduced earthquake vulnerability of public buildings through </a:t>
            </a:r>
            <a:r>
              <a:rPr lang="en-US" sz="1200" b="0" i="0" u="none" strike="noStrike" kern="1200" baseline="0" dirty="0" smtClean="0">
                <a:solidFill>
                  <a:schemeClr val="tx1"/>
                </a:solidFill>
                <a:latin typeface="+mn-lt"/>
                <a:ea typeface="+mn-ea"/>
                <a:cs typeface="+mn-cs"/>
              </a:rPr>
              <a:t>retrofitting or reconstructing 806 schools, hospitals, dormitories, and other high priority public buildings.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ISMEP has enabled 1,133 buildings at Istanbul to be safer which serves for 1.4 million direct beneficiaries. Based on the engineering experience, the project has developed a guideline for better implementation of the Earthquake Code. The</a:t>
            </a:r>
          </a:p>
          <a:p>
            <a:r>
              <a:rPr lang="en-US" sz="1200" b="0" i="0" u="none" strike="noStrike" kern="1200" baseline="0" dirty="0" smtClean="0">
                <a:solidFill>
                  <a:schemeClr val="tx1"/>
                </a:solidFill>
                <a:latin typeface="+mn-lt"/>
                <a:ea typeface="+mn-ea"/>
                <a:cs typeface="+mn-cs"/>
              </a:rPr>
              <a:t>project also supported developing a GIS based inventory of cultural heritage buildings and prepared retrofitting and renovation designs for three major cultural heritage assets: </a:t>
            </a:r>
            <a:r>
              <a:rPr lang="en-US" sz="1200" b="0" i="0" u="none" strike="noStrike" kern="1200" baseline="0" dirty="0" err="1" smtClean="0">
                <a:solidFill>
                  <a:schemeClr val="tx1"/>
                </a:solidFill>
                <a:latin typeface="+mn-lt"/>
                <a:ea typeface="+mn-ea"/>
                <a:cs typeface="+mn-cs"/>
              </a:rPr>
              <a:t>Mecidiye</a:t>
            </a:r>
            <a:r>
              <a:rPr lang="en-US" sz="1200" b="0" i="0" u="none" strike="noStrike" kern="1200" baseline="0" dirty="0" smtClean="0">
                <a:solidFill>
                  <a:schemeClr val="tx1"/>
                </a:solidFill>
                <a:latin typeface="+mn-lt"/>
                <a:ea typeface="+mn-ea"/>
                <a:cs typeface="+mn-cs"/>
              </a:rPr>
              <a:t> Kiosk at </a:t>
            </a:r>
            <a:r>
              <a:rPr lang="en-US" sz="1200" b="0" i="0" u="none" strike="noStrike" kern="1200" baseline="0" dirty="0" err="1" smtClean="0">
                <a:solidFill>
                  <a:schemeClr val="tx1"/>
                </a:solidFill>
                <a:latin typeface="+mn-lt"/>
                <a:ea typeface="+mn-ea"/>
                <a:cs typeface="+mn-cs"/>
              </a:rPr>
              <a:t>Topkapi</a:t>
            </a:r>
            <a:r>
              <a:rPr lang="en-US" sz="1200" b="0" i="0" u="none" strike="noStrike" kern="1200" baseline="0" dirty="0" smtClean="0">
                <a:solidFill>
                  <a:schemeClr val="tx1"/>
                </a:solidFill>
                <a:latin typeface="+mn-lt"/>
                <a:ea typeface="+mn-ea"/>
                <a:cs typeface="+mn-cs"/>
              </a:rPr>
              <a:t> Palace Compound, Archeological Museum, and a world heritage </a:t>
            </a:r>
            <a:r>
              <a:rPr lang="en-US" sz="1200" b="0" i="0" u="none" strike="noStrike" kern="1200" baseline="0" dirty="0" err="1" smtClean="0">
                <a:solidFill>
                  <a:schemeClr val="tx1"/>
                </a:solidFill>
                <a:latin typeface="+mn-lt"/>
                <a:ea typeface="+mn-ea"/>
                <a:cs typeface="+mn-cs"/>
              </a:rPr>
              <a:t>Byzantian</a:t>
            </a:r>
            <a:r>
              <a:rPr lang="en-US" sz="1200" b="0" i="0" u="none" strike="noStrike" kern="1200" baseline="0" dirty="0" smtClean="0">
                <a:solidFill>
                  <a:schemeClr val="tx1"/>
                </a:solidFill>
                <a:latin typeface="+mn-lt"/>
                <a:ea typeface="+mn-ea"/>
                <a:cs typeface="+mn-cs"/>
              </a:rPr>
              <a:t> church; </a:t>
            </a:r>
            <a:r>
              <a:rPr lang="en-US" sz="1200" b="0" i="0" u="none" strike="noStrike" kern="1200" baseline="0" dirty="0" err="1" smtClean="0">
                <a:solidFill>
                  <a:schemeClr val="tx1"/>
                </a:solidFill>
                <a:latin typeface="+mn-lt"/>
                <a:ea typeface="+mn-ea"/>
                <a:cs typeface="+mn-cs"/>
              </a:rPr>
              <a:t>Aya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Irine</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Importantly, the project has leveraged an additional 1.5 billion Euro from other international financing institutions including the European Investment Bank, Islamic Development Bank, Council of Europe Development Bank and Reconstruction Credit Institute of Germany.</a:t>
            </a:r>
          </a:p>
          <a:p>
            <a:endParaRPr lang="en-US" dirty="0" smtClean="0"/>
          </a:p>
          <a:p>
            <a:r>
              <a:rPr lang="en-US" dirty="0" smtClean="0"/>
              <a:t>Other outcomes: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Document management was system established;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Building permit process optimized (automated, efficient and transparent);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Municipal call centers established;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3,631 engineers trained.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806 public buildings retrofitted/reconstructed;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Vulnerability assessments of selected cultural heritage buildings were completed.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new communication system is operational and in daily use;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Emergency response units were equipped;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920,300 volunteers trained;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Public awareness campaigns reached estimated 5.5 million Istanbul residents. All systems established tested through a simulation exercise and emergency response drill with participation of all stakeholders.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reference:</a:t>
            </a:r>
            <a:r>
              <a:rPr lang="en-US" b="1" baseline="0" dirty="0" smtClean="0"/>
              <a:t> </a:t>
            </a:r>
          </a:p>
          <a:p>
            <a:r>
              <a:rPr lang="en-US" dirty="0" smtClean="0"/>
              <a:t>Turkey Seismic Risk Mitigation Project (</a:t>
            </a:r>
            <a:r>
              <a:rPr lang="en-US" dirty="0" smtClean="0">
                <a:effectLst/>
              </a:rPr>
              <a:t>P078359)</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2227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task will have three core components: (i) Strengthening Resilient urban development, (ii) Improving Land Use and Planning and (iii) Planning and Budgeting for City Resilience: Resilience Plan and Capital Investment Plan for Resilient Cities. Component 1 of the TA will utilize the </a:t>
            </a:r>
            <a:r>
              <a:rPr lang="en-US" dirty="0" err="1" smtClean="0">
                <a:effectLst/>
              </a:rPr>
              <a:t>CityStrength</a:t>
            </a:r>
            <a:r>
              <a:rPr lang="en-US" dirty="0" smtClean="0">
                <a:effectLst/>
              </a:rPr>
              <a:t> Diagnostic tool in order to ensure a multi-sectoral approach for addressing the issues described. The tool, developed with the support of GFDRR, will allow the Government and its partners to identify a spectrum of risks facing the greater Accra area across multiple sectors. The assessment process is inclusive, ensuring the involvement of government counterparts and a broad set of stakeholders, including government's development partners and beneficiary communities.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 reference:</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Enhancing Urban Resilience in the Greater Accra Metropolitan Area </a:t>
            </a:r>
            <a:r>
              <a:rPr lang="en-US" dirty="0" smtClean="0">
                <a:effectLst/>
              </a:rPr>
              <a:t>(P156514) </a:t>
            </a:r>
            <a:endParaRPr lang="en-US" b="1"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6060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Trends: </a:t>
            </a:r>
            <a:r>
              <a:rPr lang="en-US" sz="1200" dirty="0" smtClean="0"/>
              <a:t>The developing world is urbanizing rapidly, with 90% of urban growth expected in Africa and Asia alone. (UN-DESA, 2014)</a:t>
            </a:r>
          </a:p>
          <a:p>
            <a:r>
              <a:rPr lang="en-US" sz="1200" b="1" dirty="0" smtClean="0"/>
              <a:t>Losses: </a:t>
            </a:r>
            <a:r>
              <a:rPr lang="en-US" sz="1200" dirty="0" smtClean="0"/>
              <a:t>Future expected annual losses in the built environment are estimated at USD 314 billion each year. (UNISDR, GAR, 2015)  </a:t>
            </a:r>
            <a:r>
              <a:rPr lang="en-US" sz="1200" b="1"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UN Gar: “</a:t>
            </a:r>
            <a:r>
              <a:rPr lang="en-US" sz="1200" dirty="0" smtClean="0"/>
              <a:t>Enormous volume of capital expected to flow into urban development in the coming decades, particularly in South Asia and sub-Saharan Africa.”</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From UN GAR: “As the economy becomes more global, investment tends to flow to locations that offer comparative advantages, including low </a:t>
            </a:r>
            <a:r>
              <a:rPr lang="en-US" sz="1200" dirty="0" err="1" smtClean="0"/>
              <a:t>labour</a:t>
            </a:r>
            <a:r>
              <a:rPr lang="en-US" sz="1200" dirty="0" smtClean="0"/>
              <a:t> costs, access to export markets, infrastructure and stability. Investment decisions rarely take into account the level of hazard in those locations, and opportunities for short-term profits continue to outweigh concerns about future sustainability. As a consequence, large volumes of capital continue to flow into hazard-prone areas, leading to significant increases in the value of exposed economic assets.” (UNISDR GAR)</a:t>
            </a:r>
          </a:p>
          <a:p>
            <a:endParaRPr lang="en-US" dirty="0" smtClean="0"/>
          </a:p>
          <a:p>
            <a:r>
              <a:rPr lang="en-US" dirty="0" smtClean="0"/>
              <a:t>The 2011 floods in Thailand serve as one such example, whereby some of the worst flooding in decades flooded factories and led to massive disruptions of global supply chains.  From such an event, the Finance Ministry estimated close to USD 2.2. billion in damages and a 0.3% decrease in economic growth forecasts.  </a:t>
            </a:r>
          </a:p>
          <a:p>
            <a:r>
              <a:rPr lang="en-US" dirty="0" smtClean="0"/>
              <a:t>http://www.bbc.com/news/business-15285149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0710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impetus for engaging in resilience building measures and policies has often been catalyzed by tragedies resulting from disaster. </a:t>
            </a:r>
          </a:p>
          <a:p>
            <a:endParaRPr lang="en-US" sz="1200" dirty="0" smtClean="0"/>
          </a:p>
          <a:p>
            <a:r>
              <a:rPr lang="en-US" sz="1200" dirty="0" smtClean="0"/>
              <a:t>In high-income countries, risk-informed planning and policy frameworks as well as development solutions have often arisen out of a progressive history of learning from past disasters, which could have been avoided with sound policies as well as risk-informed planning and engineering solutions. </a:t>
            </a:r>
          </a:p>
          <a:p>
            <a:endParaRPr lang="en-US" sz="1200" dirty="0" smtClean="0"/>
          </a:p>
          <a:p>
            <a:r>
              <a:rPr lang="en-US" sz="1200" dirty="0" smtClean="0"/>
              <a:t>Opportunity</a:t>
            </a:r>
          </a:p>
          <a:p>
            <a:endParaRPr lang="en-US" sz="1200" dirty="0" smtClean="0"/>
          </a:p>
          <a:p>
            <a:r>
              <a:rPr lang="en-US" sz="1200" dirty="0" smtClean="0"/>
              <a:t>An additional 1 billion homes will be required to house a global population expected to double in the next half century; the number of dwelling units globally is expected to double by 2030 (</a:t>
            </a:r>
            <a:r>
              <a:rPr lang="en-US" sz="1200" dirty="0" err="1" smtClean="0"/>
              <a:t>Bilham</a:t>
            </a:r>
            <a:r>
              <a:rPr lang="en-US" sz="1200" dirty="0" smtClean="0"/>
              <a:t>, 2009) </a:t>
            </a:r>
          </a:p>
          <a:p>
            <a:endParaRPr lang="en-US" sz="1200" dirty="0" smtClean="0"/>
          </a:p>
          <a:p>
            <a:r>
              <a:rPr lang="en-US" sz="1200" dirty="0" smtClean="0"/>
              <a:t>Nearly 60% of the area expected to be urbanized by 2030 remains to be built offering (UNISDR, Global Assessment Report, 2015) offering </a:t>
            </a:r>
            <a:r>
              <a:rPr lang="en-US" sz="1200" dirty="0" err="1" smtClean="0"/>
              <a:t>entrypoints</a:t>
            </a:r>
            <a:r>
              <a:rPr lang="en-US" sz="1200" dirty="0" smtClean="0"/>
              <a:t> to ensure safe urban development.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low- and middle-income countries, there is significant opportunity to leverage the past experience of peers as well as high-income countries towards more resilient urban development pathways.  </a:t>
            </a:r>
          </a:p>
          <a:p>
            <a:endParaRPr lang="en-US" sz="1200"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8719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500" b="1" dirty="0" smtClean="0"/>
              <a:t>Sustainable Development Goal (SDG) 11 </a:t>
            </a:r>
          </a:p>
          <a:p>
            <a:pPr marL="182563" lvl="1" indent="-182563"/>
            <a:r>
              <a:rPr lang="en-US" sz="2100" dirty="0" smtClean="0"/>
              <a:t>Make cities inclusive, safe, </a:t>
            </a:r>
            <a:r>
              <a:rPr lang="en-US" sz="2100" u="sng" dirty="0" smtClean="0"/>
              <a:t>resilient </a:t>
            </a:r>
            <a:r>
              <a:rPr lang="en-US" sz="2100" dirty="0" smtClean="0"/>
              <a:t>and sustainable</a:t>
            </a:r>
          </a:p>
          <a:p>
            <a:pPr lvl="1"/>
            <a:endParaRPr lang="en-US" sz="1700" dirty="0" smtClean="0"/>
          </a:p>
          <a:p>
            <a:pPr marL="0" indent="0">
              <a:buNone/>
            </a:pPr>
            <a:r>
              <a:rPr lang="en-US" sz="2500" b="1" dirty="0" smtClean="0"/>
              <a:t>UNFCCC Conference of Parties (COP) 21 – Paris, Dec. 2015 – The Paris Agreement</a:t>
            </a:r>
          </a:p>
          <a:p>
            <a:pPr marL="342900" lvl="1" indent="-342900">
              <a:buFont typeface="Arial" panose="020B0604020202020204" pitchFamily="34" charset="0"/>
              <a:buChar char="•"/>
            </a:pPr>
            <a:r>
              <a:rPr lang="en-US" sz="2100" i="1" dirty="0" smtClean="0"/>
              <a:t>Agreeing </a:t>
            </a:r>
            <a:r>
              <a:rPr lang="en-US" sz="2100" dirty="0" smtClean="0"/>
              <a:t>to uphold and promote regional and international cooperation in order to mobilize stronger and more ambitious climate action by all Parties and non-Party stakeholders, including civil society, the private sector, financial institutions,</a:t>
            </a:r>
            <a:r>
              <a:rPr lang="en-US" sz="2100" baseline="0" dirty="0" smtClean="0"/>
              <a:t> </a:t>
            </a:r>
            <a:r>
              <a:rPr lang="en-US" sz="2100" b="1" dirty="0" smtClean="0">
                <a:solidFill>
                  <a:srgbClr val="002060"/>
                </a:solidFill>
              </a:rPr>
              <a:t>cities</a:t>
            </a:r>
            <a:r>
              <a:rPr lang="en-US" sz="2100" dirty="0" smtClean="0"/>
              <a:t> and other subnational authorities, local communities and indigenous peoples.</a:t>
            </a:r>
          </a:p>
          <a:p>
            <a:pPr marL="342900" lvl="1" indent="-342900">
              <a:buFont typeface="Arial" panose="020B0604020202020204" pitchFamily="34" charset="0"/>
              <a:buChar char="•"/>
            </a:pPr>
            <a:r>
              <a:rPr lang="en-US" sz="2100" i="1" dirty="0" smtClean="0"/>
              <a:t>Welcomes </a:t>
            </a:r>
            <a:r>
              <a:rPr lang="en-US" sz="2100" dirty="0" smtClean="0"/>
              <a:t>the efforts of all non-Party stakeholders to address and respond to climate change, including those of civil society, the private sector, financial institutions, </a:t>
            </a:r>
            <a:r>
              <a:rPr lang="en-US" sz="2100" b="1" dirty="0" smtClean="0">
                <a:solidFill>
                  <a:srgbClr val="002060"/>
                </a:solidFill>
              </a:rPr>
              <a:t>cities</a:t>
            </a:r>
            <a:r>
              <a:rPr lang="en-US" sz="2100" dirty="0" smtClean="0"/>
              <a:t> and other subnational authorities. </a:t>
            </a:r>
          </a:p>
          <a:p>
            <a:pPr marL="457200" lvl="1" indent="0">
              <a:buNone/>
            </a:pPr>
            <a:endParaRPr lang="en-US" sz="1400" dirty="0" smtClean="0"/>
          </a:p>
          <a:p>
            <a:pPr marL="0" indent="0">
              <a:buNone/>
            </a:pPr>
            <a:r>
              <a:rPr lang="en-US" sz="2500" b="1" dirty="0" smtClean="0"/>
              <a:t>UN Conference on Housing and Sustainable Urban Development (UN-Habitat III) – Quito, Oct. 2016</a:t>
            </a:r>
          </a:p>
          <a:p>
            <a:pPr marL="342900" lvl="1" indent="-342900">
              <a:buFont typeface="Arial" panose="020B0604020202020204" pitchFamily="34" charset="0"/>
              <a:buChar char="•"/>
            </a:pPr>
            <a:r>
              <a:rPr lang="en-US" sz="2100" dirty="0" smtClean="0"/>
              <a:t>Rethink the urban agenda by embracing urbanization at all levels of human settlements</a:t>
            </a:r>
          </a:p>
          <a:p>
            <a:pPr marL="342900" lvl="1" indent="-342900">
              <a:buFont typeface="Arial" panose="020B0604020202020204" pitchFamily="34" charset="0"/>
              <a:buChar char="•"/>
            </a:pPr>
            <a:r>
              <a:rPr lang="en-US" sz="2100" dirty="0" smtClean="0"/>
              <a:t>Integrate equity to the development agenda</a:t>
            </a:r>
          </a:p>
          <a:p>
            <a:pPr marL="342900" lvl="1" indent="-342900">
              <a:buFont typeface="Arial" panose="020B0604020202020204" pitchFamily="34" charset="0"/>
              <a:buChar char="•"/>
            </a:pPr>
            <a:r>
              <a:rPr lang="en-US" sz="2100" dirty="0" smtClean="0"/>
              <a:t>Foster national urban planning and planned city extensions</a:t>
            </a:r>
          </a:p>
          <a:p>
            <a:pPr marL="342900" lvl="1" indent="-342900">
              <a:buFont typeface="Arial" panose="020B0604020202020204" pitchFamily="34" charset="0"/>
              <a:buChar char="•"/>
            </a:pPr>
            <a:r>
              <a:rPr lang="en-US" sz="2100" dirty="0" smtClean="0"/>
              <a:t>Decide how relevant sustainable development goals will be supported through sustainable urbanization</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3052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comparative advantage of the World Bank is its direct</a:t>
            </a:r>
            <a:r>
              <a:rPr lang="en-US" baseline="0" dirty="0" smtClean="0"/>
              <a:t> access to ministries which often make the nation-wide budget and planning decisions which directly impact municipalities. </a:t>
            </a:r>
          </a:p>
          <a:p>
            <a:endParaRPr lang="en-US" baseline="0" dirty="0" smtClean="0"/>
          </a:p>
          <a:p>
            <a:r>
              <a:rPr lang="en-US" baseline="0" dirty="0" smtClean="0"/>
              <a:t>The World Bank is further able to leverage its 70+ years of accumulated global knowledge and expertise – particularly through the initiatives above listed. </a:t>
            </a:r>
          </a:p>
          <a:p>
            <a:r>
              <a:rPr lang="en-US" baseline="0" dirty="0" smtClean="0"/>
              <a:t>The City Resilience program is the umbrella under which the World Bank offers a host of technical assistance and advisory services.  These include: </a:t>
            </a:r>
          </a:p>
          <a:p>
            <a:endParaRPr lang="en-US" baseline="0" dirty="0" smtClean="0"/>
          </a:p>
          <a:p>
            <a:pPr marL="228600" indent="-228600">
              <a:buAutoNum type="arabicParenBoth"/>
            </a:pPr>
            <a:r>
              <a:rPr lang="en-US" baseline="0" dirty="0" err="1" smtClean="0"/>
              <a:t>CityStrength</a:t>
            </a:r>
            <a:r>
              <a:rPr lang="en-US" baseline="0" dirty="0" smtClean="0"/>
              <a:t> Diagnostic: The City Strength diagnostic methodology facilitates a dialogue among stakeholders about risks in their city and the performance of urban systems.  It further helps identify priority actions or investments that will enhance the city’s resilience as well as transform planned or aspirational projects into projects that will also help to build resilience.  Implemented first in Can </a:t>
            </a:r>
            <a:r>
              <a:rPr lang="en-US" baseline="0" dirty="0" err="1" smtClean="0"/>
              <a:t>Tho</a:t>
            </a:r>
            <a:r>
              <a:rPr lang="en-US" baseline="0" dirty="0" smtClean="0"/>
              <a:t>, Vietnam and Addis Ababa, Ethiopia, this diagnostic tool is now being implemented in other cities, including Accra, Ghana.    </a:t>
            </a:r>
          </a:p>
          <a:p>
            <a:pPr marL="228600" indent="-228600">
              <a:buAutoNum type="arabicParenBoth"/>
            </a:pPr>
            <a:r>
              <a:rPr lang="en-US" baseline="0" dirty="0" smtClean="0"/>
              <a:t>Understanding Risk Forum: Serving as a platform – Understanding Risk represents a global community of experts and practitioners with interest in the field of disaster risk identification, specifically risk assessment and risk communication.  Having completed 7 UR events since the its first forum in 2010, the next planned forum will be in May 2016 in Istanbul. </a:t>
            </a:r>
          </a:p>
          <a:p>
            <a:pPr marL="228600" indent="-228600">
              <a:buAutoNum type="arabicParenBoth"/>
            </a:pPr>
            <a:r>
              <a:rPr lang="en-US" baseline="0" dirty="0" smtClean="0"/>
              <a:t>City Risk Transfer Program: </a:t>
            </a:r>
            <a:r>
              <a:rPr lang="en-US" baseline="0" dirty="0" smtClean="0">
                <a:solidFill>
                  <a:srgbClr val="FF0000"/>
                </a:solidFill>
              </a:rPr>
              <a:t>Need info. </a:t>
            </a:r>
          </a:p>
          <a:p>
            <a:pPr marL="228600" indent="-228600">
              <a:buAutoNum type="arabicParenBoth"/>
            </a:pPr>
            <a:r>
              <a:rPr lang="en-US" baseline="0" dirty="0" smtClean="0"/>
              <a:t>Sustainable Cities Integrated Approach Platform: </a:t>
            </a:r>
            <a:r>
              <a:rPr lang="en-US" baseline="0" dirty="0" smtClean="0">
                <a:solidFill>
                  <a:srgbClr val="C00000"/>
                </a:solidFill>
              </a:rPr>
              <a:t>Need info</a:t>
            </a:r>
          </a:p>
          <a:p>
            <a:pPr marL="228600" indent="-228600">
              <a:buAutoNum type="arabicParenBoth"/>
            </a:pPr>
            <a:endParaRPr lang="en-US" baseline="0" dirty="0" smtClean="0">
              <a:solidFill>
                <a:srgbClr val="C00000"/>
              </a:solidFill>
            </a:endParaRPr>
          </a:p>
          <a:p>
            <a:pPr marL="0" indent="0">
              <a:buNone/>
            </a:pPr>
            <a:r>
              <a:rPr lang="en-US" baseline="0" dirty="0" smtClean="0">
                <a:solidFill>
                  <a:srgbClr val="C00000"/>
                </a:solidFill>
              </a:rPr>
              <a:t>The Bank is further able to provide financing through IBRD loans and IDA credits as well as various IFC financial products.  MIGA offers guarantees while the World Bank Treasury has served as an effective intermediary in enabling country clients to access reinsurance markets (need to confirm this).  In addition, the Global Facility for Disaster Reduction and Recovery serves as a multi-donor trust fund administered by the World Bank and which provides grant financing for technical assistance activities related to disaster risk reduction and climate change adaptation – many of which are in cities of the developing world.   </a:t>
            </a:r>
            <a:endParaRPr lang="en-US" dirty="0">
              <a:solidFill>
                <a:srgbClr val="C00000"/>
              </a:solidFill>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5505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relation to partnerships, the</a:t>
            </a:r>
            <a:r>
              <a:rPr lang="en-US" baseline="0" dirty="0" smtClean="0"/>
              <a:t> Resilient Cities program at the World Bank aims to c</a:t>
            </a:r>
            <a:r>
              <a:rPr lang="en-US" dirty="0" smtClean="0"/>
              <a:t>onnect urban policy and decision-makers to new ideas and sources of financing to building financial, social and physical resilience.  </a:t>
            </a:r>
          </a:p>
          <a:p>
            <a:endParaRPr lang="en-US" dirty="0" smtClean="0"/>
          </a:p>
          <a:p>
            <a:r>
              <a:rPr lang="en-US" dirty="0" smtClean="0"/>
              <a:t>Key</a:t>
            </a:r>
            <a:r>
              <a:rPr lang="en-US" baseline="0" dirty="0" smtClean="0"/>
              <a:t> partner organizations with whom we share knowledge and experience as well as collectively engage with country clients include the above.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178F56B-E9EC-4E37-AA77-CFBB7B23A31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40620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program as it currently stands</a:t>
            </a:r>
            <a:r>
              <a:rPr lang="en-US" baseline="0" dirty="0" smtClean="0"/>
              <a:t> is multi-faceted, involving every aspect of disaster risk management and climate change adaptation in the urban built environment – be it related to risk information, risk reduction, preparedness, risk finance and insurance as well as resilient recovery.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FE92962-9FA9-724B-84EA-354D237C220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2201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framework within which we work is comprehensive and is detailed in the diagram</a:t>
            </a:r>
            <a:r>
              <a:rPr lang="en-US" baseline="0" dirty="0" smtClean="0"/>
              <a:t> above.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FE92962-9FA9-724B-84EA-354D237C220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5662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smtClean="0"/>
              <a:t>Approach</a:t>
            </a:r>
          </a:p>
          <a:p>
            <a:pPr marL="285750" indent="-285750" algn="l">
              <a:buFont typeface="Arial" panose="020B0604020202020204" pitchFamily="34" charset="0"/>
              <a:buChar char="•"/>
            </a:pPr>
            <a:r>
              <a:rPr lang="en-US" sz="1200" dirty="0" smtClean="0"/>
              <a:t>A rapid qualitative risk assessment that facilitates dialogue among stakeholders (e.g. government, civil society, residents, academia and the private sector) about risks, resilience, and the performance of urban systems. </a:t>
            </a:r>
          </a:p>
          <a:p>
            <a:pPr marL="285750" indent="-285750" algn="l">
              <a:buFont typeface="Arial" panose="020B0604020202020204" pitchFamily="34" charset="0"/>
              <a:buChar char="•"/>
            </a:pPr>
            <a:r>
              <a:rPr lang="en-US" sz="1200" dirty="0" smtClean="0"/>
              <a:t>Helps identify priority actions and investments that will enhance the city’s resilience and increase the resilience-building potential of planned and aspirational projects. </a:t>
            </a:r>
          </a:p>
          <a:p>
            <a:pPr marL="285750" indent="-285750" algn="l">
              <a:buFont typeface="Arial" panose="020B0604020202020204" pitchFamily="34" charset="0"/>
              <a:buChar char="•"/>
            </a:pPr>
            <a:r>
              <a:rPr lang="en-US" sz="1200" dirty="0" smtClean="0"/>
              <a:t>Structured around sectoral modules (i.e. Community and Social Protection, DRM, Education, Energy, Environment, Health, ICT, Municipal Finance, Solid Waste Management, Transport, Urban Development, and Water and Sanitation.</a:t>
            </a:r>
          </a:p>
          <a:p>
            <a:pPr algn="l"/>
            <a:endParaRPr lang="en-US" sz="1600" b="1" dirty="0" smtClean="0"/>
          </a:p>
          <a:p>
            <a:pPr algn="l"/>
            <a:r>
              <a:rPr lang="en-US" sz="1600" b="0" dirty="0" smtClean="0"/>
              <a:t>Completed Diagnostics</a:t>
            </a:r>
          </a:p>
          <a:p>
            <a:pPr marL="342900" indent="-342900" algn="l">
              <a:buFont typeface="Arial" panose="020B0604020202020204" pitchFamily="34" charset="0"/>
              <a:buChar char="•"/>
            </a:pPr>
            <a:r>
              <a:rPr lang="en-US" sz="1400" dirty="0" smtClean="0"/>
              <a:t>Can </a:t>
            </a:r>
            <a:r>
              <a:rPr lang="en-US" sz="1400" dirty="0" err="1" smtClean="0"/>
              <a:t>Tho</a:t>
            </a:r>
            <a:r>
              <a:rPr lang="en-US" sz="1400" dirty="0" smtClean="0"/>
              <a:t>, Vietnam (June 2014) </a:t>
            </a:r>
          </a:p>
          <a:p>
            <a:pPr marL="342900" indent="-342900" algn="l">
              <a:buFont typeface="Arial" panose="020B0604020202020204" pitchFamily="34" charset="0"/>
              <a:buChar char="•"/>
            </a:pPr>
            <a:r>
              <a:rPr lang="en-US" sz="1400" dirty="0" smtClean="0"/>
              <a:t>Addis Ababa, Ethiopia (February 2015)</a:t>
            </a:r>
          </a:p>
          <a:p>
            <a:pPr algn="l"/>
            <a:endParaRPr lang="en-US" sz="1600" b="1" dirty="0" smtClean="0"/>
          </a:p>
          <a:p>
            <a:pPr algn="l"/>
            <a:r>
              <a:rPr lang="en-US" sz="1600" b="0" dirty="0" smtClean="0"/>
              <a:t>Planned Diagnostics under a new TF include:</a:t>
            </a:r>
            <a:r>
              <a:rPr lang="en-US" sz="1600" b="1" dirty="0" smtClean="0"/>
              <a:t> </a:t>
            </a:r>
          </a:p>
          <a:p>
            <a:pPr marL="342900" indent="-342900" algn="l">
              <a:buFont typeface="Arial" panose="020B0604020202020204" pitchFamily="34" charset="0"/>
              <a:buChar char="•"/>
            </a:pPr>
            <a:r>
              <a:rPr lang="en-US" sz="1400" dirty="0" smtClean="0"/>
              <a:t>Colombo, Sri Lanka</a:t>
            </a:r>
          </a:p>
          <a:p>
            <a:pPr marL="342900" indent="-342900" algn="l">
              <a:buFont typeface="Arial" panose="020B0604020202020204" pitchFamily="34" charset="0"/>
              <a:buChar char="•"/>
            </a:pPr>
            <a:r>
              <a:rPr lang="en-US" sz="1400" dirty="0" smtClean="0"/>
              <a:t>Accra, Ghana</a:t>
            </a:r>
          </a:p>
          <a:p>
            <a:pPr marL="342900" indent="-342900" algn="l">
              <a:buFont typeface="Arial" panose="020B0604020202020204" pitchFamily="34" charset="0"/>
              <a:buChar char="•"/>
            </a:pPr>
            <a:r>
              <a:rPr lang="en-US" sz="1400" dirty="0" smtClean="0"/>
              <a:t>Ethiopia secondary cities</a:t>
            </a:r>
          </a:p>
          <a:p>
            <a:pPr marL="342900" indent="-342900" algn="l">
              <a:buFont typeface="Arial" panose="020B0604020202020204" pitchFamily="34" charset="0"/>
              <a:buChar char="•"/>
            </a:pPr>
            <a:r>
              <a:rPr lang="en-US" sz="1400" dirty="0" smtClean="0"/>
              <a:t>Central American cities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FE92962-9FA9-724B-84EA-354D237C22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7273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9673" y="3030541"/>
            <a:ext cx="14740917"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601466" y="5527678"/>
            <a:ext cx="12137337" cy="2492375"/>
          </a:xfrm>
          <a:prstGeom prst="rect">
            <a:avLst/>
          </a:prstGeom>
        </p:spPr>
        <p:txBody>
          <a:bodyPr vert="horz"/>
          <a:lstStyle>
            <a:lvl1pPr marL="0" indent="0" algn="ctr">
              <a:buNone/>
              <a:defRPr/>
            </a:lvl1pPr>
            <a:lvl2pPr marL="457223" indent="0" algn="ctr">
              <a:buNone/>
              <a:defRPr/>
            </a:lvl2pPr>
            <a:lvl3pPr marL="914446" indent="0" algn="ctr">
              <a:buNone/>
              <a:defRPr/>
            </a:lvl3pPr>
            <a:lvl4pPr marL="1371668" indent="0" algn="ctr">
              <a:buNone/>
              <a:defRPr/>
            </a:lvl4pPr>
            <a:lvl5pPr marL="1828892"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867860" y="2276478"/>
            <a:ext cx="15604543"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71268" y="390528"/>
            <a:ext cx="3901135"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7860" y="390528"/>
            <a:ext cx="11500202"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4717" y="1079398"/>
            <a:ext cx="13395353" cy="5748122"/>
          </a:xfrm>
        </p:spPr>
        <p:txBody>
          <a:bodyPr anchor="b">
            <a:normAutofit/>
          </a:bodyPr>
          <a:lstStyle>
            <a:lvl1pPr algn="l">
              <a:lnSpc>
                <a:spcPct val="85000"/>
              </a:lnSpc>
              <a:defRPr sz="1024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94717" y="6827520"/>
            <a:ext cx="13395353" cy="2405888"/>
          </a:xfrm>
        </p:spPr>
        <p:txBody>
          <a:bodyPr>
            <a:normAutofit/>
          </a:bodyPr>
          <a:lstStyle>
            <a:lvl1pPr marL="0" indent="0" algn="l">
              <a:buNone/>
              <a:defRPr sz="3129" baseline="0">
                <a:solidFill>
                  <a:schemeClr val="tx1">
                    <a:lumMod val="75000"/>
                  </a:schemeClr>
                </a:solidFill>
              </a:defRPr>
            </a:lvl1pPr>
            <a:lvl2pPr marL="650230" indent="0" algn="ctr">
              <a:buNone/>
              <a:defRPr sz="3129"/>
            </a:lvl2pPr>
            <a:lvl3pPr marL="1300460" indent="0" algn="ctr">
              <a:buNone/>
              <a:defRPr sz="3129"/>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E2026C-4D83-4A38-9371-01B5267ECAAC}" type="datetime1">
              <a:rPr lang="en-US" smtClean="0">
                <a:solidFill>
                  <a:srgbClr val="FFFFFF">
                    <a:lumMod val="50000"/>
                  </a:srgbClr>
                </a:solidFill>
              </a:rPr>
              <a:pPr/>
              <a:t>4/21/2016</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smtClean="0">
                <a:solidFill>
                  <a:srgbClr val="FFFFFF">
                    <a:lumMod val="65000"/>
                  </a:srgbClr>
                </a:solidFill>
              </a:rPr>
              <a:t>PPCR Learning Series, 9 Feb 2016</a:t>
            </a:r>
            <a:endParaRPr lang="en-US">
              <a:solidFill>
                <a:srgbClr val="FFFFFF">
                  <a:lumMod val="6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1DF6567-437A-4BBE-B215-921C1B3E838A}" type="slidenum">
              <a:rPr lang="en-US" smtClean="0">
                <a:solidFill>
                  <a:srgbClr val="FFFFFF">
                    <a:lumMod val="65000"/>
                  </a:srgbClr>
                </a:solidFill>
              </a:rPr>
              <a:pPr/>
              <a:t>‹#›</a:t>
            </a:fld>
            <a:endParaRPr lang="en-US">
              <a:solidFill>
                <a:srgbClr val="FFFFFF">
                  <a:lumMod val="65000"/>
                </a:srgbClr>
              </a:solidFill>
            </a:endParaRPr>
          </a:p>
        </p:txBody>
      </p:sp>
      <p:sp>
        <p:nvSpPr>
          <p:cNvPr id="7" name="Rectangle 6"/>
          <p:cNvSpPr/>
          <p:nvPr/>
        </p:nvSpPr>
        <p:spPr>
          <a:xfrm>
            <a:off x="0" y="0"/>
            <a:ext cx="65026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44775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4429F-E4D0-421C-B1E7-6E21FDFFD6E3}"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34774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94717" y="1079398"/>
            <a:ext cx="13395353" cy="5748122"/>
          </a:xfrm>
        </p:spPr>
        <p:txBody>
          <a:bodyPr anchor="b">
            <a:normAutofit/>
          </a:bodyPr>
          <a:lstStyle>
            <a:lvl1pPr>
              <a:lnSpc>
                <a:spcPct val="85000"/>
              </a:lnSpc>
              <a:defRPr sz="10240" b="0"/>
            </a:lvl1pPr>
          </a:lstStyle>
          <a:p>
            <a:r>
              <a:rPr lang="en-US" smtClean="0"/>
              <a:t>Click to edit Master title style</a:t>
            </a:r>
            <a:endParaRPr lang="en-US" dirty="0"/>
          </a:p>
        </p:txBody>
      </p:sp>
      <p:sp>
        <p:nvSpPr>
          <p:cNvPr id="3" name="Text Placeholder 2"/>
          <p:cNvSpPr>
            <a:spLocks noGrp="1"/>
          </p:cNvSpPr>
          <p:nvPr>
            <p:ph type="body" idx="1"/>
          </p:nvPr>
        </p:nvSpPr>
        <p:spPr>
          <a:xfrm>
            <a:off x="1794717" y="6827520"/>
            <a:ext cx="13395353" cy="2405888"/>
          </a:xfrm>
        </p:spPr>
        <p:txBody>
          <a:bodyPr anchor="t">
            <a:normAutofit/>
          </a:bodyPr>
          <a:lstStyle>
            <a:lvl1pPr marL="0" indent="0">
              <a:buNone/>
              <a:defRPr sz="3129">
                <a:solidFill>
                  <a:schemeClr val="tx1">
                    <a:lumMod val="65000"/>
                    <a:lumOff val="3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743850-58E9-4B8D-8555-120A02BE997C}"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
        <p:nvSpPr>
          <p:cNvPr id="7" name="Rectangle 6"/>
          <p:cNvSpPr/>
          <p:nvPr/>
        </p:nvSpPr>
        <p:spPr>
          <a:xfrm>
            <a:off x="0" y="0"/>
            <a:ext cx="65026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520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94717" y="2600961"/>
            <a:ext cx="6372547"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713482" y="2600961"/>
            <a:ext cx="6372547"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327E73-CA2E-43CF-85A4-FA35C04855EF}"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39045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794717" y="2437198"/>
            <a:ext cx="6372547" cy="1040384"/>
          </a:xfrm>
        </p:spPr>
        <p:txBody>
          <a:bodyPr anchor="b">
            <a:normAutofit/>
          </a:bodyPr>
          <a:lstStyle>
            <a:lvl1pPr marL="0" indent="0">
              <a:spcBef>
                <a:spcPts val="0"/>
              </a:spcBef>
              <a:buNone/>
              <a:defRPr sz="2844" b="0">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1794717" y="3566293"/>
            <a:ext cx="6372547"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713482" y="2437198"/>
            <a:ext cx="6372547" cy="1040384"/>
          </a:xfrm>
        </p:spPr>
        <p:txBody>
          <a:bodyPr anchor="b">
            <a:normAutofit/>
          </a:bodyPr>
          <a:lstStyle>
            <a:lvl1pPr marL="0" indent="0">
              <a:lnSpc>
                <a:spcPct val="95000"/>
              </a:lnSpc>
              <a:spcBef>
                <a:spcPts val="0"/>
              </a:spcBef>
              <a:buNone/>
              <a:defRPr lang="en-US" sz="2844" b="0" kern="1200" dirty="0">
                <a:solidFill>
                  <a:schemeClr val="tx2"/>
                </a:solidFill>
                <a:latin typeface="+mn-lt"/>
                <a:ea typeface="+mn-ea"/>
                <a:cs typeface="+mn-cs"/>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marL="0" lvl="0" indent="0" algn="l" defTabSz="1300460" rtl="0" eaLnBrk="1" latinLnBrk="0" hangingPunct="1">
              <a:lnSpc>
                <a:spcPct val="90000"/>
              </a:lnSpc>
              <a:spcBef>
                <a:spcPts val="2844"/>
              </a:spcBef>
              <a:buFontTx/>
              <a:buNone/>
            </a:pPr>
            <a:r>
              <a:rPr lang="en-US" smtClean="0"/>
              <a:t>Click to edit Master text styles</a:t>
            </a:r>
          </a:p>
        </p:txBody>
      </p:sp>
      <p:sp>
        <p:nvSpPr>
          <p:cNvPr id="6" name="Content Placeholder 5"/>
          <p:cNvSpPr>
            <a:spLocks noGrp="1"/>
          </p:cNvSpPr>
          <p:nvPr>
            <p:ph sz="quarter" idx="4"/>
          </p:nvPr>
        </p:nvSpPr>
        <p:spPr>
          <a:xfrm>
            <a:off x="8713482" y="3566293"/>
            <a:ext cx="6372547"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A27BC7-3F1B-4329-848D-2E8D0BA14869}"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8" name="Footer Placeholder 7"/>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9" name="Slide Number Placeholder 8"/>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7008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E4BB49-82BE-49B2-82A7-6EFC78C52EF4}"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4" name="Footer Placeholder 3"/>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5" name="Slide Number Placeholder 4"/>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49634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FC982-EB85-461B-92DE-BB618B8EB16A}"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3" name="Footer Placeholder 2"/>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4" name="Slide Number Placeholder 3"/>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23426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6478" y="650241"/>
            <a:ext cx="4551819" cy="2275836"/>
          </a:xfrm>
        </p:spPr>
        <p:txBody>
          <a:bodyPr anchor="b">
            <a:normAutofit/>
          </a:bodyPr>
          <a:lstStyle>
            <a:lvl1pPr>
              <a:defRPr sz="4551" b="0" baseline="0"/>
            </a:lvl1pPr>
          </a:lstStyle>
          <a:p>
            <a:r>
              <a:rPr lang="en-US" smtClean="0"/>
              <a:t>Click to edit Master title style</a:t>
            </a:r>
            <a:endParaRPr lang="en-US" dirty="0"/>
          </a:p>
        </p:txBody>
      </p:sp>
      <p:sp>
        <p:nvSpPr>
          <p:cNvPr id="3" name="Content Placeholder 2"/>
          <p:cNvSpPr>
            <a:spLocks noGrp="1"/>
          </p:cNvSpPr>
          <p:nvPr>
            <p:ph idx="1"/>
          </p:nvPr>
        </p:nvSpPr>
        <p:spPr>
          <a:xfrm>
            <a:off x="6406264" y="975360"/>
            <a:ext cx="8646047" cy="7802880"/>
          </a:xfrm>
        </p:spPr>
        <p:txBody>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96478" y="2986289"/>
            <a:ext cx="4551819" cy="5418668"/>
          </a:xfrm>
        </p:spPr>
        <p:txBody>
          <a:bodyPr>
            <a:normAutofit/>
          </a:bodyPr>
          <a:lstStyle>
            <a:lvl1pPr marL="0" indent="0">
              <a:lnSpc>
                <a:spcPct val="114000"/>
              </a:lnSpc>
              <a:spcBef>
                <a:spcPts val="1138"/>
              </a:spcBef>
              <a:buNone/>
              <a:defRPr sz="1849"/>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D1F80-204A-4444-B93D-5E771BB77A6D}"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192585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867860" y="2276478"/>
            <a:ext cx="15604543"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7261013"/>
            <a:ext cx="16061419" cy="24925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00520" y="7477760"/>
            <a:ext cx="14197340" cy="1300480"/>
          </a:xfrm>
        </p:spPr>
        <p:txBody>
          <a:bodyPr anchor="b">
            <a:normAutofit/>
          </a:bodyPr>
          <a:lstStyle>
            <a:lvl1pPr>
              <a:defRPr sz="3982"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6061419" cy="7294468"/>
          </a:xfrm>
          <a:solidFill>
            <a:schemeClr val="accent1"/>
          </a:solidFill>
        </p:spPr>
        <p:txBody>
          <a:bodyPr anchor="t"/>
          <a:lstStyle>
            <a:lvl1pPr marL="0" indent="0">
              <a:buNone/>
              <a:defRPr sz="4551">
                <a:solidFill>
                  <a:schemeClr val="bg1"/>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Click icon to add picture</a:t>
            </a:r>
            <a:endParaRPr lang="en-US" dirty="0"/>
          </a:p>
        </p:txBody>
      </p:sp>
      <p:sp>
        <p:nvSpPr>
          <p:cNvPr id="4" name="Text Placeholder 3"/>
          <p:cNvSpPr>
            <a:spLocks noGrp="1"/>
          </p:cNvSpPr>
          <p:nvPr>
            <p:ph type="body" sz="half" idx="2"/>
          </p:nvPr>
        </p:nvSpPr>
        <p:spPr>
          <a:xfrm>
            <a:off x="1300520" y="8687772"/>
            <a:ext cx="14197340" cy="849082"/>
          </a:xfrm>
        </p:spPr>
        <p:txBody>
          <a:bodyPr>
            <a:normAutofit/>
          </a:bodyPr>
          <a:lstStyle>
            <a:lvl1pPr marL="0" indent="0">
              <a:lnSpc>
                <a:spcPct val="100000"/>
              </a:lnSpc>
              <a:spcBef>
                <a:spcPts val="1138"/>
              </a:spcBef>
              <a:buNone/>
              <a:defRPr sz="1849">
                <a:solidFill>
                  <a:schemeClr val="bg1">
                    <a:lumMod val="85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F051C-3684-468D-A6D2-14DB204371DA}"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6" name="Footer Placeholder 5"/>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7" name="Slide Number Placeholder 6"/>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2000030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714A12-F485-4917-BA72-7B4BD20D6BE5}"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64749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00749" y="541867"/>
            <a:ext cx="3522241" cy="8387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83767" y="541867"/>
            <a:ext cx="11000229" cy="8387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B33C1-7473-4A93-A93E-531B5916EE65}" type="datetime1">
              <a:rPr lang="en-US" smtClean="0">
                <a:solidFill>
                  <a:srgbClr val="46464A">
                    <a:lumMod val="20000"/>
                    <a:lumOff val="80000"/>
                  </a:srgbClr>
                </a:solidFill>
              </a:rPr>
              <a:pPr/>
              <a:t>4/21/2016</a:t>
            </a:fld>
            <a:endParaRPr lang="en-US">
              <a:solidFill>
                <a:srgbClr val="46464A">
                  <a:lumMod val="20000"/>
                  <a:lumOff val="80000"/>
                </a:srgbClr>
              </a:solidFill>
            </a:endParaRPr>
          </a:p>
        </p:txBody>
      </p:sp>
      <p:sp>
        <p:nvSpPr>
          <p:cNvPr id="5" name="Footer Placeholder 4"/>
          <p:cNvSpPr>
            <a:spLocks noGrp="1"/>
          </p:cNvSpPr>
          <p:nvPr>
            <p:ph type="ftr" sz="quarter" idx="11"/>
          </p:nvPr>
        </p:nvSpPr>
        <p:spPr/>
        <p:txBody>
          <a:bodyPr/>
          <a:lstStyle/>
          <a:p>
            <a:r>
              <a:rPr lang="en-US" smtClean="0">
                <a:solidFill>
                  <a:srgbClr val="46464A">
                    <a:lumMod val="20000"/>
                    <a:lumOff val="80000"/>
                  </a:srgbClr>
                </a:solidFill>
              </a:rPr>
              <a:t>PPCR Learning Series, 9 Feb 2016</a:t>
            </a:r>
            <a:endParaRPr lang="en-US">
              <a:solidFill>
                <a:srgbClr val="46464A">
                  <a:lumMod val="20000"/>
                  <a:lumOff val="80000"/>
                </a:srgbClr>
              </a:solidFill>
            </a:endParaRPr>
          </a:p>
        </p:txBody>
      </p:sp>
      <p:sp>
        <p:nvSpPr>
          <p:cNvPr id="6" name="Slide Number Placeholder 5"/>
          <p:cNvSpPr>
            <a:spLocks noGrp="1"/>
          </p:cNvSpPr>
          <p:nvPr>
            <p:ph type="sldNum" sz="quarter" idx="12"/>
          </p:nvPr>
        </p:nvSpPr>
        <p:spPr/>
        <p:txBody>
          <a:bodyPr/>
          <a:lstStyle/>
          <a:p>
            <a:fld id="{41DF6567-437A-4BBE-B215-921C1B3E838A}" type="slidenum">
              <a:rPr lang="en-US" smtClean="0">
                <a:solidFill>
                  <a:srgbClr val="46464A">
                    <a:lumMod val="60000"/>
                    <a:lumOff val="40000"/>
                  </a:srgbClr>
                </a:solidFill>
              </a:rPr>
              <a:pPr/>
              <a:t>‹#›</a:t>
            </a:fld>
            <a:endParaRPr lang="en-US">
              <a:solidFill>
                <a:srgbClr val="46464A">
                  <a:lumMod val="60000"/>
                  <a:lumOff val="40000"/>
                </a:srgbClr>
              </a:solidFill>
            </a:endParaRPr>
          </a:p>
        </p:txBody>
      </p:sp>
    </p:spTree>
    <p:extLst>
      <p:ext uri="{BB962C8B-B14F-4D97-AF65-F5344CB8AC3E}">
        <p14:creationId xmlns:p14="http://schemas.microsoft.com/office/powerpoint/2010/main" val="345311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9526" y="6267450"/>
            <a:ext cx="14738800" cy="1936750"/>
          </a:xfrm>
          <a:prstGeom prst="rect">
            <a:avLst/>
          </a:prstGeom>
        </p:spPr>
        <p:txBody>
          <a:bodyPr vert="horz" anchor="t"/>
          <a:lstStyle>
            <a:lvl1pPr algn="l">
              <a:defRPr sz="4001" b="1" cap="all"/>
            </a:lvl1pPr>
          </a:lstStyle>
          <a:p>
            <a:r>
              <a:rPr lang="en-US" smtClean="0"/>
              <a:t>Click to edit Master title style</a:t>
            </a:r>
            <a:endParaRPr lang="en-US"/>
          </a:p>
        </p:txBody>
      </p:sp>
      <p:sp>
        <p:nvSpPr>
          <p:cNvPr id="3" name="Text Placeholder 2"/>
          <p:cNvSpPr>
            <a:spLocks noGrp="1"/>
          </p:cNvSpPr>
          <p:nvPr>
            <p:ph type="body" idx="1"/>
          </p:nvPr>
        </p:nvSpPr>
        <p:spPr>
          <a:xfrm>
            <a:off x="1369526" y="4133850"/>
            <a:ext cx="14738800" cy="2133600"/>
          </a:xfrm>
          <a:prstGeom prst="rect">
            <a:avLst/>
          </a:prstGeom>
        </p:spPr>
        <p:txBody>
          <a:bodyPr vert="horz" anchor="b"/>
          <a:lstStyle>
            <a:lvl1pPr marL="0" indent="0">
              <a:buNone/>
              <a:defRPr sz="2000"/>
            </a:lvl1pPr>
            <a:lvl2pPr marL="457223" indent="0">
              <a:buNone/>
              <a:defRPr sz="1800"/>
            </a:lvl2pPr>
            <a:lvl3pPr marL="914446" indent="0">
              <a:buNone/>
              <a:defRPr sz="1600"/>
            </a:lvl3pPr>
            <a:lvl4pPr marL="1371668" indent="0">
              <a:buNone/>
              <a:defRPr sz="1400"/>
            </a:lvl4pPr>
            <a:lvl5pPr marL="1828892"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867862" y="2276478"/>
            <a:ext cx="7700669" cy="6435725"/>
          </a:xfrm>
          <a:prstGeom prst="rect">
            <a:avLst/>
          </a:prstGeom>
        </p:spPr>
        <p:txBody>
          <a:bodyPr vert="horz"/>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71736" y="2276478"/>
            <a:ext cx="7700669" cy="6435725"/>
          </a:xfrm>
          <a:prstGeom prst="rect">
            <a:avLst/>
          </a:prstGeom>
        </p:spPr>
        <p:txBody>
          <a:bodyPr vert="horz"/>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67862" y="2182816"/>
            <a:ext cx="7660451" cy="909637"/>
          </a:xfrm>
          <a:prstGeom prst="rect">
            <a:avLst/>
          </a:prstGeom>
        </p:spPr>
        <p:txBody>
          <a:bodyPr vert="horz" anchor="b"/>
          <a:lstStyle>
            <a:lvl1pPr marL="0" indent="0">
              <a:buNone/>
              <a:defRPr sz="2400" b="1"/>
            </a:lvl1pPr>
            <a:lvl2pPr marL="457223"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7862" y="3092450"/>
            <a:ext cx="7660451"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807722" y="2182816"/>
            <a:ext cx="7664683" cy="909637"/>
          </a:xfrm>
          <a:prstGeom prst="rect">
            <a:avLst/>
          </a:prstGeom>
        </p:spPr>
        <p:txBody>
          <a:bodyPr vert="horz" anchor="b"/>
          <a:lstStyle>
            <a:lvl1pPr marL="0" indent="0">
              <a:buNone/>
              <a:defRPr sz="2400" b="1"/>
            </a:lvl1pPr>
            <a:lvl2pPr marL="457223"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807722" y="3092450"/>
            <a:ext cx="766468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60" y="388941"/>
            <a:ext cx="5704592"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779891" y="388938"/>
            <a:ext cx="9692512" cy="8323262"/>
          </a:xfrm>
          <a:prstGeom prst="rect">
            <a:avLst/>
          </a:prstGeom>
        </p:spPr>
        <p:txBody>
          <a:bodyPr vert="horz"/>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7860" y="2041528"/>
            <a:ext cx="5704592" cy="6670675"/>
          </a:xfrm>
          <a:prstGeom prst="rect">
            <a:avLst/>
          </a:prstGeom>
        </p:spPr>
        <p:txBody>
          <a:bodyPr vert="horz"/>
          <a:lstStyle>
            <a:lvl1pPr marL="0" indent="0">
              <a:buNone/>
              <a:defRPr sz="1400"/>
            </a:lvl1pPr>
            <a:lvl2pPr marL="457223" indent="0">
              <a:buNone/>
              <a:defRPr sz="1200"/>
            </a:lvl2pPr>
            <a:lvl3pPr marL="914446" indent="0">
              <a:buNone/>
              <a:defRPr sz="1000"/>
            </a:lvl3pPr>
            <a:lvl4pPr marL="1371668" indent="0">
              <a:buNone/>
              <a:defRPr sz="900"/>
            </a:lvl4pPr>
            <a:lvl5pPr marL="1828892"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99473" y="6827838"/>
            <a:ext cx="10403735"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399473" y="871541"/>
            <a:ext cx="10403735" cy="5851525"/>
          </a:xfrm>
          <a:prstGeom prst="rect">
            <a:avLst/>
          </a:prstGeom>
        </p:spPr>
        <p:txBody>
          <a:bodyPr vert="horz"/>
          <a:lstStyle>
            <a:lvl1pPr marL="0" indent="0">
              <a:buNone/>
              <a:defRPr sz="3200"/>
            </a:lvl1pPr>
            <a:lvl2pPr marL="457223" indent="0">
              <a:buNone/>
              <a:defRPr sz="2801"/>
            </a:lvl2pPr>
            <a:lvl3pPr marL="914446" indent="0">
              <a:buNone/>
              <a:defRPr sz="2400"/>
            </a:lvl3pPr>
            <a:lvl4pPr marL="1371668" indent="0">
              <a:buNone/>
              <a:defRPr sz="2000"/>
            </a:lvl4pPr>
            <a:lvl5pPr marL="1828892"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noProof="0" smtClean="0">
                <a:sym typeface="Helvetica" charset="0"/>
              </a:rPr>
              <a:t>Click icon to add picture</a:t>
            </a:r>
          </a:p>
        </p:txBody>
      </p:sp>
      <p:sp>
        <p:nvSpPr>
          <p:cNvPr id="4" name="Text Placeholder 3"/>
          <p:cNvSpPr>
            <a:spLocks noGrp="1"/>
          </p:cNvSpPr>
          <p:nvPr>
            <p:ph type="body" sz="half" idx="2"/>
          </p:nvPr>
        </p:nvSpPr>
        <p:spPr>
          <a:xfrm>
            <a:off x="3399473" y="7634288"/>
            <a:ext cx="10403735" cy="1144587"/>
          </a:xfrm>
          <a:prstGeom prst="rect">
            <a:avLst/>
          </a:prstGeom>
        </p:spPr>
        <p:txBody>
          <a:bodyPr vert="horz"/>
          <a:lstStyle>
            <a:lvl1pPr marL="0" indent="0">
              <a:buNone/>
              <a:defRPr sz="1400"/>
            </a:lvl1pPr>
            <a:lvl2pPr marL="457223" indent="0">
              <a:buNone/>
              <a:defRPr sz="1200"/>
            </a:lvl2pPr>
            <a:lvl3pPr marL="914446" indent="0">
              <a:buNone/>
              <a:defRPr sz="1000"/>
            </a:lvl3pPr>
            <a:lvl4pPr marL="1371668" indent="0">
              <a:buNone/>
              <a:defRPr sz="900"/>
            </a:lvl4pPr>
            <a:lvl5pPr marL="1828892"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23" rtl="0" eaLnBrk="1" fontAlgn="base" hangingPunct="1">
        <a:spcBef>
          <a:spcPct val="0"/>
        </a:spcBef>
        <a:spcAft>
          <a:spcPct val="0"/>
        </a:spcAft>
        <a:defRPr sz="1200">
          <a:solidFill>
            <a:srgbClr val="000000"/>
          </a:solidFill>
          <a:latin typeface="+mj-lt"/>
          <a:ea typeface="+mj-ea"/>
          <a:cs typeface="+mj-cs"/>
          <a:sym typeface="Helvetica" charset="0"/>
        </a:defRPr>
      </a:lvl1pPr>
      <a:lvl2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5pPr>
      <a:lvl6pPr marL="457223"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6pPr>
      <a:lvl7pPr marL="914446"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7pPr>
      <a:lvl8pPr marL="1371668"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8pPr>
      <a:lvl9pPr marL="1828892"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17" indent="-342917" algn="l" defTabSz="457223" rtl="0" eaLnBrk="1" fontAlgn="base" hangingPunct="1">
        <a:spcBef>
          <a:spcPct val="0"/>
        </a:spcBef>
        <a:spcAft>
          <a:spcPct val="0"/>
        </a:spcAft>
        <a:defRPr sz="1200">
          <a:solidFill>
            <a:srgbClr val="000000"/>
          </a:solidFill>
          <a:latin typeface="+mn-lt"/>
          <a:ea typeface="+mn-ea"/>
          <a:cs typeface="+mn-cs"/>
          <a:sym typeface="Helvetica" charset="0"/>
        </a:defRPr>
      </a:lvl1pPr>
      <a:lvl2pPr marL="228611" indent="228611" algn="l" defTabSz="457223" rtl="0" eaLnBrk="1" fontAlgn="base" hangingPunct="1">
        <a:spcBef>
          <a:spcPct val="0"/>
        </a:spcBef>
        <a:spcAft>
          <a:spcPct val="0"/>
        </a:spcAft>
        <a:defRPr sz="1200">
          <a:solidFill>
            <a:srgbClr val="000000"/>
          </a:solidFill>
          <a:latin typeface="+mn-lt"/>
          <a:ea typeface="+mn-ea"/>
          <a:cs typeface="+mn-cs"/>
          <a:sym typeface="Helvetica" charset="0"/>
        </a:defRPr>
      </a:lvl2pPr>
      <a:lvl3pPr marL="457223" indent="457223" algn="l" defTabSz="457223" rtl="0" eaLnBrk="1" fontAlgn="base" hangingPunct="1">
        <a:spcBef>
          <a:spcPct val="0"/>
        </a:spcBef>
        <a:spcAft>
          <a:spcPct val="0"/>
        </a:spcAft>
        <a:defRPr sz="1200">
          <a:solidFill>
            <a:srgbClr val="000000"/>
          </a:solidFill>
          <a:latin typeface="+mn-lt"/>
          <a:ea typeface="+mn-ea"/>
          <a:cs typeface="+mn-cs"/>
          <a:sym typeface="Helvetica" charset="0"/>
        </a:defRPr>
      </a:lvl3pPr>
      <a:lvl4pPr marL="685835" indent="685835" algn="l" defTabSz="457223" rtl="0" eaLnBrk="1" fontAlgn="base" hangingPunct="1">
        <a:spcBef>
          <a:spcPct val="0"/>
        </a:spcBef>
        <a:spcAft>
          <a:spcPct val="0"/>
        </a:spcAft>
        <a:defRPr sz="1200">
          <a:solidFill>
            <a:srgbClr val="000000"/>
          </a:solidFill>
          <a:latin typeface="+mn-lt"/>
          <a:ea typeface="+mn-ea"/>
          <a:cs typeface="+mn-cs"/>
          <a:sym typeface="Helvetica" charset="0"/>
        </a:defRPr>
      </a:lvl4pPr>
      <a:lvl5pPr marL="914446" indent="914446" algn="l" defTabSz="457223" rtl="0" eaLnBrk="1" fontAlgn="base" hangingPunct="1">
        <a:spcBef>
          <a:spcPct val="0"/>
        </a:spcBef>
        <a:spcAft>
          <a:spcPct val="0"/>
        </a:spcAft>
        <a:defRPr sz="1200">
          <a:solidFill>
            <a:srgbClr val="000000"/>
          </a:solidFill>
          <a:latin typeface="+mn-lt"/>
          <a:ea typeface="+mn-ea"/>
          <a:cs typeface="+mn-cs"/>
          <a:sym typeface="Helvetica" charset="0"/>
        </a:defRPr>
      </a:lvl5pPr>
      <a:lvl6pPr marL="1371668" algn="l" defTabSz="457223" rtl="0" eaLnBrk="1" fontAlgn="base" hangingPunct="1">
        <a:spcBef>
          <a:spcPct val="0"/>
        </a:spcBef>
        <a:spcAft>
          <a:spcPct val="0"/>
        </a:spcAft>
        <a:defRPr sz="1200">
          <a:solidFill>
            <a:srgbClr val="000000"/>
          </a:solidFill>
          <a:latin typeface="+mn-lt"/>
          <a:ea typeface="+mn-ea"/>
          <a:cs typeface="+mn-cs"/>
          <a:sym typeface="Helvetica" charset="0"/>
        </a:defRPr>
      </a:lvl6pPr>
      <a:lvl7pPr marL="1828892" algn="l" defTabSz="457223" rtl="0" eaLnBrk="1" fontAlgn="base" hangingPunct="1">
        <a:spcBef>
          <a:spcPct val="0"/>
        </a:spcBef>
        <a:spcAft>
          <a:spcPct val="0"/>
        </a:spcAft>
        <a:defRPr sz="1200">
          <a:solidFill>
            <a:srgbClr val="000000"/>
          </a:solidFill>
          <a:latin typeface="+mn-lt"/>
          <a:ea typeface="+mn-ea"/>
          <a:cs typeface="+mn-cs"/>
          <a:sym typeface="Helvetica" charset="0"/>
        </a:defRPr>
      </a:lvl7pPr>
      <a:lvl8pPr marL="2286114" algn="l" defTabSz="457223" rtl="0" eaLnBrk="1" fontAlgn="base" hangingPunct="1">
        <a:spcBef>
          <a:spcPct val="0"/>
        </a:spcBef>
        <a:spcAft>
          <a:spcPct val="0"/>
        </a:spcAft>
        <a:defRPr sz="1200">
          <a:solidFill>
            <a:srgbClr val="000000"/>
          </a:solidFill>
          <a:latin typeface="+mn-lt"/>
          <a:ea typeface="+mn-ea"/>
          <a:cs typeface="+mn-cs"/>
          <a:sym typeface="Helvetica" charset="0"/>
        </a:defRPr>
      </a:lvl8pPr>
      <a:lvl9pPr marL="2743337" algn="l" defTabSz="457223" rtl="0" eaLnBrk="1" fontAlgn="base" hangingPunct="1">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8"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6061418" y="0"/>
            <a:ext cx="1300520" cy="9753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94717" y="520192"/>
            <a:ext cx="13785509" cy="188524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94717" y="2600961"/>
            <a:ext cx="12224885" cy="61885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5357015" y="1420134"/>
            <a:ext cx="2709332" cy="519305"/>
          </a:xfrm>
          <a:prstGeom prst="rect">
            <a:avLst/>
          </a:prstGeom>
        </p:spPr>
        <p:txBody>
          <a:bodyPr vert="horz" lIns="91440" tIns="45720" rIns="91440" bIns="45720" rtlCol="0" anchor="ctr"/>
          <a:lstStyle>
            <a:lvl1pPr algn="r">
              <a:defRPr sz="1493" b="0">
                <a:solidFill>
                  <a:schemeClr val="tx2">
                    <a:lumMod val="20000"/>
                    <a:lumOff val="80000"/>
                  </a:schemeClr>
                </a:solidFill>
              </a:defRPr>
            </a:lvl1pPr>
          </a:lstStyle>
          <a:p>
            <a:pPr defTabSz="1300460" fontAlgn="auto" hangingPunct="1">
              <a:spcBef>
                <a:spcPts val="0"/>
              </a:spcBef>
              <a:spcAft>
                <a:spcPts val="0"/>
              </a:spcAft>
            </a:pPr>
            <a:fld id="{F007A21F-381C-4C4E-B51A-93AE4F4D3951}" type="datetime1">
              <a:rPr lang="en-US" smtClean="0">
                <a:solidFill>
                  <a:srgbClr val="46464A">
                    <a:lumMod val="20000"/>
                    <a:lumOff val="80000"/>
                  </a:srgbClr>
                </a:solidFill>
                <a:latin typeface="Century Schoolbook" panose="02040604050505020304"/>
                <a:ea typeface="+mn-ea"/>
                <a:cs typeface="+mn-cs"/>
              </a:rPr>
              <a:pPr defTabSz="1300460" fontAlgn="auto" hangingPunct="1">
                <a:spcBef>
                  <a:spcPts val="0"/>
                </a:spcBef>
                <a:spcAft>
                  <a:spcPts val="0"/>
                </a:spcAft>
              </a:pPr>
              <a:t>4/21/2016</a:t>
            </a:fld>
            <a:endParaRPr lang="en-US">
              <a:solidFill>
                <a:srgbClr val="46464A">
                  <a:lumMod val="20000"/>
                  <a:lumOff val="80000"/>
                </a:srgbClr>
              </a:solidFill>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14164906" y="5755068"/>
            <a:ext cx="5093547" cy="519305"/>
          </a:xfrm>
          <a:prstGeom prst="rect">
            <a:avLst/>
          </a:prstGeom>
        </p:spPr>
        <p:txBody>
          <a:bodyPr vert="horz" lIns="91440" tIns="45720" rIns="91440" bIns="45720" rtlCol="0" anchor="ctr"/>
          <a:lstStyle>
            <a:lvl1pPr algn="l">
              <a:defRPr sz="1493">
                <a:solidFill>
                  <a:schemeClr val="tx2">
                    <a:lumMod val="20000"/>
                    <a:lumOff val="80000"/>
                  </a:schemeClr>
                </a:solidFill>
              </a:defRPr>
            </a:lvl1pPr>
          </a:lstStyle>
          <a:p>
            <a:pPr defTabSz="1300460" fontAlgn="auto" hangingPunct="1">
              <a:spcBef>
                <a:spcPts val="0"/>
              </a:spcBef>
              <a:spcAft>
                <a:spcPts val="0"/>
              </a:spcAft>
            </a:pPr>
            <a:r>
              <a:rPr lang="en-US" smtClean="0">
                <a:solidFill>
                  <a:srgbClr val="46464A">
                    <a:lumMod val="20000"/>
                    <a:lumOff val="80000"/>
                  </a:srgbClr>
                </a:solidFill>
                <a:latin typeface="Century Schoolbook" panose="02040604050505020304"/>
                <a:ea typeface="+mn-ea"/>
                <a:cs typeface="+mn-cs"/>
              </a:rPr>
              <a:t>PPCR Learning Series, 9 Feb 2016</a:t>
            </a:r>
            <a:endParaRPr lang="en-US">
              <a:solidFill>
                <a:srgbClr val="46464A">
                  <a:lumMod val="20000"/>
                  <a:lumOff val="80000"/>
                </a:srgbClr>
              </a:solidFill>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6061418" y="8778241"/>
            <a:ext cx="1300520" cy="844409"/>
          </a:xfrm>
          <a:prstGeom prst="rect">
            <a:avLst/>
          </a:prstGeom>
        </p:spPr>
        <p:txBody>
          <a:bodyPr vert="horz" lIns="45720" tIns="45720" rIns="45720" bIns="45720" rtlCol="0" anchor="ctr">
            <a:normAutofit/>
          </a:bodyPr>
          <a:lstStyle>
            <a:lvl1pPr algn="ctr">
              <a:defRPr sz="5120">
                <a:solidFill>
                  <a:schemeClr val="tx2">
                    <a:lumMod val="60000"/>
                    <a:lumOff val="40000"/>
                  </a:schemeClr>
                </a:solidFill>
              </a:defRPr>
            </a:lvl1pPr>
          </a:lstStyle>
          <a:p>
            <a:pPr defTabSz="1300460" fontAlgn="auto" hangingPunct="1">
              <a:spcBef>
                <a:spcPts val="0"/>
              </a:spcBef>
              <a:spcAft>
                <a:spcPts val="0"/>
              </a:spcAft>
            </a:pPr>
            <a:fld id="{41DF6567-437A-4BBE-B215-921C1B3E838A}" type="slidenum">
              <a:rPr lang="en-US" smtClean="0">
                <a:solidFill>
                  <a:srgbClr val="46464A">
                    <a:lumMod val="60000"/>
                    <a:lumOff val="40000"/>
                  </a:srgbClr>
                </a:solidFill>
                <a:latin typeface="Century Schoolbook" panose="02040604050505020304"/>
                <a:ea typeface="+mn-ea"/>
                <a:cs typeface="+mn-cs"/>
              </a:rPr>
              <a:pPr defTabSz="1300460" fontAlgn="auto" hangingPunct="1">
                <a:spcBef>
                  <a:spcPts val="0"/>
                </a:spcBef>
                <a:spcAft>
                  <a:spcPts val="0"/>
                </a:spcAft>
              </a:pPr>
              <a:t>‹#›</a:t>
            </a:fld>
            <a:endParaRPr lang="en-US">
              <a:solidFill>
                <a:srgbClr val="46464A">
                  <a:lumMod val="60000"/>
                  <a:lumOff val="40000"/>
                </a:srgbClr>
              </a:solidFill>
              <a:latin typeface="Century Schoolbook" panose="02040604050505020304"/>
              <a:ea typeface="+mn-ea"/>
              <a:cs typeface="+mn-cs"/>
            </a:endParaRPr>
          </a:p>
        </p:txBody>
      </p:sp>
    </p:spTree>
    <p:extLst>
      <p:ext uri="{BB962C8B-B14F-4D97-AF65-F5344CB8AC3E}">
        <p14:creationId xmlns:p14="http://schemas.microsoft.com/office/powerpoint/2010/main" val="41395440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1300460" rtl="0" eaLnBrk="1" latinLnBrk="0" hangingPunct="1">
        <a:lnSpc>
          <a:spcPct val="90000"/>
        </a:lnSpc>
        <a:spcBef>
          <a:spcPct val="0"/>
        </a:spcBef>
        <a:buNone/>
        <a:defRPr sz="6258" kern="1200" spc="-71" baseline="0">
          <a:solidFill>
            <a:schemeClr val="tx1"/>
          </a:solidFill>
          <a:latin typeface="+mj-lt"/>
          <a:ea typeface="+mj-ea"/>
          <a:cs typeface="+mj-cs"/>
        </a:defRPr>
      </a:lvl1pPr>
    </p:titleStyle>
    <p:body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Char char="•"/>
        <a:defRPr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Char char=""/>
        <a:defRPr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mailto:Jleitmann@worldbank.org" TargetMode="External"/><Relationship Id="rId3" Type="http://schemas.openxmlformats.org/officeDocument/2006/relationships/hyperlink" Target="mailto:mforni@worldbank.org" TargetMode="External"/><Relationship Id="rId7" Type="http://schemas.openxmlformats.org/officeDocument/2006/relationships/hyperlink" Target="mailto:jgallo@worldbank.org" TargetMode="External"/><Relationship Id="rId2" Type="http://schemas.openxmlformats.org/officeDocument/2006/relationships/hyperlink" Target="mailto:nholmnielsen@worldbank.org" TargetMode="External"/><Relationship Id="rId1" Type="http://schemas.openxmlformats.org/officeDocument/2006/relationships/slideLayout" Target="../slideLayouts/slideLayout13.xml"/><Relationship Id="rId6" Type="http://schemas.openxmlformats.org/officeDocument/2006/relationships/hyperlink" Target="mailto:xwang5@worldbank.org" TargetMode="External"/><Relationship Id="rId5" Type="http://schemas.openxmlformats.org/officeDocument/2006/relationships/hyperlink" Target="mailto:msotomayor@worldbank.org" TargetMode="External"/><Relationship Id="rId4" Type="http://schemas.openxmlformats.org/officeDocument/2006/relationships/hyperlink" Target="mailto:ldelaplaza@worldbank.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p:cNvSpPr>
          <p:nvPr/>
        </p:nvSpPr>
        <p:spPr bwMode="auto">
          <a:xfrm>
            <a:off x="7028657" y="5886452"/>
            <a:ext cx="7432675" cy="42863"/>
          </a:xfrm>
          <a:custGeom>
            <a:avLst/>
            <a:gdLst>
              <a:gd name="T0" fmla="*/ 2147483647 w 21600"/>
              <a:gd name="T1" fmla="*/ 332337 h 21600"/>
              <a:gd name="T2" fmla="*/ 2147483647 w 21600"/>
              <a:gd name="T3" fmla="*/ 332337 h 21600"/>
              <a:gd name="T4" fmla="*/ 2147483647 w 21600"/>
              <a:gd name="T5" fmla="*/ 332337 h 21600"/>
              <a:gd name="T6" fmla="*/ 2147483647 w 21600"/>
              <a:gd name="T7" fmla="*/ 3323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solidFill>
          <a:ln w="9525">
            <a:noFill/>
            <a:round/>
            <a:headEnd/>
            <a:tailEnd/>
          </a:ln>
        </p:spPr>
        <p:txBody>
          <a:bodyPr lIns="0" tIns="0" rIns="0" bIns="0" anchor="ctr">
            <a:prstTxWarp prst="textNoShape">
              <a:avLst/>
            </a:prstTxWarp>
          </a:bodyPr>
          <a:lstStyle/>
          <a:p>
            <a:endParaRPr lang="en-US"/>
          </a:p>
        </p:txBody>
      </p:sp>
      <p:sp>
        <p:nvSpPr>
          <p:cNvPr id="14342" name="Rectangle 8"/>
          <p:cNvSpPr>
            <a:spLocks noChangeArrowheads="1"/>
          </p:cNvSpPr>
          <p:nvPr/>
        </p:nvSpPr>
        <p:spPr bwMode="auto">
          <a:xfrm>
            <a:off x="8578056" y="4576764"/>
            <a:ext cx="312906" cy="600164"/>
          </a:xfrm>
          <a:prstGeom prst="rect">
            <a:avLst/>
          </a:prstGeom>
          <a:noFill/>
          <a:ln w="9525">
            <a:noFill/>
            <a:miter lim="800000"/>
            <a:headEnd/>
            <a:tailEnd/>
          </a:ln>
        </p:spPr>
        <p:txBody>
          <a:bodyPr wrap="none">
            <a:prstTxWarp prst="textNoShape">
              <a:avLst/>
            </a:prstTxWarp>
            <a:spAutoFit/>
          </a:bodyPr>
          <a:lstStyle/>
          <a:p>
            <a:r>
              <a:rPr lang="en-US"/>
              <a:t>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778" r="2367"/>
          <a:stretch/>
        </p:blipFill>
        <p:spPr>
          <a:xfrm>
            <a:off x="-1" y="-1"/>
            <a:ext cx="7831932" cy="9264375"/>
          </a:xfrm>
          <a:prstGeom prst="rect">
            <a:avLst/>
          </a:prstGeom>
        </p:spPr>
      </p:pic>
      <p:sp>
        <p:nvSpPr>
          <p:cNvPr id="14339" name="Rectangle 3"/>
          <p:cNvSpPr>
            <a:spLocks noGrp="1"/>
          </p:cNvSpPr>
          <p:nvPr>
            <p:ph type="title"/>
          </p:nvPr>
        </p:nvSpPr>
        <p:spPr bwMode="auto">
          <a:xfrm>
            <a:off x="8130041" y="3993292"/>
            <a:ext cx="8692649" cy="1905000"/>
          </a:xfrm>
          <a:solidFill>
            <a:schemeClr val="bg1"/>
          </a:solidFill>
          <a:ln>
            <a:miter lim="800000"/>
            <a:headEnd/>
            <a:tailEnd/>
          </a:ln>
        </p:spPr>
        <p:txBody>
          <a:bodyPr vert="horz" wrap="square" lIns="0" tIns="0" rIns="0" bIns="0" numCol="1" anchor="t" anchorCtr="0" compatLnSpc="1">
            <a:prstTxWarp prst="textNoShape">
              <a:avLst/>
            </a:prstTxWarp>
          </a:bodyPr>
          <a:lstStyle/>
          <a:p>
            <a:pPr algn="r" defTabSz="766802">
              <a:lnSpc>
                <a:spcPts val="5501"/>
              </a:lnSpc>
            </a:pPr>
            <a:r>
              <a:rPr lang="en-US" sz="4000" b="1" dirty="0" smtClean="0">
                <a:latin typeface="Helvetica Neue" charset="0"/>
              </a:rPr>
              <a:t>URBAN RESILIENCE:</a:t>
            </a:r>
            <a:br>
              <a:rPr lang="en-US" sz="4000" b="1" dirty="0" smtClean="0">
                <a:latin typeface="Helvetica Neue" charset="0"/>
              </a:rPr>
            </a:br>
            <a:r>
              <a:rPr lang="en-US" sz="4000" b="1" dirty="0" smtClean="0">
                <a:latin typeface="Helvetica Neue" charset="0"/>
              </a:rPr>
              <a:t>Scaling up GFDRR Support</a:t>
            </a:r>
            <a:endParaRPr lang="en-US" sz="4000" b="1" dirty="0">
              <a:latin typeface="Helvetica Neue" charset="0"/>
            </a:endParaRPr>
          </a:p>
        </p:txBody>
      </p:sp>
      <p:sp>
        <p:nvSpPr>
          <p:cNvPr id="14340" name="AutoShape 4"/>
          <p:cNvSpPr>
            <a:spLocks/>
          </p:cNvSpPr>
          <p:nvPr/>
        </p:nvSpPr>
        <p:spPr bwMode="auto">
          <a:xfrm>
            <a:off x="8130041" y="5930089"/>
            <a:ext cx="8686906" cy="18923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w="9525">
            <a:noFill/>
            <a:miter lim="800000"/>
            <a:headEnd/>
            <a:tailEnd/>
          </a:ln>
        </p:spPr>
        <p:txBody>
          <a:bodyPr lIns="130026" tIns="130026" rIns="130026" bIns="130026">
            <a:prstTxWarp prst="textNoShape">
              <a:avLst/>
            </a:prstTxWarp>
          </a:bodyPr>
          <a:lstStyle/>
          <a:p>
            <a:pPr algn="r"/>
            <a:r>
              <a:rPr lang="en-US" sz="2801" dirty="0" smtClean="0">
                <a:latin typeface="Helvetica Neue Light" charset="0"/>
                <a:ea typeface="Helvetica Neue" charset="0"/>
                <a:cs typeface="Helvetica Neue" charset="0"/>
                <a:sym typeface="Helvetica Neue" charset="0"/>
              </a:rPr>
              <a:t>Dr. Joe Leitmann</a:t>
            </a:r>
            <a:endParaRPr lang="en-US" sz="2801" dirty="0">
              <a:latin typeface="Helvetica Neue Light" charset="0"/>
              <a:ea typeface="Helvetica Neue" charset="0"/>
              <a:cs typeface="Helvetica Neue" charset="0"/>
              <a:sym typeface="Helvetica Neue" charset="0"/>
            </a:endParaRPr>
          </a:p>
          <a:p>
            <a:pPr algn="r"/>
            <a:endParaRPr lang="en-US" sz="2801" dirty="0" smtClean="0">
              <a:latin typeface="Helvetica Neue Light" charset="0"/>
              <a:ea typeface="Helvetica Neue" charset="0"/>
              <a:cs typeface="Helvetica Neue" charset="0"/>
              <a:sym typeface="Helvetica Neue" charset="0"/>
            </a:endParaRPr>
          </a:p>
          <a:p>
            <a:pPr algn="r"/>
            <a:r>
              <a:rPr lang="en-US" sz="2801" dirty="0" smtClean="0">
                <a:latin typeface="Helvetica Neue Light" charset="0"/>
                <a:ea typeface="Helvetica Neue" charset="0"/>
                <a:cs typeface="Helvetica Neue" charset="0"/>
                <a:sym typeface="Helvetica Neue" charset="0"/>
              </a:rPr>
              <a:t>17th Meeting of the GFDRR Consultative Group</a:t>
            </a:r>
          </a:p>
          <a:p>
            <a:pPr algn="r"/>
            <a:r>
              <a:rPr lang="en-US" sz="2801" dirty="0" smtClean="0">
                <a:latin typeface="Helvetica Neue Light" charset="0"/>
                <a:ea typeface="Helvetica Neue" charset="0"/>
                <a:cs typeface="Helvetica Neue" charset="0"/>
                <a:sym typeface="Helvetica Neue" charset="0"/>
              </a:rPr>
              <a:t>April 28, 2016</a:t>
            </a:r>
            <a:endParaRPr lang="en-US" sz="2801" dirty="0">
              <a:latin typeface="Helvetica Neue Light" charset="0"/>
              <a:ea typeface="Helvetica Neue" charset="0"/>
              <a:cs typeface="Helvetica Neue" charset="0"/>
              <a:sym typeface="Helvetica Neue" charset="0"/>
            </a:endParaRPr>
          </a:p>
        </p:txBody>
      </p:sp>
      <p:pic>
        <p:nvPicPr>
          <p:cNvPr id="9" name="Picture 8"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81020" y="0"/>
            <a:ext cx="14273170"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prstClr val="white"/>
              </a:solidFill>
            </a:endParaRPr>
          </a:p>
        </p:txBody>
      </p:sp>
      <p:sp>
        <p:nvSpPr>
          <p:cNvPr id="9" name="Title 1"/>
          <p:cNvSpPr txBox="1">
            <a:spLocks/>
          </p:cNvSpPr>
          <p:nvPr/>
        </p:nvSpPr>
        <p:spPr>
          <a:xfrm>
            <a:off x="1381020" y="0"/>
            <a:ext cx="1427317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Calibri Light"/>
                <a:ea typeface="+mj-ea"/>
                <a:cs typeface="Calibri Light"/>
              </a:defRPr>
            </a:lvl1pPr>
          </a:lstStyle>
          <a:p>
            <a:pPr fontAlgn="auto">
              <a:spcAft>
                <a:spcPts val="0"/>
              </a:spcAft>
            </a:pPr>
            <a:r>
              <a:rPr lang="en-US" sz="3982" b="1" dirty="0" err="1">
                <a:solidFill>
                  <a:srgbClr val="FFFFFF"/>
                </a:solidFill>
                <a:latin typeface="Century Schoolbook" panose="02040604050505020304"/>
                <a:cs typeface="Helvetica" panose="020B0604020202020204" pitchFamily="34" charset="0"/>
              </a:rPr>
              <a:t>CityStrength</a:t>
            </a:r>
            <a:r>
              <a:rPr lang="en-US" sz="3982" b="1" dirty="0">
                <a:solidFill>
                  <a:srgbClr val="FFFFFF"/>
                </a:solidFill>
                <a:latin typeface="Century Schoolbook" panose="02040604050505020304"/>
                <a:cs typeface="Helvetica" panose="020B0604020202020204" pitchFamily="34" charset="0"/>
              </a:rPr>
              <a:t> </a:t>
            </a:r>
            <a:r>
              <a:rPr lang="en-US" sz="3982" b="1" dirty="0" smtClean="0">
                <a:solidFill>
                  <a:srgbClr val="FFFFFF"/>
                </a:solidFill>
                <a:latin typeface="Century Schoolbook" panose="02040604050505020304"/>
                <a:cs typeface="Helvetica" panose="020B0604020202020204" pitchFamily="34" charset="0"/>
              </a:rPr>
              <a:t>diagnostic</a:t>
            </a:r>
            <a:endParaRPr lang="en-US" sz="3982" b="1" dirty="0">
              <a:solidFill>
                <a:srgbClr val="FFFFFF"/>
              </a:solidFill>
              <a:latin typeface="Century Schoolbook" panose="02040604050505020304"/>
              <a:cs typeface="Helvetica" panose="020B0604020202020204" pitchFamily="34" charset="0"/>
            </a:endParaRPr>
          </a:p>
        </p:txBody>
      </p:sp>
      <p:sp>
        <p:nvSpPr>
          <p:cNvPr id="3" name="Slide Number Placeholder 2"/>
          <p:cNvSpPr>
            <a:spLocks noGrp="1"/>
          </p:cNvSpPr>
          <p:nvPr>
            <p:ph type="sldNum" sz="quarter" idx="12"/>
          </p:nvPr>
        </p:nvSpPr>
        <p:spPr/>
        <p:txBody>
          <a:bodyPr>
            <a:normAutofit lnSpcReduction="10000"/>
          </a:bodyPr>
          <a:lstStyle/>
          <a:p>
            <a:fld id="{41DF6567-437A-4BBE-B215-921C1B3E838A}" type="slidenum">
              <a:rPr lang="en-US" smtClean="0">
                <a:solidFill>
                  <a:prstClr val="black">
                    <a:tint val="75000"/>
                  </a:prstClr>
                </a:solidFill>
              </a:rPr>
              <a:pPr/>
              <a:t>10</a:t>
            </a:fld>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8910961" y="5062453"/>
            <a:ext cx="6743229" cy="3772594"/>
          </a:xfrm>
          <a:prstGeom prst="rect">
            <a:avLst/>
          </a:prstGeom>
        </p:spPr>
      </p:pic>
      <p:sp>
        <p:nvSpPr>
          <p:cNvPr id="11" name="Content Placeholder 2"/>
          <p:cNvSpPr txBox="1">
            <a:spLocks/>
          </p:cNvSpPr>
          <p:nvPr/>
        </p:nvSpPr>
        <p:spPr>
          <a:xfrm>
            <a:off x="1321673" y="1904059"/>
            <a:ext cx="14364628" cy="7461471"/>
          </a:xfrm>
          <a:prstGeom prst="rect">
            <a:avLst/>
          </a:prstGeom>
        </p:spPr>
        <p:txBody>
          <a:bodyPr vert="horz" lIns="130048" tIns="65024" rIns="130048" bIns="65024"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pPr>
            <a:r>
              <a:rPr lang="en-US" sz="3840" b="1" dirty="0">
                <a:solidFill>
                  <a:srgbClr val="000000"/>
                </a:solidFill>
              </a:rPr>
              <a:t>Approach</a:t>
            </a:r>
          </a:p>
          <a:p>
            <a:pPr marL="406394" indent="-406394" algn="l" fontAlgn="auto">
              <a:spcAft>
                <a:spcPts val="0"/>
              </a:spcAft>
              <a:buFont typeface="Arial" panose="020B0604020202020204" pitchFamily="34" charset="0"/>
              <a:buChar char="•"/>
            </a:pPr>
            <a:r>
              <a:rPr lang="en-US" sz="3271" dirty="0">
                <a:solidFill>
                  <a:srgbClr val="000000"/>
                </a:solidFill>
              </a:rPr>
              <a:t>A rapid qualitative risk assessment that facilitates dialogue among stakeholders on risks, resilience, and the performance of urban systems. </a:t>
            </a:r>
          </a:p>
          <a:p>
            <a:pPr marL="406394" indent="-406394" algn="l" fontAlgn="auto">
              <a:spcAft>
                <a:spcPts val="0"/>
              </a:spcAft>
              <a:buFont typeface="Arial" panose="020B0604020202020204" pitchFamily="34" charset="0"/>
              <a:buChar char="•"/>
            </a:pPr>
            <a:r>
              <a:rPr lang="en-US" sz="3271" dirty="0">
                <a:solidFill>
                  <a:srgbClr val="000000"/>
                </a:solidFill>
              </a:rPr>
              <a:t>Identify priority actions and investments that enhance city resilience. </a:t>
            </a:r>
          </a:p>
          <a:p>
            <a:pPr marL="406394" indent="-406394" algn="l" fontAlgn="auto">
              <a:spcAft>
                <a:spcPts val="0"/>
              </a:spcAft>
              <a:buFont typeface="Arial" panose="020B0604020202020204" pitchFamily="34" charset="0"/>
              <a:buChar char="•"/>
            </a:pPr>
            <a:r>
              <a:rPr lang="en-US" sz="3271" dirty="0">
                <a:solidFill>
                  <a:srgbClr val="000000"/>
                </a:solidFill>
              </a:rPr>
              <a:t>Structured around sectoral modules</a:t>
            </a:r>
          </a:p>
          <a:p>
            <a:pPr marL="898582" lvl="1" indent="-487672" algn="l" fontAlgn="auto">
              <a:spcAft>
                <a:spcPts val="0"/>
              </a:spcAft>
              <a:buFont typeface="Courier New" panose="02070309020205020404" pitchFamily="49" charset="0"/>
              <a:buChar char="o"/>
            </a:pPr>
            <a:r>
              <a:rPr lang="en-US" sz="2987" dirty="0">
                <a:solidFill>
                  <a:srgbClr val="000000"/>
                </a:solidFill>
              </a:rPr>
              <a:t>Urban Development, DRM, Water and Sanitation, Transport, Social Protection, Education, Energy, Environment, Health, ICT, Municipal Finance, Solid Waste Management</a:t>
            </a:r>
            <a:r>
              <a:rPr lang="en-US" sz="3271" dirty="0">
                <a:solidFill>
                  <a:srgbClr val="000000"/>
                </a:solidFill>
              </a:rPr>
              <a:t>. </a:t>
            </a:r>
          </a:p>
          <a:p>
            <a:pPr marL="898582" lvl="1" indent="-487672" algn="l" fontAlgn="auto">
              <a:spcAft>
                <a:spcPts val="0"/>
              </a:spcAft>
              <a:buFont typeface="Courier New" panose="02070309020205020404" pitchFamily="49" charset="0"/>
              <a:buChar char="o"/>
            </a:pPr>
            <a:endParaRPr lang="en-US" sz="3271" dirty="0">
              <a:solidFill>
                <a:srgbClr val="000000"/>
              </a:solidFill>
            </a:endParaRPr>
          </a:p>
          <a:p>
            <a:pPr algn="l" fontAlgn="auto">
              <a:spcAft>
                <a:spcPts val="0"/>
              </a:spcAft>
            </a:pPr>
            <a:r>
              <a:rPr lang="en-US" sz="3840" b="1" dirty="0">
                <a:solidFill>
                  <a:srgbClr val="000000"/>
                </a:solidFill>
              </a:rPr>
              <a:t>Completed Diagnostics</a:t>
            </a:r>
          </a:p>
          <a:p>
            <a:pPr marL="487672" indent="-487672" algn="l" fontAlgn="auto">
              <a:spcAft>
                <a:spcPts val="0"/>
              </a:spcAft>
              <a:buFont typeface="Arial" panose="020B0604020202020204" pitchFamily="34" charset="0"/>
              <a:buChar char="•"/>
            </a:pPr>
            <a:r>
              <a:rPr lang="en-US" sz="3271" dirty="0">
                <a:solidFill>
                  <a:srgbClr val="000000"/>
                </a:solidFill>
              </a:rPr>
              <a:t>Can </a:t>
            </a:r>
            <a:r>
              <a:rPr lang="en-US" sz="3271" dirty="0" err="1">
                <a:solidFill>
                  <a:srgbClr val="000000"/>
                </a:solidFill>
              </a:rPr>
              <a:t>Tho</a:t>
            </a:r>
            <a:r>
              <a:rPr lang="en-US" sz="3271" dirty="0">
                <a:solidFill>
                  <a:srgbClr val="000000"/>
                </a:solidFill>
              </a:rPr>
              <a:t>, Vietnam (June 2014) </a:t>
            </a:r>
          </a:p>
          <a:p>
            <a:pPr marL="487672" indent="-487672" algn="l" fontAlgn="auto">
              <a:spcAft>
                <a:spcPts val="0"/>
              </a:spcAft>
              <a:buFont typeface="Arial" panose="020B0604020202020204" pitchFamily="34" charset="0"/>
              <a:buChar char="•"/>
            </a:pPr>
            <a:r>
              <a:rPr lang="en-US" sz="3271" dirty="0">
                <a:solidFill>
                  <a:srgbClr val="000000"/>
                </a:solidFill>
              </a:rPr>
              <a:t>Addis Ababa, Ethiopia (February 2015)</a:t>
            </a:r>
          </a:p>
          <a:p>
            <a:pPr marL="487672" indent="-487672" algn="l" fontAlgn="auto">
              <a:spcAft>
                <a:spcPts val="0"/>
              </a:spcAft>
              <a:buFont typeface="Arial" panose="020B0604020202020204" pitchFamily="34" charset="0"/>
              <a:buChar char="•"/>
            </a:pPr>
            <a:endParaRPr lang="en-US" sz="2987" dirty="0">
              <a:solidFill>
                <a:srgbClr val="000000"/>
              </a:solidFill>
            </a:endParaRPr>
          </a:p>
          <a:p>
            <a:pPr algn="l" fontAlgn="auto">
              <a:spcAft>
                <a:spcPts val="0"/>
              </a:spcAft>
            </a:pPr>
            <a:r>
              <a:rPr lang="en-US" sz="3840" b="1" dirty="0">
                <a:solidFill>
                  <a:srgbClr val="000000"/>
                </a:solidFill>
              </a:rPr>
              <a:t>Planned Diagnostics</a:t>
            </a:r>
          </a:p>
          <a:p>
            <a:pPr marL="487672" indent="-487672" algn="l" fontAlgn="auto">
              <a:spcAft>
                <a:spcPts val="0"/>
              </a:spcAft>
              <a:buFont typeface="Arial" panose="020B0604020202020204" pitchFamily="34" charset="0"/>
              <a:buChar char="•"/>
            </a:pPr>
            <a:r>
              <a:rPr lang="en-US" sz="3271" dirty="0">
                <a:solidFill>
                  <a:srgbClr val="000000"/>
                </a:solidFill>
              </a:rPr>
              <a:t>Colombo, Sri Lanka</a:t>
            </a:r>
          </a:p>
          <a:p>
            <a:pPr marL="487672" indent="-487672" algn="l" fontAlgn="auto">
              <a:spcAft>
                <a:spcPts val="0"/>
              </a:spcAft>
              <a:buFont typeface="Arial" panose="020B0604020202020204" pitchFamily="34" charset="0"/>
              <a:buChar char="•"/>
            </a:pPr>
            <a:r>
              <a:rPr lang="en-US" sz="3271" dirty="0">
                <a:solidFill>
                  <a:srgbClr val="000000"/>
                </a:solidFill>
              </a:rPr>
              <a:t>Accra, Ghana</a:t>
            </a:r>
          </a:p>
          <a:p>
            <a:pPr marL="487672" indent="-487672" algn="l" fontAlgn="auto">
              <a:spcAft>
                <a:spcPts val="0"/>
              </a:spcAft>
              <a:buFont typeface="Arial" panose="020B0604020202020204" pitchFamily="34" charset="0"/>
              <a:buChar char="•"/>
            </a:pPr>
            <a:r>
              <a:rPr lang="en-US" sz="3271" dirty="0">
                <a:solidFill>
                  <a:srgbClr val="000000"/>
                </a:solidFill>
              </a:rPr>
              <a:t>Ethiopia secondary cities</a:t>
            </a:r>
          </a:p>
          <a:p>
            <a:pPr marL="487672" indent="-487672" algn="l" fontAlgn="auto">
              <a:spcAft>
                <a:spcPts val="0"/>
              </a:spcAft>
              <a:buFont typeface="Arial" panose="020B0604020202020204" pitchFamily="34" charset="0"/>
              <a:buChar char="•"/>
            </a:pPr>
            <a:r>
              <a:rPr lang="en-US" sz="3271" dirty="0">
                <a:solidFill>
                  <a:srgbClr val="000000"/>
                </a:solidFill>
              </a:rPr>
              <a:t>Central American cities </a:t>
            </a:r>
          </a:p>
        </p:txBody>
      </p:sp>
      <p:sp>
        <p:nvSpPr>
          <p:cNvPr id="10"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3087172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a - City Strength Process-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807" y="1716964"/>
            <a:ext cx="12588646" cy="3085453"/>
          </a:xfrm>
          <a:prstGeom prst="rect">
            <a:avLst/>
          </a:prstGeom>
        </p:spPr>
      </p:pic>
      <p:sp>
        <p:nvSpPr>
          <p:cNvPr id="8" name="Rectangle 7"/>
          <p:cNvSpPr/>
          <p:nvPr/>
        </p:nvSpPr>
        <p:spPr>
          <a:xfrm>
            <a:off x="1381020" y="0"/>
            <a:ext cx="14273170"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prstClr val="white"/>
              </a:solidFill>
            </a:endParaRPr>
          </a:p>
        </p:txBody>
      </p:sp>
      <p:sp>
        <p:nvSpPr>
          <p:cNvPr id="9" name="Title 1"/>
          <p:cNvSpPr txBox="1">
            <a:spLocks/>
          </p:cNvSpPr>
          <p:nvPr/>
        </p:nvSpPr>
        <p:spPr>
          <a:xfrm>
            <a:off x="1381020" y="0"/>
            <a:ext cx="14273170" cy="1625600"/>
          </a:xfrm>
          <a:prstGeom prst="rect">
            <a:avLst/>
          </a:prstGeom>
        </p:spPr>
        <p:txBody>
          <a:bodyPr vert="horz" lIns="130048" tIns="65024" rIns="130048" bIns="65024" rtlCol="0" anchor="ctr">
            <a:normAutofit/>
          </a:bodyPr>
          <a:lstStyle>
            <a:lvl1pPr algn="ctr" defTabSz="914400" rtl="0" eaLnBrk="1" latinLnBrk="0" hangingPunct="1">
              <a:spcBef>
                <a:spcPct val="0"/>
              </a:spcBef>
              <a:buNone/>
              <a:defRPr sz="4400" kern="1200">
                <a:solidFill>
                  <a:schemeClr val="tx1"/>
                </a:solidFill>
                <a:latin typeface="Calibri Light"/>
                <a:ea typeface="+mj-ea"/>
                <a:cs typeface="Calibri Light"/>
              </a:defRPr>
            </a:lvl1pPr>
          </a:lstStyle>
          <a:p>
            <a:pPr fontAlgn="auto">
              <a:spcAft>
                <a:spcPts val="0"/>
              </a:spcAft>
            </a:pPr>
            <a:r>
              <a:rPr lang="en-US" sz="3982" b="1" dirty="0" err="1">
                <a:solidFill>
                  <a:srgbClr val="FFFFFF"/>
                </a:solidFill>
                <a:latin typeface="Century Schoolbook" panose="02040604050505020304"/>
                <a:cs typeface="Helvetica" panose="020B0604020202020204" pitchFamily="34" charset="0"/>
              </a:rPr>
              <a:t>CityStrength</a:t>
            </a:r>
            <a:r>
              <a:rPr lang="en-US" sz="3982" b="1" dirty="0">
                <a:solidFill>
                  <a:srgbClr val="FFFFFF"/>
                </a:solidFill>
                <a:latin typeface="Century Schoolbook" panose="02040604050505020304"/>
                <a:cs typeface="Helvetica" panose="020B0604020202020204" pitchFamily="34" charset="0"/>
              </a:rPr>
              <a:t> </a:t>
            </a:r>
            <a:r>
              <a:rPr lang="en-US" sz="3982" b="1" dirty="0" smtClean="0">
                <a:solidFill>
                  <a:srgbClr val="FFFFFF"/>
                </a:solidFill>
                <a:latin typeface="Century Schoolbook" panose="02040604050505020304"/>
                <a:cs typeface="Helvetica" panose="020B0604020202020204" pitchFamily="34" charset="0"/>
              </a:rPr>
              <a:t>diagnostic approach</a:t>
            </a:r>
            <a:endParaRPr lang="en-US" sz="3982" b="1" dirty="0">
              <a:solidFill>
                <a:srgbClr val="FFFFFF"/>
              </a:solidFill>
              <a:latin typeface="Century Schoolbook" panose="02040604050505020304"/>
              <a:cs typeface="Helvetica" panose="020B0604020202020204" pitchFamily="34" charset="0"/>
            </a:endParaRPr>
          </a:p>
        </p:txBody>
      </p:sp>
      <p:pic>
        <p:nvPicPr>
          <p:cNvPr id="10" name="Picture 9" descr="9b - City Strength Launch-01.png"/>
          <p:cNvPicPr>
            <a:picLocks noChangeAspect="1"/>
          </p:cNvPicPr>
          <p:nvPr/>
        </p:nvPicPr>
        <p:blipFill rotWithShape="1">
          <a:blip r:embed="rId4" cstate="print">
            <a:extLst>
              <a:ext uri="{28A0092B-C50C-407E-A947-70E740481C1C}">
                <a14:useLocalDpi xmlns:a14="http://schemas.microsoft.com/office/drawing/2010/main" val="0"/>
              </a:ext>
            </a:extLst>
          </a:blip>
          <a:srcRect l="23039" r="25196"/>
          <a:stretch/>
        </p:blipFill>
        <p:spPr>
          <a:xfrm>
            <a:off x="5744051" y="4615849"/>
            <a:ext cx="5797973" cy="4576885"/>
          </a:xfrm>
          <a:prstGeom prst="rect">
            <a:avLst/>
          </a:prstGeom>
        </p:spPr>
      </p:pic>
      <p:sp>
        <p:nvSpPr>
          <p:cNvPr id="3" name="Slide Number Placeholder 2"/>
          <p:cNvSpPr>
            <a:spLocks noGrp="1"/>
          </p:cNvSpPr>
          <p:nvPr>
            <p:ph type="sldNum" sz="quarter" idx="12"/>
          </p:nvPr>
        </p:nvSpPr>
        <p:spPr/>
        <p:txBody>
          <a:bodyPr>
            <a:normAutofit lnSpcReduction="10000"/>
          </a:bodyPr>
          <a:lstStyle/>
          <a:p>
            <a:fld id="{41DF6567-437A-4BBE-B215-921C1B3E838A}" type="slidenum">
              <a:rPr lang="en-US" smtClean="0">
                <a:solidFill>
                  <a:prstClr val="black">
                    <a:tint val="75000"/>
                  </a:prstClr>
                </a:solidFill>
              </a:rPr>
              <a:pPr/>
              <a:t>11</a:t>
            </a:fld>
            <a:endParaRPr lang="en-US">
              <a:solidFill>
                <a:prstClr val="black">
                  <a:tint val="75000"/>
                </a:prstClr>
              </a:solidFill>
            </a:endParaRPr>
          </a:p>
        </p:txBody>
      </p:sp>
      <p:sp>
        <p:nvSpPr>
          <p:cNvPr id="11"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1536485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12</a:t>
            </a:fld>
            <a:endParaRPr lang="en-US">
              <a:solidFill>
                <a:srgbClr val="46464A">
                  <a:lumMod val="60000"/>
                  <a:lumOff val="40000"/>
                </a:srgbClr>
              </a:solidFill>
            </a:endParaRPr>
          </a:p>
        </p:txBody>
      </p:sp>
      <p:sp>
        <p:nvSpPr>
          <p:cNvPr id="9" name="Rectangle 8"/>
          <p:cNvSpPr/>
          <p:nvPr/>
        </p:nvSpPr>
        <p:spPr>
          <a:xfrm>
            <a:off x="932914" y="0"/>
            <a:ext cx="14753387"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dirty="0">
              <a:solidFill>
                <a:srgbClr val="FFFFFF"/>
              </a:solidFill>
            </a:endParaRPr>
          </a:p>
        </p:txBody>
      </p:sp>
      <p:sp>
        <p:nvSpPr>
          <p:cNvPr id="10" name="Title 1"/>
          <p:cNvSpPr txBox="1">
            <a:spLocks/>
          </p:cNvSpPr>
          <p:nvPr/>
        </p:nvSpPr>
        <p:spPr>
          <a:xfrm>
            <a:off x="1374438" y="-1"/>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endParaRPr lang="en-US" sz="5689" b="1" dirty="0">
              <a:solidFill>
                <a:srgbClr val="FFFFFF"/>
              </a:solidFill>
              <a:latin typeface="Helvetica" panose="020B0604020202020204" pitchFamily="34" charset="0"/>
              <a:cs typeface="Helvetica" panose="020B0604020202020204" pitchFamily="34" charset="0"/>
            </a:endParaRPr>
          </a:p>
        </p:txBody>
      </p:sp>
      <p:sp>
        <p:nvSpPr>
          <p:cNvPr id="5" name="Title 1"/>
          <p:cNvSpPr txBox="1">
            <a:spLocks/>
          </p:cNvSpPr>
          <p:nvPr/>
        </p:nvSpPr>
        <p:spPr>
          <a:xfrm>
            <a:off x="930650" y="-12044"/>
            <a:ext cx="14755651"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smtClean="0">
                <a:solidFill>
                  <a:srgbClr val="FFFFFF"/>
                </a:solidFill>
                <a:cs typeface="Helvetica" panose="020B0604020202020204" pitchFamily="34" charset="0"/>
              </a:rPr>
              <a:t>Building </a:t>
            </a:r>
            <a:r>
              <a:rPr lang="en-US" sz="3982" b="1" dirty="0">
                <a:solidFill>
                  <a:srgbClr val="FFFFFF"/>
                </a:solidFill>
                <a:cs typeface="Helvetica" panose="020B0604020202020204" pitchFamily="34" charset="0"/>
              </a:rPr>
              <a:t>Regulation for </a:t>
            </a:r>
            <a:r>
              <a:rPr lang="en-US" sz="3982" b="1" dirty="0" smtClean="0">
                <a:solidFill>
                  <a:srgbClr val="FFFFFF"/>
                </a:solidFill>
                <a:cs typeface="Helvetica" panose="020B0604020202020204" pitchFamily="34" charset="0"/>
              </a:rPr>
              <a:t>Resilience </a:t>
            </a:r>
            <a:endParaRPr lang="en-US" sz="3982" b="1" dirty="0">
              <a:solidFill>
                <a:srgbClr val="FFFFFF"/>
              </a:solidFill>
              <a:cs typeface="Helvetica" panose="020B0604020202020204" pitchFamily="34" charset="0"/>
            </a:endParaRPr>
          </a:p>
        </p:txBody>
      </p:sp>
      <p:sp>
        <p:nvSpPr>
          <p:cNvPr id="11" name="Content Placeholder 2"/>
          <p:cNvSpPr txBox="1">
            <a:spLocks/>
          </p:cNvSpPr>
          <p:nvPr/>
        </p:nvSpPr>
        <p:spPr>
          <a:xfrm>
            <a:off x="827491" y="2007458"/>
            <a:ext cx="9396782" cy="7399118"/>
          </a:xfrm>
          <a:prstGeom prst="rect">
            <a:avLst/>
          </a:prstGeom>
        </p:spPr>
        <p:txBody>
          <a:bodyPr vert="horz" lIns="130048" tIns="65024" rIns="130048" bIns="65024"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fontAlgn="auto">
              <a:buClr>
                <a:srgbClr val="6F6F74"/>
              </a:buClr>
              <a:buFont typeface="Arial" pitchFamily="34" charset="0"/>
              <a:buNone/>
            </a:pPr>
            <a:r>
              <a:rPr lang="en-US" sz="2987" b="1" dirty="0">
                <a:solidFill>
                  <a:srgbClr val="000000"/>
                </a:solidFill>
              </a:rPr>
              <a:t>Building Regulation for Resilience </a:t>
            </a:r>
            <a:r>
              <a:rPr lang="en-US" sz="2987" b="1" dirty="0" smtClean="0">
                <a:solidFill>
                  <a:srgbClr val="000000"/>
                </a:solidFill>
              </a:rPr>
              <a:t>Scale-up</a:t>
            </a:r>
            <a:endParaRPr lang="en-US" sz="2987" b="1" dirty="0">
              <a:solidFill>
                <a:srgbClr val="000000"/>
              </a:solidFill>
            </a:endParaRPr>
          </a:p>
          <a:p>
            <a:pPr fontAlgn="auto">
              <a:buClr>
                <a:srgbClr val="6F6F74"/>
              </a:buClr>
            </a:pPr>
            <a:r>
              <a:rPr lang="en-US" sz="2560" b="1" dirty="0">
                <a:solidFill>
                  <a:srgbClr val="000000"/>
                </a:solidFill>
              </a:rPr>
              <a:t>Timeline: </a:t>
            </a:r>
            <a:r>
              <a:rPr lang="en-US" sz="2560" dirty="0">
                <a:solidFill>
                  <a:srgbClr val="000000"/>
                </a:solidFill>
              </a:rPr>
              <a:t>April 2016 Launch  </a:t>
            </a:r>
          </a:p>
          <a:p>
            <a:pPr fontAlgn="auto">
              <a:buClr>
                <a:srgbClr val="6F6F74"/>
              </a:buClr>
            </a:pPr>
            <a:r>
              <a:rPr lang="en-US" sz="2560" b="1" dirty="0">
                <a:solidFill>
                  <a:srgbClr val="000000"/>
                </a:solidFill>
              </a:rPr>
              <a:t>Current Donors: </a:t>
            </a:r>
            <a:r>
              <a:rPr lang="en-US" sz="2560" dirty="0">
                <a:solidFill>
                  <a:srgbClr val="000000"/>
                </a:solidFill>
              </a:rPr>
              <a:t>GFDRR MDTF, Japan World Bank Program for Mainstreaming Disaster Risk Reduction</a:t>
            </a:r>
          </a:p>
          <a:p>
            <a:pPr fontAlgn="auto">
              <a:buClr>
                <a:srgbClr val="6F6F74"/>
              </a:buClr>
            </a:pPr>
            <a:r>
              <a:rPr lang="en-US" sz="2560" b="1" dirty="0">
                <a:solidFill>
                  <a:srgbClr val="000000"/>
                </a:solidFill>
              </a:rPr>
              <a:t>Objective: </a:t>
            </a:r>
            <a:r>
              <a:rPr lang="en-US" sz="2560" dirty="0">
                <a:solidFill>
                  <a:srgbClr val="000000"/>
                </a:solidFill>
              </a:rPr>
              <a:t>To initiate a new building policy and regulatory strategy for the World Bank Group, by developing and promoting a new stream of regulatory capacity building activities for health, safety and disaster risk reduction in the built environment. </a:t>
            </a:r>
          </a:p>
          <a:p>
            <a:pPr fontAlgn="auto">
              <a:buClr>
                <a:srgbClr val="6F6F74"/>
              </a:buClr>
            </a:pPr>
            <a:r>
              <a:rPr lang="en-US" sz="2560" b="1" dirty="0">
                <a:solidFill>
                  <a:srgbClr val="000000"/>
                </a:solidFill>
              </a:rPr>
              <a:t>Components</a:t>
            </a:r>
          </a:p>
          <a:p>
            <a:pPr marL="487672" indent="-487672" fontAlgn="auto">
              <a:buClr>
                <a:srgbClr val="6F6F74"/>
              </a:buClr>
              <a:buFont typeface="+mj-lt"/>
              <a:buAutoNum type="arabicPeriod"/>
            </a:pPr>
            <a:r>
              <a:rPr lang="en-US" sz="2560" dirty="0">
                <a:solidFill>
                  <a:srgbClr val="000000"/>
                </a:solidFill>
              </a:rPr>
              <a:t>National Level Legislation and Institutions</a:t>
            </a:r>
          </a:p>
          <a:p>
            <a:pPr marL="487672" indent="-487672" fontAlgn="auto">
              <a:buClr>
                <a:srgbClr val="6F6F74"/>
              </a:buClr>
              <a:buFont typeface="+mj-lt"/>
              <a:buAutoNum type="arabicPeriod"/>
            </a:pPr>
            <a:r>
              <a:rPr lang="en-US" sz="2560" dirty="0">
                <a:solidFill>
                  <a:srgbClr val="000000"/>
                </a:solidFill>
              </a:rPr>
              <a:t>Building Code Development and Maintenance</a:t>
            </a:r>
          </a:p>
          <a:p>
            <a:pPr marL="487672" indent="-487672" fontAlgn="auto">
              <a:buClr>
                <a:srgbClr val="6F6F74"/>
              </a:buClr>
              <a:buFont typeface="+mj-lt"/>
              <a:buAutoNum type="arabicPeriod"/>
            </a:pPr>
            <a:r>
              <a:rPr lang="en-US" sz="2560" dirty="0">
                <a:solidFill>
                  <a:srgbClr val="000000"/>
                </a:solidFill>
              </a:rPr>
              <a:t>Local Implementation </a:t>
            </a:r>
          </a:p>
          <a:p>
            <a:pPr marL="487672" indent="-487672" fontAlgn="auto">
              <a:buClr>
                <a:srgbClr val="6F6F74"/>
              </a:buClr>
              <a:buFont typeface="+mj-lt"/>
              <a:buAutoNum type="arabicPeriod"/>
            </a:pPr>
            <a:r>
              <a:rPr lang="en-US" sz="2560" dirty="0">
                <a:solidFill>
                  <a:srgbClr val="000000"/>
                </a:solidFill>
              </a:rPr>
              <a:t>Knowledge Sharing and Measurement</a:t>
            </a:r>
          </a:p>
          <a:p>
            <a:pPr marL="487672" indent="-487672" fontAlgn="auto">
              <a:buClr>
                <a:srgbClr val="6F6F74"/>
              </a:buClr>
              <a:buFont typeface="+mj-lt"/>
              <a:buAutoNum type="arabicPeriod"/>
            </a:pPr>
            <a:endParaRPr lang="en-US" sz="2560" b="1" dirty="0">
              <a:solidFill>
                <a:srgbClr val="000000"/>
              </a:solidFill>
            </a:endParaRPr>
          </a:p>
          <a:p>
            <a:pPr fontAlgn="auto">
              <a:buClr>
                <a:srgbClr val="6F6F74"/>
              </a:buClr>
            </a:pPr>
            <a:endParaRPr lang="en-US" sz="2560" dirty="0">
              <a:solidFill>
                <a:srgbClr val="000000"/>
              </a:solidFill>
            </a:endParaRPr>
          </a:p>
          <a:p>
            <a:pPr fontAlgn="auto">
              <a:buClr>
                <a:srgbClr val="6F6F74"/>
              </a:buClr>
            </a:pPr>
            <a:endParaRPr lang="en-US" sz="2560" dirty="0">
              <a:solidFill>
                <a:srgbClr val="000000"/>
              </a:solidFill>
            </a:endParaRPr>
          </a:p>
        </p:txBody>
      </p:sp>
      <p:pic>
        <p:nvPicPr>
          <p:cNvPr id="14" name="Picture 13"/>
          <p:cNvPicPr>
            <a:picLocks noChangeAspect="1"/>
          </p:cNvPicPr>
          <p:nvPr/>
        </p:nvPicPr>
        <p:blipFill>
          <a:blip r:embed="rId3"/>
          <a:stretch>
            <a:fillRect/>
          </a:stretch>
        </p:blipFill>
        <p:spPr>
          <a:xfrm>
            <a:off x="10411719" y="2007458"/>
            <a:ext cx="5274581" cy="6974940"/>
          </a:xfrm>
          <a:prstGeom prst="rect">
            <a:avLst/>
          </a:prstGeom>
        </p:spPr>
      </p:pic>
      <p:sp>
        <p:nvSpPr>
          <p:cNvPr id="12"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4307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234" y="2000391"/>
            <a:ext cx="14955520" cy="7180225"/>
          </a:xfrm>
        </p:spPr>
        <p:txBody>
          <a:bodyPr>
            <a:normAutofit/>
          </a:bodyPr>
          <a:lstStyle/>
          <a:p>
            <a:pPr marL="0" indent="0">
              <a:buNone/>
            </a:pPr>
            <a:r>
              <a:rPr lang="en-US" sz="3271" b="1" dirty="0"/>
              <a:t>Approach</a:t>
            </a:r>
          </a:p>
          <a:p>
            <a:r>
              <a:rPr lang="en-US" sz="2702" dirty="0" smtClean="0"/>
              <a:t>GFDRR should help the </a:t>
            </a:r>
            <a:r>
              <a:rPr lang="en-US" sz="2702" dirty="0"/>
              <a:t>World Bank </a:t>
            </a:r>
            <a:r>
              <a:rPr lang="en-US" sz="2702" dirty="0" smtClean="0"/>
              <a:t>and its partners to scale </a:t>
            </a:r>
            <a:r>
              <a:rPr lang="en-US" sz="2702" dirty="0"/>
              <a:t>up </a:t>
            </a:r>
            <a:r>
              <a:rPr lang="en-US" sz="2702" dirty="0" smtClean="0"/>
              <a:t>urban </a:t>
            </a:r>
            <a:r>
              <a:rPr lang="en-US" sz="2702" dirty="0"/>
              <a:t>resilience lending and technical assistance </a:t>
            </a:r>
            <a:r>
              <a:rPr lang="en-US" sz="2702" dirty="0" smtClean="0"/>
              <a:t>in </a:t>
            </a:r>
            <a:r>
              <a:rPr lang="en-US" sz="2702" dirty="0"/>
              <a:t>low- and middle-income countries, while leveraging the lessons learned from peers and high-income countries. </a:t>
            </a:r>
          </a:p>
          <a:p>
            <a:r>
              <a:rPr lang="en-US" sz="2702" dirty="0"/>
              <a:t>Focus on what we know best – which is addressing disaster and climate risks, while expanding this methodology to include other risks (other natural hazards, technological risks, socio-economic shocks and stresses) </a:t>
            </a:r>
            <a:r>
              <a:rPr lang="en-US" sz="2702" b="1" dirty="0"/>
              <a:t> </a:t>
            </a:r>
            <a:endParaRPr lang="en-US" sz="2702" dirty="0"/>
          </a:p>
          <a:p>
            <a:pPr marL="0" indent="0">
              <a:buNone/>
            </a:pPr>
            <a:r>
              <a:rPr lang="en-US" sz="3271" b="1" dirty="0"/>
              <a:t>Actions</a:t>
            </a:r>
            <a:endParaRPr lang="en-US" sz="3271" dirty="0"/>
          </a:p>
          <a:p>
            <a:pPr marL="259641" lvl="1" indent="-259641"/>
            <a:r>
              <a:rPr lang="en-US" sz="2702" dirty="0"/>
              <a:t>Expand to work in 50 cities through the City Resilience Program</a:t>
            </a:r>
          </a:p>
          <a:p>
            <a:pPr marL="259641" lvl="1" indent="-259641"/>
            <a:r>
              <a:rPr lang="en-US" sz="2702" dirty="0"/>
              <a:t>Prepare flagship paper on “Investing in Urban Resilience” for Habitat III</a:t>
            </a:r>
          </a:p>
          <a:p>
            <a:pPr marL="259641" lvl="1" indent="-259641"/>
            <a:r>
              <a:rPr lang="en-US" sz="2702" dirty="0"/>
              <a:t>Roll out the </a:t>
            </a:r>
            <a:r>
              <a:rPr lang="en-US" sz="2702" dirty="0" err="1"/>
              <a:t>CityStrength</a:t>
            </a:r>
            <a:r>
              <a:rPr lang="en-US" sz="2702" dirty="0"/>
              <a:t> methodology in more pilots and update</a:t>
            </a:r>
          </a:p>
          <a:p>
            <a:pPr marL="259641" lvl="1" indent="-259641"/>
            <a:r>
              <a:rPr lang="en-US" sz="2702" dirty="0"/>
              <a:t>Expand the City Risk Transfer and Building Regulations for Resilience programs</a:t>
            </a:r>
          </a:p>
          <a:p>
            <a:pPr marL="259641" lvl="1" indent="-259641"/>
            <a:r>
              <a:rPr lang="en-US" sz="2702" dirty="0"/>
              <a:t>Leverage and expand World Bank lending in urban resilience</a:t>
            </a:r>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13</a:t>
            </a:fld>
            <a:endParaRPr lang="en-US">
              <a:solidFill>
                <a:srgbClr val="46464A">
                  <a:lumMod val="60000"/>
                  <a:lumOff val="40000"/>
                </a:srgbClr>
              </a:solidFill>
            </a:endParaRPr>
          </a:p>
        </p:txBody>
      </p:sp>
      <p:sp>
        <p:nvSpPr>
          <p:cNvPr id="9" name="Rectangle 8"/>
          <p:cNvSpPr/>
          <p:nvPr/>
        </p:nvSpPr>
        <p:spPr>
          <a:xfrm>
            <a:off x="905322" y="0"/>
            <a:ext cx="14913793"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973055" y="-1"/>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smtClean="0">
                <a:solidFill>
                  <a:srgbClr val="FFFFFF"/>
                </a:solidFill>
                <a:cs typeface="Helvetica" panose="020B0604020202020204" pitchFamily="34" charset="0"/>
              </a:rPr>
              <a:t>Scaling up</a:t>
            </a:r>
            <a:endParaRPr lang="en-US" sz="3982" b="1" dirty="0">
              <a:solidFill>
                <a:srgbClr val="FFFFFF"/>
              </a:solidFill>
              <a:cs typeface="Helvetica" panose="020B0604020202020204" pitchFamily="34" charset="0"/>
            </a:endParaRP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1162471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5618" y="2000391"/>
            <a:ext cx="14589404" cy="7180225"/>
          </a:xfrm>
        </p:spPr>
        <p:txBody>
          <a:bodyPr>
            <a:normAutofit/>
          </a:bodyPr>
          <a:lstStyle/>
          <a:p>
            <a:r>
              <a:rPr lang="en-US" sz="2702" dirty="0"/>
              <a:t>Roll out City Resilience Program and provide project preparation support in five cities ($3.5 million)</a:t>
            </a:r>
          </a:p>
          <a:p>
            <a:r>
              <a:rPr lang="en-US" sz="2702" dirty="0"/>
              <a:t>Scale up the Building Regulations for Resilience Program in five countries ($3 million)</a:t>
            </a:r>
          </a:p>
          <a:p>
            <a:r>
              <a:rPr lang="en-US" sz="2702" dirty="0"/>
              <a:t>Apply the </a:t>
            </a:r>
            <a:r>
              <a:rPr lang="en-US" sz="2702" dirty="0" err="1"/>
              <a:t>CityStrength</a:t>
            </a:r>
            <a:r>
              <a:rPr lang="en-US" sz="2702" dirty="0"/>
              <a:t> Diagnostic Tool in five new cities and countries ($1.6 million)</a:t>
            </a:r>
          </a:p>
          <a:p>
            <a:r>
              <a:rPr lang="en-US" sz="2702" dirty="0"/>
              <a:t>Expand the City Risk Transfer Program to five new cities in partnership with the Rockefeller 100 Resilient Cities initiative ($1.2 million)</a:t>
            </a:r>
          </a:p>
          <a:p>
            <a:r>
              <a:rPr lang="en-US" sz="2702" dirty="0"/>
              <a:t>Prepare a flagship report on “Investing in Urban Resilience” as an input to the Habitat III conference in partnership with the Global Program for Sustainable Cities ($0.15 million)</a:t>
            </a:r>
          </a:p>
          <a:p>
            <a:r>
              <a:rPr lang="en-US" sz="2702" dirty="0"/>
              <a:t>Strengthen the Medellin Collaboration to advance the urban resilience agenda following Habitat III ($0.7 million)</a:t>
            </a:r>
          </a:p>
        </p:txBody>
      </p:sp>
      <p:sp>
        <p:nvSpPr>
          <p:cNvPr id="2" name="Footer Placeholder 1"/>
          <p:cNvSpPr>
            <a:spLocks noGrp="1"/>
          </p:cNvSpPr>
          <p:nvPr>
            <p:ph type="ftr" sz="quarter" idx="11"/>
          </p:nvPr>
        </p:nvSpPr>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14</a:t>
            </a:fld>
            <a:endParaRPr lang="en-US">
              <a:solidFill>
                <a:srgbClr val="46464A">
                  <a:lumMod val="60000"/>
                  <a:lumOff val="40000"/>
                </a:srgbClr>
              </a:solidFill>
            </a:endParaRPr>
          </a:p>
        </p:txBody>
      </p:sp>
      <p:sp>
        <p:nvSpPr>
          <p:cNvPr id="9" name="Rectangle 8"/>
          <p:cNvSpPr/>
          <p:nvPr/>
        </p:nvSpPr>
        <p:spPr>
          <a:xfrm>
            <a:off x="1306705" y="0"/>
            <a:ext cx="14588316"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1374438" y="-1"/>
            <a:ext cx="14520585"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a:solidFill>
                  <a:srgbClr val="FFFFFF"/>
                </a:solidFill>
                <a:cs typeface="Helvetica" panose="020B0604020202020204" pitchFamily="34" charset="0"/>
              </a:rPr>
              <a:t>Proposed GFDRR FY17 </a:t>
            </a:r>
            <a:r>
              <a:rPr lang="en-US" sz="3982" b="1" dirty="0" smtClean="0">
                <a:solidFill>
                  <a:srgbClr val="FFFFFF"/>
                </a:solidFill>
                <a:cs typeface="Helvetica" panose="020B0604020202020204" pitchFamily="34" charset="0"/>
              </a:rPr>
              <a:t>work program</a:t>
            </a:r>
            <a:endParaRPr lang="en-US" sz="3982" b="1" dirty="0">
              <a:solidFill>
                <a:srgbClr val="FFFFFF"/>
              </a:solidFill>
              <a:cs typeface="Helvetica" panose="020B0604020202020204" pitchFamily="34" charset="0"/>
            </a:endParaRPr>
          </a:p>
        </p:txBody>
      </p:sp>
    </p:spTree>
    <p:extLst>
      <p:ext uri="{BB962C8B-B14F-4D97-AF65-F5344CB8AC3E}">
        <p14:creationId xmlns:p14="http://schemas.microsoft.com/office/powerpoint/2010/main" val="3189299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119" y="2000391"/>
            <a:ext cx="14955520" cy="7622258"/>
          </a:xfrm>
        </p:spPr>
        <p:txBody>
          <a:bodyPr>
            <a:normAutofit fontScale="92500" lnSpcReduction="10000"/>
          </a:bodyPr>
          <a:lstStyle/>
          <a:p>
            <a:pPr marL="0" indent="0">
              <a:buNone/>
            </a:pPr>
            <a:r>
              <a:rPr lang="en-US" sz="3271" b="1" dirty="0"/>
              <a:t>Key Contacts: </a:t>
            </a:r>
          </a:p>
          <a:p>
            <a:pPr marL="0" indent="0">
              <a:buNone/>
            </a:pPr>
            <a:r>
              <a:rPr lang="en-US" sz="2702" b="1" dirty="0"/>
              <a:t>Niels Holm-Nielsen</a:t>
            </a:r>
            <a:r>
              <a:rPr lang="en-US" sz="2702" dirty="0"/>
              <a:t>, Global Lead and Lead Disaster Risk Management Specialist (Resilient Cities Program) (</a:t>
            </a:r>
            <a:r>
              <a:rPr lang="en-US" sz="2702" dirty="0">
                <a:hlinkClick r:id="rId2"/>
              </a:rPr>
              <a:t>nholmnielsen@worldbank.org</a:t>
            </a:r>
            <a:r>
              <a:rPr lang="en-US" sz="2702" dirty="0"/>
              <a:t>) </a:t>
            </a:r>
          </a:p>
          <a:p>
            <a:pPr marL="0" indent="0">
              <a:buNone/>
            </a:pPr>
            <a:r>
              <a:rPr lang="en-US" sz="2702" b="1" dirty="0"/>
              <a:t>Marc Forni</a:t>
            </a:r>
            <a:r>
              <a:rPr lang="en-US" sz="2702" dirty="0"/>
              <a:t>, Senior Disaster Risk Management Specialist (Resilient Cities Program) (</a:t>
            </a:r>
            <a:r>
              <a:rPr lang="en-US" sz="2702" dirty="0">
                <a:hlinkClick r:id="rId3"/>
              </a:rPr>
              <a:t>mforni@worldbank.org</a:t>
            </a:r>
            <a:r>
              <a:rPr lang="en-US" sz="2702" dirty="0"/>
              <a:t>) </a:t>
            </a:r>
          </a:p>
          <a:p>
            <a:pPr marL="0" indent="0">
              <a:buNone/>
            </a:pPr>
            <a:r>
              <a:rPr lang="en-US" sz="2702" b="1" dirty="0"/>
              <a:t>Luis de la Plaza </a:t>
            </a:r>
            <a:r>
              <a:rPr lang="en-US" sz="2702" b="1" dirty="0" err="1"/>
              <a:t>Bringas</a:t>
            </a:r>
            <a:r>
              <a:rPr lang="en-US" sz="2702" b="1" dirty="0"/>
              <a:t>, </a:t>
            </a:r>
            <a:r>
              <a:rPr lang="en-US" sz="2702" dirty="0"/>
              <a:t>Lead Financial Officer (City Risk Transfer Program) (</a:t>
            </a:r>
            <a:r>
              <a:rPr lang="en-US" sz="2702" dirty="0">
                <a:hlinkClick r:id="rId4"/>
              </a:rPr>
              <a:t>ldelaplaza@worldbank.org</a:t>
            </a:r>
            <a:r>
              <a:rPr lang="en-US" sz="2702" dirty="0"/>
              <a:t>) </a:t>
            </a:r>
          </a:p>
          <a:p>
            <a:pPr marL="0" indent="0">
              <a:buNone/>
            </a:pPr>
            <a:r>
              <a:rPr lang="en-US" sz="2702" b="1" dirty="0"/>
              <a:t>Maria Angelica Sotomayor, </a:t>
            </a:r>
            <a:r>
              <a:rPr lang="en-US" sz="2702" dirty="0"/>
              <a:t>Lead Urban Specialist (City Strength Coordinator) (</a:t>
            </a:r>
            <a:r>
              <a:rPr lang="en-US" sz="2702" dirty="0">
                <a:hlinkClick r:id="rId5"/>
              </a:rPr>
              <a:t>msotomayor@worldbank.org</a:t>
            </a:r>
            <a:r>
              <a:rPr lang="en-US" sz="2702" dirty="0"/>
              <a:t>) </a:t>
            </a:r>
          </a:p>
          <a:p>
            <a:pPr marL="0" indent="0">
              <a:buNone/>
            </a:pPr>
            <a:r>
              <a:rPr lang="en-US" sz="2702" b="1" dirty="0" err="1"/>
              <a:t>Xueman</a:t>
            </a:r>
            <a:r>
              <a:rPr lang="en-US" sz="2702" b="1" dirty="0"/>
              <a:t> Wang, </a:t>
            </a:r>
            <a:r>
              <a:rPr lang="en-US" sz="2702" dirty="0"/>
              <a:t>Senior Carbon Finance Specialist and Coordinator for Cities and Climate Change (Sustainable Cities Integrated Approach Platform) (</a:t>
            </a:r>
            <a:r>
              <a:rPr lang="en-US" sz="2702" dirty="0">
                <a:hlinkClick r:id="rId6"/>
              </a:rPr>
              <a:t>xwang5@worldbank.org</a:t>
            </a:r>
            <a:r>
              <a:rPr lang="en-US" sz="2702" dirty="0"/>
              <a:t>) </a:t>
            </a:r>
          </a:p>
          <a:p>
            <a:pPr marL="0" indent="0">
              <a:buNone/>
            </a:pPr>
            <a:r>
              <a:rPr lang="en-US" sz="2702" b="1" dirty="0"/>
              <a:t>Joshua Gallo, </a:t>
            </a:r>
            <a:r>
              <a:rPr lang="en-US" sz="2702" dirty="0"/>
              <a:t>Senior Municipal Finance Specialist (City Creditworthiness Initiative) (</a:t>
            </a:r>
            <a:r>
              <a:rPr lang="en-US" sz="2702" dirty="0">
                <a:hlinkClick r:id="rId7"/>
              </a:rPr>
              <a:t>jgallo@worldbank.org</a:t>
            </a:r>
            <a:r>
              <a:rPr lang="en-US" sz="2702" dirty="0"/>
              <a:t>) </a:t>
            </a:r>
          </a:p>
          <a:p>
            <a:pPr marL="0" indent="0">
              <a:buNone/>
            </a:pPr>
            <a:r>
              <a:rPr lang="en-US" sz="2702" b="1" dirty="0">
                <a:solidFill>
                  <a:prstClr val="black"/>
                </a:solidFill>
              </a:rPr>
              <a:t>Joe Leitmann</a:t>
            </a:r>
            <a:r>
              <a:rPr lang="en-US" sz="2702" dirty="0">
                <a:solidFill>
                  <a:prstClr val="black"/>
                </a:solidFill>
              </a:rPr>
              <a:t>, Lead Disaster Risk Management Specialist and Team Leader for Resilient Recovery and Urban Resilience (GFDRR) (</a:t>
            </a:r>
            <a:r>
              <a:rPr lang="en-US" sz="2702" dirty="0">
                <a:solidFill>
                  <a:prstClr val="black"/>
                </a:solidFill>
                <a:hlinkClick r:id="rId8"/>
              </a:rPr>
              <a:t>jleitmann@worldbank.org</a:t>
            </a:r>
            <a:r>
              <a:rPr lang="en-US" sz="2702" dirty="0">
                <a:solidFill>
                  <a:prstClr val="black"/>
                </a:solidFill>
              </a:rPr>
              <a:t>)  </a:t>
            </a:r>
          </a:p>
          <a:p>
            <a:pPr marL="0" indent="0">
              <a:buNone/>
            </a:pPr>
            <a:endParaRPr lang="en-US" sz="2987" b="1" dirty="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15</a:t>
            </a:fld>
            <a:endParaRPr lang="en-US">
              <a:solidFill>
                <a:srgbClr val="46464A">
                  <a:lumMod val="60000"/>
                  <a:lumOff val="40000"/>
                </a:srgbClr>
              </a:solidFill>
            </a:endParaRPr>
          </a:p>
        </p:txBody>
      </p:sp>
      <p:sp>
        <p:nvSpPr>
          <p:cNvPr id="9" name="Rectangle 8"/>
          <p:cNvSpPr/>
          <p:nvPr/>
        </p:nvSpPr>
        <p:spPr>
          <a:xfrm>
            <a:off x="905318" y="0"/>
            <a:ext cx="14780985"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973052" y="-1"/>
            <a:ext cx="14713250"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a:solidFill>
                  <a:srgbClr val="FFFFFF"/>
                </a:solidFill>
                <a:cs typeface="Helvetica" panose="020B0604020202020204" pitchFamily="34" charset="0"/>
              </a:rPr>
              <a:t>Thank </a:t>
            </a:r>
            <a:r>
              <a:rPr lang="en-US" sz="3982" b="1" dirty="0" smtClean="0">
                <a:solidFill>
                  <a:srgbClr val="FFFFFF"/>
                </a:solidFill>
                <a:cs typeface="Helvetica" panose="020B0604020202020204" pitchFamily="34" charset="0"/>
              </a:rPr>
              <a:t>you</a:t>
            </a:r>
            <a:endParaRPr lang="en-US" sz="3982" b="1" dirty="0">
              <a:solidFill>
                <a:srgbClr val="FFFFFF"/>
              </a:solidFill>
              <a:cs typeface="Helvetica" panose="020B0604020202020204" pitchFamily="34" charset="0"/>
            </a:endParaRP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3384190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5617" y="2047053"/>
            <a:ext cx="14541237" cy="6731187"/>
          </a:xfrm>
        </p:spPr>
        <p:txBody>
          <a:bodyPr>
            <a:normAutofit/>
          </a:bodyPr>
          <a:lstStyle/>
          <a:p>
            <a:pPr marL="0" indent="0">
              <a:buNone/>
            </a:pPr>
            <a:r>
              <a:rPr lang="en-US" sz="2987" b="1" dirty="0"/>
              <a:t>Colombia Disaster Risk Management Development Policy Loan with a Catastrophe Risk Deferred Drawdown Option (CAT-DDO)</a:t>
            </a:r>
          </a:p>
          <a:p>
            <a:r>
              <a:rPr lang="en-US" b="1" dirty="0" smtClean="0"/>
              <a:t>Timeline: </a:t>
            </a:r>
            <a:r>
              <a:rPr lang="en-US" dirty="0" smtClean="0"/>
              <a:t>Dec 2008 – Jan 2012 / </a:t>
            </a:r>
            <a:r>
              <a:rPr lang="en-US" b="1" dirty="0" smtClean="0"/>
              <a:t>Total Envelope: </a:t>
            </a:r>
            <a:r>
              <a:rPr lang="en-US" dirty="0" smtClean="0"/>
              <a:t>USD 150 Million</a:t>
            </a:r>
          </a:p>
          <a:p>
            <a:r>
              <a:rPr lang="en-US" b="1" dirty="0" smtClean="0"/>
              <a:t>Objective: </a:t>
            </a:r>
            <a:r>
              <a:rPr lang="en-US" dirty="0" smtClean="0"/>
              <a:t>To strengthen the Government’s program for reducing risks resulting from adverse natural events. </a:t>
            </a:r>
          </a:p>
          <a:p>
            <a:r>
              <a:rPr lang="en-US" b="1" dirty="0" smtClean="0"/>
              <a:t>Key Outcomes and Lessons</a:t>
            </a:r>
            <a:r>
              <a:rPr lang="en-US" dirty="0" smtClean="0"/>
              <a:t> </a:t>
            </a:r>
          </a:p>
          <a:p>
            <a:pPr marL="480900" lvl="1" indent="-259641"/>
            <a:r>
              <a:rPr lang="en-US" sz="2560" dirty="0"/>
              <a:t>Hazard monitoring network (e.g. seismic, volcanic, </a:t>
            </a:r>
            <a:r>
              <a:rPr lang="en-US" sz="2560" dirty="0" err="1"/>
              <a:t>hydromet</a:t>
            </a:r>
            <a:r>
              <a:rPr lang="en-US" sz="2560" dirty="0"/>
              <a:t>) expanded</a:t>
            </a:r>
          </a:p>
          <a:p>
            <a:pPr marL="480900" lvl="1" indent="-259641"/>
            <a:r>
              <a:rPr lang="en-US" sz="2560" dirty="0"/>
              <a:t>Resettlement of people living in high hazard zone of the </a:t>
            </a:r>
            <a:r>
              <a:rPr lang="en-US" sz="2560" dirty="0" err="1"/>
              <a:t>Galeras</a:t>
            </a:r>
            <a:r>
              <a:rPr lang="en-US" sz="2560" dirty="0"/>
              <a:t> Volcano</a:t>
            </a:r>
          </a:p>
          <a:p>
            <a:pPr marL="480900" lvl="1" indent="-259641"/>
            <a:r>
              <a:rPr lang="en-US" sz="2560" dirty="0"/>
              <a:t>Successfully developed local DRM plans for 338 municipalities; Government of Colombia subsequently made plans to reach a total of 790 municipalities in its 2010-2014 National Development Plan</a:t>
            </a:r>
          </a:p>
          <a:p>
            <a:pPr marL="480900" lvl="1" indent="-259641"/>
            <a:r>
              <a:rPr lang="en-US" sz="2560" dirty="0"/>
              <a:t>A CAT-DDO serves as a valuable financial instrument, which reassures both financial markets and the population, by reducing the negative effects on markets of the declaration of national states of disaster. </a:t>
            </a:r>
          </a:p>
          <a:p>
            <a:endParaRPr lang="en-US" dirty="0" smtClean="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16</a:t>
            </a:fld>
            <a:endParaRPr lang="en-US">
              <a:solidFill>
                <a:srgbClr val="46464A">
                  <a:lumMod val="60000"/>
                  <a:lumOff val="40000"/>
                </a:srgbClr>
              </a:solidFill>
            </a:endParaRPr>
          </a:p>
        </p:txBody>
      </p:sp>
      <p:sp>
        <p:nvSpPr>
          <p:cNvPr id="9" name="Rectangle 8"/>
          <p:cNvSpPr/>
          <p:nvPr/>
        </p:nvSpPr>
        <p:spPr>
          <a:xfrm>
            <a:off x="1306706" y="0"/>
            <a:ext cx="14251154"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1374438" y="-1"/>
            <a:ext cx="14183421"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00000"/>
              </a:lnSpc>
              <a:spcAft>
                <a:spcPts val="0"/>
              </a:spcAft>
            </a:pPr>
            <a:r>
              <a:rPr lang="en-US" sz="3982" b="1" dirty="0">
                <a:solidFill>
                  <a:srgbClr val="FFFFFF"/>
                </a:solidFill>
                <a:cs typeface="Helvetica" panose="020B0604020202020204" pitchFamily="34" charset="0"/>
              </a:rPr>
              <a:t>Colombia: </a:t>
            </a:r>
          </a:p>
          <a:p>
            <a:pPr fontAlgn="auto">
              <a:lnSpc>
                <a:spcPct val="100000"/>
              </a:lnSpc>
              <a:spcAft>
                <a:spcPts val="0"/>
              </a:spcAft>
            </a:pPr>
            <a:r>
              <a:rPr lang="en-US" sz="3982" b="1" dirty="0">
                <a:solidFill>
                  <a:srgbClr val="FFFFFF"/>
                </a:solidFill>
                <a:cs typeface="Helvetica" panose="020B0604020202020204" pitchFamily="34" charset="0"/>
              </a:rPr>
              <a:t>Addressing risk at the municipal and national levels</a:t>
            </a: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GFDRR Proposal for Scaling Up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18544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706" y="1940010"/>
            <a:ext cx="8472330" cy="4401836"/>
          </a:xfrm>
        </p:spPr>
        <p:txBody>
          <a:bodyPr>
            <a:normAutofit lnSpcReduction="10000"/>
          </a:bodyPr>
          <a:lstStyle/>
          <a:p>
            <a:pPr marL="0" indent="0">
              <a:buNone/>
            </a:pPr>
            <a:r>
              <a:rPr lang="en-US" sz="2987" b="1" dirty="0"/>
              <a:t>Can </a:t>
            </a:r>
            <a:r>
              <a:rPr lang="en-US" sz="2987" b="1" dirty="0" err="1"/>
              <a:t>Tho</a:t>
            </a:r>
            <a:r>
              <a:rPr lang="en-US" sz="2987" b="1" dirty="0"/>
              <a:t> Urban Development and Resilience Project </a:t>
            </a:r>
          </a:p>
          <a:p>
            <a:r>
              <a:rPr lang="en-US" b="1" dirty="0" smtClean="0"/>
              <a:t>Pipeline: </a:t>
            </a:r>
            <a:r>
              <a:rPr lang="en-US" dirty="0" smtClean="0"/>
              <a:t>March 2016 </a:t>
            </a:r>
          </a:p>
          <a:p>
            <a:r>
              <a:rPr lang="en-US" b="1" dirty="0" smtClean="0"/>
              <a:t>Total Envelope: </a:t>
            </a:r>
            <a:r>
              <a:rPr lang="en-US" dirty="0" smtClean="0"/>
              <a:t>USD 312 Million  </a:t>
            </a:r>
          </a:p>
          <a:p>
            <a:r>
              <a:rPr lang="en-US" b="1" dirty="0" smtClean="0"/>
              <a:t>Objective: </a:t>
            </a:r>
            <a:r>
              <a:rPr lang="en-US" dirty="0" smtClean="0"/>
              <a:t>To reduce flood risk in the urban core area, improve connectivity between the city center and the new low risk urban growth areas, and enhance the capacity of city authorities to manage disaster risk in Can </a:t>
            </a:r>
            <a:r>
              <a:rPr lang="en-US" dirty="0" err="1" smtClean="0"/>
              <a:t>Tho</a:t>
            </a:r>
            <a:r>
              <a:rPr lang="en-US" dirty="0" smtClean="0"/>
              <a:t> City. </a:t>
            </a:r>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17</a:t>
            </a:fld>
            <a:endParaRPr lang="en-US">
              <a:solidFill>
                <a:srgbClr val="46464A">
                  <a:lumMod val="60000"/>
                  <a:lumOff val="40000"/>
                </a:srgbClr>
              </a:solidFill>
            </a:endParaRPr>
          </a:p>
        </p:txBody>
      </p:sp>
      <p:sp>
        <p:nvSpPr>
          <p:cNvPr id="9" name="Rectangle 8"/>
          <p:cNvSpPr/>
          <p:nvPr/>
        </p:nvSpPr>
        <p:spPr>
          <a:xfrm>
            <a:off x="1306705" y="0"/>
            <a:ext cx="14411708"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1374438" y="-1"/>
            <a:ext cx="14343976" cy="1625601"/>
          </a:xfrm>
          <a:prstGeom prst="rect">
            <a:avLst/>
          </a:prstGeom>
        </p:spPr>
        <p:txBody>
          <a:bodyPr vert="horz" lIns="130048" tIns="65024" rIns="130048" bIns="6502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982" b="1" dirty="0">
                <a:solidFill>
                  <a:srgbClr val="FFFFFF"/>
                </a:solidFill>
                <a:cs typeface="Helvetica" panose="020B0604020202020204" pitchFamily="34" charset="0"/>
              </a:rPr>
              <a:t>Vietnam: </a:t>
            </a:r>
          </a:p>
          <a:p>
            <a:pPr fontAlgn="auto">
              <a:spcAft>
                <a:spcPts val="0"/>
              </a:spcAft>
            </a:pPr>
            <a:r>
              <a:rPr lang="en-US" sz="3982" b="1" dirty="0">
                <a:solidFill>
                  <a:srgbClr val="FFFFFF"/>
                </a:solidFill>
                <a:cs typeface="Helvetica" panose="020B0604020202020204" pitchFamily="34" charset="0"/>
              </a:rPr>
              <a:t>Partnering with donors in financing</a:t>
            </a:r>
          </a:p>
        </p:txBody>
      </p:sp>
      <p:pic>
        <p:nvPicPr>
          <p:cNvPr id="7" name="Picture 6"/>
          <p:cNvPicPr>
            <a:picLocks noChangeAspect="1"/>
          </p:cNvPicPr>
          <p:nvPr/>
        </p:nvPicPr>
        <p:blipFill>
          <a:blip r:embed="rId3"/>
          <a:stretch>
            <a:fillRect/>
          </a:stretch>
        </p:blipFill>
        <p:spPr>
          <a:xfrm>
            <a:off x="9713728" y="2676555"/>
            <a:ext cx="6004685" cy="3338163"/>
          </a:xfrm>
          <a:prstGeom prst="rect">
            <a:avLst/>
          </a:prstGeom>
        </p:spPr>
      </p:pic>
      <p:sp>
        <p:nvSpPr>
          <p:cNvPr id="11" name="Content Placeholder 2"/>
          <p:cNvSpPr txBox="1">
            <a:spLocks/>
          </p:cNvSpPr>
          <p:nvPr/>
        </p:nvSpPr>
        <p:spPr>
          <a:xfrm>
            <a:off x="1374438" y="6309847"/>
            <a:ext cx="14347486" cy="3312802"/>
          </a:xfrm>
          <a:prstGeom prst="rect">
            <a:avLst/>
          </a:prstGeom>
        </p:spPr>
        <p:txBody>
          <a:bodyPr vert="horz" lIns="130048" tIns="65024" rIns="130048" bIns="65024"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fontAlgn="auto">
              <a:buClr>
                <a:srgbClr val="6F6F74"/>
              </a:buClr>
            </a:pPr>
            <a:r>
              <a:rPr lang="en-US" sz="2560" b="1" dirty="0">
                <a:solidFill>
                  <a:srgbClr val="000000"/>
                </a:solidFill>
              </a:rPr>
              <a:t>Partnership: </a:t>
            </a:r>
            <a:r>
              <a:rPr lang="en-US" sz="2560" dirty="0">
                <a:solidFill>
                  <a:srgbClr val="000000"/>
                </a:solidFill>
              </a:rPr>
              <a:t>Includes USD 10 million in SECO co-finance</a:t>
            </a:r>
            <a:endParaRPr lang="en-US" sz="2560" b="1" dirty="0">
              <a:solidFill>
                <a:srgbClr val="000000"/>
              </a:solidFill>
            </a:endParaRPr>
          </a:p>
          <a:p>
            <a:pPr fontAlgn="auto">
              <a:buClr>
                <a:srgbClr val="6F6F74"/>
              </a:buClr>
            </a:pPr>
            <a:r>
              <a:rPr lang="en-US" sz="2560" b="1" dirty="0">
                <a:solidFill>
                  <a:srgbClr val="000000"/>
                </a:solidFill>
              </a:rPr>
              <a:t>Components: </a:t>
            </a:r>
            <a:r>
              <a:rPr lang="en-US" sz="2560" dirty="0">
                <a:solidFill>
                  <a:srgbClr val="000000"/>
                </a:solidFill>
              </a:rPr>
              <a:t> </a:t>
            </a:r>
          </a:p>
          <a:p>
            <a:pPr marL="973088" lvl="1" indent="-650230" fontAlgn="auto">
              <a:buClr>
                <a:srgbClr val="6F6F74"/>
              </a:buClr>
              <a:buFont typeface="+mj-lt"/>
              <a:buAutoNum type="arabicPeriod"/>
            </a:pPr>
            <a:r>
              <a:rPr lang="en-US" sz="2560" dirty="0">
                <a:solidFill>
                  <a:srgbClr val="000000">
                    <a:lumMod val="85000"/>
                    <a:lumOff val="15000"/>
                  </a:srgbClr>
                </a:solidFill>
              </a:rPr>
              <a:t>Flood Risk Management and Environmental Sanitation</a:t>
            </a:r>
          </a:p>
          <a:p>
            <a:pPr marL="973088" lvl="1" indent="-650230" fontAlgn="auto">
              <a:buClr>
                <a:srgbClr val="6F6F74"/>
              </a:buClr>
              <a:buFont typeface="+mj-lt"/>
              <a:buAutoNum type="arabicPeriod"/>
            </a:pPr>
            <a:r>
              <a:rPr lang="en-US" sz="2560" dirty="0">
                <a:solidFill>
                  <a:srgbClr val="000000">
                    <a:lumMod val="85000"/>
                    <a:lumOff val="15000"/>
                  </a:srgbClr>
                </a:solidFill>
              </a:rPr>
              <a:t>Urban Corridor Development</a:t>
            </a:r>
          </a:p>
          <a:p>
            <a:pPr marL="973088" lvl="1" indent="-650230" fontAlgn="auto">
              <a:buClr>
                <a:srgbClr val="6F6F74"/>
              </a:buClr>
              <a:buFont typeface="+mj-lt"/>
              <a:buAutoNum type="arabicPeriod"/>
            </a:pPr>
            <a:r>
              <a:rPr lang="en-US" sz="2560" dirty="0">
                <a:solidFill>
                  <a:srgbClr val="000000">
                    <a:lumMod val="85000"/>
                    <a:lumOff val="15000"/>
                  </a:srgbClr>
                </a:solidFill>
              </a:rPr>
              <a:t>Management Systems to Improve Spatial Planning, Flood Risk Management </a:t>
            </a:r>
          </a:p>
          <a:p>
            <a:pPr marL="322858" lvl="1" indent="0" fontAlgn="auto">
              <a:buClr>
                <a:srgbClr val="6F6F74"/>
              </a:buClr>
              <a:buNone/>
            </a:pPr>
            <a:r>
              <a:rPr lang="en-US" sz="2560" dirty="0">
                <a:solidFill>
                  <a:srgbClr val="000000">
                    <a:lumMod val="85000"/>
                    <a:lumOff val="15000"/>
                  </a:srgbClr>
                </a:solidFill>
              </a:rPr>
              <a:t>      and Transport</a:t>
            </a:r>
          </a:p>
          <a:p>
            <a:pPr fontAlgn="auto">
              <a:buClr>
                <a:srgbClr val="6F6F74"/>
              </a:buClr>
            </a:pPr>
            <a:endParaRPr lang="en-US" sz="2987" dirty="0">
              <a:solidFill>
                <a:srgbClr val="000000"/>
              </a:solidFill>
            </a:endParaRPr>
          </a:p>
          <a:p>
            <a:pPr fontAlgn="auto">
              <a:buClr>
                <a:srgbClr val="6F6F74"/>
              </a:buClr>
            </a:pPr>
            <a:endParaRPr lang="en-US" sz="2560" dirty="0">
              <a:solidFill>
                <a:srgbClr val="000000"/>
              </a:solidFill>
            </a:endParaRPr>
          </a:p>
          <a:p>
            <a:pPr fontAlgn="auto">
              <a:buClr>
                <a:srgbClr val="6F6F74"/>
              </a:buClr>
            </a:pPr>
            <a:endParaRPr lang="en-US" sz="2560" dirty="0">
              <a:solidFill>
                <a:srgbClr val="000000"/>
              </a:solidFill>
            </a:endParaRPr>
          </a:p>
        </p:txBody>
      </p:sp>
      <p:sp>
        <p:nvSpPr>
          <p:cNvPr id="12"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GFDRR Proposal for Scaling Up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1920213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013" y="2000391"/>
            <a:ext cx="14955520" cy="7399118"/>
          </a:xfrm>
        </p:spPr>
        <p:txBody>
          <a:bodyPr>
            <a:normAutofit/>
          </a:bodyPr>
          <a:lstStyle/>
          <a:p>
            <a:pPr marL="0" indent="0">
              <a:buNone/>
            </a:pPr>
            <a:r>
              <a:rPr lang="en-US" sz="2987" b="1" dirty="0"/>
              <a:t>Metro Colombo Urban Development Project </a:t>
            </a:r>
          </a:p>
          <a:p>
            <a:r>
              <a:rPr lang="en-US" b="1" dirty="0" smtClean="0"/>
              <a:t>Timeline: </a:t>
            </a:r>
            <a:r>
              <a:rPr lang="en-US" dirty="0" smtClean="0"/>
              <a:t>Mar 2012-Dec 2017  </a:t>
            </a:r>
          </a:p>
          <a:p>
            <a:r>
              <a:rPr lang="en-US" b="1" dirty="0" smtClean="0"/>
              <a:t>Total Envelope: </a:t>
            </a:r>
            <a:r>
              <a:rPr lang="en-US" dirty="0" smtClean="0"/>
              <a:t>USD 213 Million</a:t>
            </a:r>
          </a:p>
          <a:p>
            <a:r>
              <a:rPr lang="en-US" b="1" dirty="0" smtClean="0"/>
              <a:t>Objective: </a:t>
            </a:r>
            <a:r>
              <a:rPr lang="en-US" dirty="0" smtClean="0"/>
              <a:t>To </a:t>
            </a:r>
            <a:r>
              <a:rPr lang="en-US" dirty="0"/>
              <a:t>support the Borrower to (i) reduce flooding in the catchment of the Colombo Water Basin, and (ii) strengthen the capacity of local authorities in the Colombo Metropolitan Area (CMA) to rehabilitate, improve and maintain local infrastructure and services through selected demonstration investments. </a:t>
            </a:r>
            <a:endParaRPr lang="en-US" dirty="0" smtClean="0"/>
          </a:p>
          <a:p>
            <a:r>
              <a:rPr lang="en-US" b="1" dirty="0"/>
              <a:t>Informed by TA</a:t>
            </a:r>
            <a:r>
              <a:rPr lang="en-US" b="1" dirty="0" smtClean="0"/>
              <a:t>: </a:t>
            </a:r>
            <a:r>
              <a:rPr lang="en-US" dirty="0" smtClean="0"/>
              <a:t>GFDRR-financed flood models (Lidar and modeling) informed the technical specifications of the project. </a:t>
            </a:r>
          </a:p>
          <a:p>
            <a:r>
              <a:rPr lang="en-US" b="1" dirty="0" smtClean="0"/>
              <a:t>Components: </a:t>
            </a:r>
          </a:p>
          <a:p>
            <a:pPr marL="1056623" indent="-731509">
              <a:buFont typeface="+mj-lt"/>
              <a:buAutoNum type="arabicPeriod"/>
            </a:pPr>
            <a:r>
              <a:rPr lang="en-US" dirty="0" smtClean="0"/>
              <a:t>Flood and Drainage Management</a:t>
            </a:r>
          </a:p>
          <a:p>
            <a:pPr marL="1056623" indent="-731509">
              <a:buFont typeface="+mj-lt"/>
              <a:buAutoNum type="arabicPeriod"/>
            </a:pPr>
            <a:r>
              <a:rPr lang="en-US" dirty="0" smtClean="0"/>
              <a:t>Urban development, infrastructure rehabilitation and capacity building for Metro Colombo local authorities</a:t>
            </a:r>
          </a:p>
          <a:p>
            <a:pPr indent="0">
              <a:buNone/>
            </a:pPr>
            <a:endParaRPr lang="en-US" sz="3413" dirty="0"/>
          </a:p>
          <a:p>
            <a:pPr indent="0">
              <a:buNone/>
            </a:pPr>
            <a:endParaRPr lang="en-US" dirty="0" smtClean="0"/>
          </a:p>
          <a:p>
            <a:pPr marL="0" inden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18</a:t>
            </a:fld>
            <a:endParaRPr lang="en-US">
              <a:solidFill>
                <a:srgbClr val="46464A">
                  <a:lumMod val="60000"/>
                  <a:lumOff val="40000"/>
                </a:srgbClr>
              </a:solidFill>
            </a:endParaRPr>
          </a:p>
        </p:txBody>
      </p:sp>
      <p:sp>
        <p:nvSpPr>
          <p:cNvPr id="9" name="Rectangle 8"/>
          <p:cNvSpPr/>
          <p:nvPr/>
        </p:nvSpPr>
        <p:spPr>
          <a:xfrm>
            <a:off x="841100" y="0"/>
            <a:ext cx="14813092"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908833" y="-1"/>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982" b="1" dirty="0">
                <a:solidFill>
                  <a:srgbClr val="FFFFFF"/>
                </a:solidFill>
                <a:cs typeface="Helvetica" panose="020B0604020202020204" pitchFamily="34" charset="0"/>
              </a:rPr>
              <a:t>Sri Lanka: </a:t>
            </a:r>
          </a:p>
          <a:p>
            <a:pPr fontAlgn="auto">
              <a:spcAft>
                <a:spcPts val="0"/>
              </a:spcAft>
            </a:pPr>
            <a:r>
              <a:rPr lang="en-US" sz="3982" b="1" dirty="0">
                <a:solidFill>
                  <a:srgbClr val="FFFFFF"/>
                </a:solidFill>
                <a:cs typeface="Helvetica" panose="020B0604020202020204" pitchFamily="34" charset="0"/>
              </a:rPr>
              <a:t>From technical assistance </a:t>
            </a:r>
            <a:r>
              <a:rPr lang="en-US" sz="3982" b="1">
                <a:solidFill>
                  <a:srgbClr val="FFFFFF"/>
                </a:solidFill>
                <a:cs typeface="Helvetica" panose="020B0604020202020204" pitchFamily="34" charset="0"/>
              </a:rPr>
              <a:t>to resilience lending</a:t>
            </a:r>
            <a:endParaRPr lang="en-US" sz="3982" b="1" dirty="0">
              <a:solidFill>
                <a:srgbClr val="FFFFFF"/>
              </a:solidFill>
              <a:cs typeface="Helvetica" panose="020B0604020202020204" pitchFamily="34" charset="0"/>
            </a:endParaRP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GFDRR Proposal for Scaling Up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98851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459" y="2144888"/>
            <a:ext cx="7650506" cy="7054804"/>
          </a:xfrm>
        </p:spPr>
        <p:txBody>
          <a:bodyPr>
            <a:normAutofit/>
          </a:bodyPr>
          <a:lstStyle/>
          <a:p>
            <a:pPr marL="0" indent="0">
              <a:buNone/>
            </a:pPr>
            <a:r>
              <a:rPr lang="en-US" sz="2987" b="1" dirty="0"/>
              <a:t>Bangladesh Urban Resilience Project </a:t>
            </a:r>
          </a:p>
          <a:p>
            <a:r>
              <a:rPr lang="en-US" b="1" dirty="0" smtClean="0"/>
              <a:t>Timeline: </a:t>
            </a:r>
            <a:r>
              <a:rPr lang="en-US" dirty="0" smtClean="0"/>
              <a:t>March 2015 – June 2020 </a:t>
            </a:r>
          </a:p>
          <a:p>
            <a:r>
              <a:rPr lang="en-US" b="1" dirty="0" smtClean="0"/>
              <a:t>Total Envelope: </a:t>
            </a:r>
            <a:r>
              <a:rPr lang="en-US" dirty="0" smtClean="0"/>
              <a:t>USD 182 Million </a:t>
            </a:r>
          </a:p>
          <a:p>
            <a:r>
              <a:rPr lang="en-US" b="1" dirty="0" smtClean="0"/>
              <a:t>Objective: </a:t>
            </a:r>
            <a:r>
              <a:rPr lang="en-US" dirty="0" smtClean="0"/>
              <a:t>To strengthen the capacity of the Government of Bangladesh to respond to emergency events and to strengthen systems to reduce the vulnerability of future building construction to disasters in Dhaka and Sylhet.</a:t>
            </a:r>
          </a:p>
          <a:p>
            <a:r>
              <a:rPr lang="en-US" b="1" dirty="0" smtClean="0"/>
              <a:t>Technical Assistance: </a:t>
            </a:r>
            <a:r>
              <a:rPr lang="en-US" dirty="0" smtClean="0"/>
              <a:t>A 2 year technical assistance engagement built consensus on the need to improve resilience, leading to the preparation of a broader operation. </a:t>
            </a:r>
            <a:endParaRPr lang="en-US" b="1" dirty="0" smtClean="0"/>
          </a:p>
          <a:p>
            <a:r>
              <a:rPr lang="en-US" b="1" dirty="0" smtClean="0"/>
              <a:t>High-profile Event: </a:t>
            </a:r>
            <a:r>
              <a:rPr lang="en-US" dirty="0" smtClean="0"/>
              <a:t>The Rana Plaza collapse (April 2013)</a:t>
            </a:r>
          </a:p>
          <a:p>
            <a:endParaRPr lang="en-US" dirty="0" smtClean="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19</a:t>
            </a:fld>
            <a:endParaRPr lang="en-US">
              <a:solidFill>
                <a:srgbClr val="46464A">
                  <a:lumMod val="60000"/>
                  <a:lumOff val="40000"/>
                </a:srgbClr>
              </a:solidFill>
            </a:endParaRPr>
          </a:p>
        </p:txBody>
      </p:sp>
      <p:sp>
        <p:nvSpPr>
          <p:cNvPr id="9" name="Rectangle 8"/>
          <p:cNvSpPr/>
          <p:nvPr/>
        </p:nvSpPr>
        <p:spPr>
          <a:xfrm>
            <a:off x="932914" y="0"/>
            <a:ext cx="14753387"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dirty="0">
              <a:solidFill>
                <a:srgbClr val="FFFFFF"/>
              </a:solidFill>
            </a:endParaRPr>
          </a:p>
        </p:txBody>
      </p:sp>
      <p:sp>
        <p:nvSpPr>
          <p:cNvPr id="10" name="Title 1"/>
          <p:cNvSpPr txBox="1">
            <a:spLocks/>
          </p:cNvSpPr>
          <p:nvPr/>
        </p:nvSpPr>
        <p:spPr>
          <a:xfrm>
            <a:off x="1374438" y="-1"/>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endParaRPr lang="en-US" sz="5689" b="1" dirty="0">
              <a:solidFill>
                <a:srgbClr val="FFFFFF"/>
              </a:solidFill>
              <a:latin typeface="Helvetica" panose="020B0604020202020204" pitchFamily="34" charset="0"/>
              <a:cs typeface="Helvetica" panose="020B0604020202020204" pitchFamily="34" charset="0"/>
            </a:endParaRPr>
          </a:p>
        </p:txBody>
      </p:sp>
      <p:sp>
        <p:nvSpPr>
          <p:cNvPr id="5" name="Title 1"/>
          <p:cNvSpPr txBox="1">
            <a:spLocks/>
          </p:cNvSpPr>
          <p:nvPr/>
        </p:nvSpPr>
        <p:spPr>
          <a:xfrm>
            <a:off x="930650" y="-12044"/>
            <a:ext cx="14755651"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982" b="1" dirty="0">
                <a:solidFill>
                  <a:srgbClr val="FFFFFF"/>
                </a:solidFill>
                <a:cs typeface="Helvetica" panose="020B0604020202020204" pitchFamily="34" charset="0"/>
              </a:rPr>
              <a:t>Bangladesh: </a:t>
            </a:r>
          </a:p>
          <a:p>
            <a:pPr fontAlgn="auto">
              <a:spcAft>
                <a:spcPts val="0"/>
              </a:spcAft>
            </a:pPr>
            <a:r>
              <a:rPr lang="en-US" sz="3982" b="1" dirty="0">
                <a:solidFill>
                  <a:srgbClr val="FFFFFF"/>
                </a:solidFill>
                <a:cs typeface="Helvetica" panose="020B0604020202020204" pitchFamily="34" charset="0"/>
              </a:rPr>
              <a:t>From technical assistance to resilience lending</a:t>
            </a:r>
          </a:p>
        </p:txBody>
      </p:sp>
      <p:pic>
        <p:nvPicPr>
          <p:cNvPr id="6" name="Picture 5"/>
          <p:cNvPicPr>
            <a:picLocks noChangeAspect="1"/>
          </p:cNvPicPr>
          <p:nvPr/>
        </p:nvPicPr>
        <p:blipFill>
          <a:blip r:embed="rId3"/>
          <a:stretch>
            <a:fillRect/>
          </a:stretch>
        </p:blipFill>
        <p:spPr>
          <a:xfrm>
            <a:off x="8805950" y="2764558"/>
            <a:ext cx="6880351" cy="5281178"/>
          </a:xfrm>
          <a:prstGeom prst="rect">
            <a:avLst/>
          </a:prstGeom>
        </p:spPr>
      </p:pic>
      <p:sp>
        <p:nvSpPr>
          <p:cNvPr id="12" name="Rectangle 11"/>
          <p:cNvSpPr/>
          <p:nvPr/>
        </p:nvSpPr>
        <p:spPr>
          <a:xfrm>
            <a:off x="8805950" y="8188837"/>
            <a:ext cx="6808725" cy="333040"/>
          </a:xfrm>
          <a:prstGeom prst="rect">
            <a:avLst/>
          </a:prstGeom>
        </p:spPr>
        <p:txBody>
          <a:bodyPr wrap="square">
            <a:spAutoFit/>
          </a:bodyPr>
          <a:lstStyle/>
          <a:p>
            <a:pPr algn="r" defTabSz="1300460" fontAlgn="auto" hangingPunct="1">
              <a:spcBef>
                <a:spcPts val="0"/>
              </a:spcBef>
              <a:spcAft>
                <a:spcPts val="0"/>
              </a:spcAft>
            </a:pPr>
            <a:r>
              <a:rPr lang="en-US" sz="1564" dirty="0">
                <a:latin typeface="Century Schoolbook" panose="02040604050505020304"/>
                <a:ea typeface="+mn-ea"/>
                <a:cs typeface="+mn-cs"/>
              </a:rPr>
              <a:t>(Source: United Nations Photos)</a:t>
            </a:r>
          </a:p>
        </p:txBody>
      </p:sp>
      <p:sp>
        <p:nvSpPr>
          <p:cNvPr id="13" name="Rectangle 12"/>
          <p:cNvSpPr/>
          <p:nvPr/>
        </p:nvSpPr>
        <p:spPr>
          <a:xfrm>
            <a:off x="8805949" y="2139959"/>
            <a:ext cx="6880353" cy="442557"/>
          </a:xfrm>
          <a:prstGeom prst="rect">
            <a:avLst/>
          </a:prstGeom>
        </p:spPr>
        <p:txBody>
          <a:bodyPr wrap="square">
            <a:spAutoFit/>
          </a:bodyPr>
          <a:lstStyle/>
          <a:p>
            <a:pPr algn="ctr" defTabSz="1300460" fontAlgn="auto" hangingPunct="1">
              <a:spcBef>
                <a:spcPts val="0"/>
              </a:spcBef>
              <a:spcAft>
                <a:spcPts val="0"/>
              </a:spcAft>
            </a:pPr>
            <a:r>
              <a:rPr lang="en-US" sz="2276" b="1" dirty="0">
                <a:latin typeface="Century Schoolbook" panose="02040604050505020304"/>
                <a:ea typeface="+mn-ea"/>
                <a:cs typeface="+mn-cs"/>
              </a:rPr>
              <a:t>Rana Complex Collapse (April 2013)</a:t>
            </a:r>
          </a:p>
        </p:txBody>
      </p:sp>
      <p:sp>
        <p:nvSpPr>
          <p:cNvPr id="11"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GFDRR Proposal for Scaling Up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317363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884" y="1953264"/>
            <a:ext cx="7142901" cy="7554526"/>
          </a:xfrm>
        </p:spPr>
        <p:txBody>
          <a:bodyPr>
            <a:noAutofit/>
          </a:bodyPr>
          <a:lstStyle/>
          <a:p>
            <a:pPr marL="0" indent="0">
              <a:buNone/>
            </a:pPr>
            <a:r>
              <a:rPr lang="en-US" sz="2987" b="1" dirty="0"/>
              <a:t>Trends</a:t>
            </a:r>
          </a:p>
          <a:p>
            <a:r>
              <a:rPr lang="en-US" dirty="0" smtClean="0"/>
              <a:t>The developing world is urbanizing rapidly, </a:t>
            </a:r>
            <a:r>
              <a:rPr lang="en-US" dirty="0"/>
              <a:t>with 90% of urban growth </a:t>
            </a:r>
            <a:r>
              <a:rPr lang="en-US" dirty="0" smtClean="0"/>
              <a:t>expected </a:t>
            </a:r>
            <a:r>
              <a:rPr lang="en-US" dirty="0"/>
              <a:t>in Africa and </a:t>
            </a:r>
            <a:r>
              <a:rPr lang="en-US" dirty="0" smtClean="0"/>
              <a:t>Asia.  </a:t>
            </a:r>
          </a:p>
          <a:p>
            <a:r>
              <a:rPr lang="en-US" dirty="0" smtClean="0"/>
              <a:t>Poverty is becoming increasingly concentrated in cities.</a:t>
            </a:r>
          </a:p>
          <a:p>
            <a:r>
              <a:rPr lang="en-US" b="1" dirty="0" smtClean="0"/>
              <a:t>Near-term</a:t>
            </a:r>
            <a:r>
              <a:rPr lang="en-US" dirty="0" smtClean="0"/>
              <a:t>: </a:t>
            </a:r>
            <a:r>
              <a:rPr lang="en-US" dirty="0"/>
              <a:t>E</a:t>
            </a:r>
            <a:r>
              <a:rPr lang="en-US" dirty="0" smtClean="0"/>
              <a:t>xpected </a:t>
            </a:r>
            <a:r>
              <a:rPr lang="en-US" dirty="0"/>
              <a:t>annual </a:t>
            </a:r>
            <a:r>
              <a:rPr lang="en-US" dirty="0" smtClean="0"/>
              <a:t>losses from earthquakes, tsunamis, tropical cyclones and river flooding </a:t>
            </a:r>
            <a:r>
              <a:rPr lang="en-US" dirty="0"/>
              <a:t>in the built environment are estimated at USD 314 </a:t>
            </a:r>
            <a:r>
              <a:rPr lang="en-US" dirty="0" smtClean="0"/>
              <a:t>billion.</a:t>
            </a:r>
          </a:p>
          <a:p>
            <a:r>
              <a:rPr lang="en-US" b="1" dirty="0"/>
              <a:t>Longer-term</a:t>
            </a:r>
            <a:r>
              <a:rPr lang="en-US" dirty="0"/>
              <a:t>: </a:t>
            </a:r>
            <a:r>
              <a:rPr lang="en-US" dirty="0" smtClean="0"/>
              <a:t>Sea-level </a:t>
            </a:r>
            <a:r>
              <a:rPr lang="en-US" dirty="0"/>
              <a:t>rise and subsidence in coastal cities could result in losses of USD $1 trillion+ by </a:t>
            </a:r>
            <a:r>
              <a:rPr lang="en-US" dirty="0" smtClean="0"/>
              <a:t>2050.</a:t>
            </a:r>
          </a:p>
        </p:txBody>
      </p:sp>
      <p:sp>
        <p:nvSpPr>
          <p:cNvPr id="5" name="Slide Number Placeholder 4"/>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2</a:t>
            </a:fld>
            <a:endParaRPr lang="en-US">
              <a:solidFill>
                <a:srgbClr val="46464A">
                  <a:lumMod val="60000"/>
                  <a:lumOff val="40000"/>
                </a:srgbClr>
              </a:solidFill>
            </a:endParaRPr>
          </a:p>
        </p:txBody>
      </p:sp>
      <p:sp>
        <p:nvSpPr>
          <p:cNvPr id="9" name="Rectangle 8"/>
          <p:cNvSpPr/>
          <p:nvPr/>
        </p:nvSpPr>
        <p:spPr>
          <a:xfrm>
            <a:off x="700886" y="-1"/>
            <a:ext cx="14913793"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700885" y="-2"/>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smtClean="0">
                <a:solidFill>
                  <a:srgbClr val="FFFFFF"/>
                </a:solidFill>
                <a:cs typeface="Helvetica" panose="020B0604020202020204" pitchFamily="34" charset="0"/>
              </a:rPr>
              <a:t>Why scale up our support ?</a:t>
            </a:r>
            <a:endParaRPr lang="en-US" sz="3982" b="1" dirty="0">
              <a:solidFill>
                <a:srgbClr val="FFFFFF"/>
              </a:solidFill>
              <a:cs typeface="Helvetica" panose="020B0604020202020204" pitchFamily="34" charset="0"/>
            </a:endParaRPr>
          </a:p>
        </p:txBody>
      </p:sp>
      <p:pic>
        <p:nvPicPr>
          <p:cNvPr id="12" name="Picture 11"/>
          <p:cNvPicPr>
            <a:picLocks noChangeAspect="1"/>
          </p:cNvPicPr>
          <p:nvPr/>
        </p:nvPicPr>
        <p:blipFill>
          <a:blip r:embed="rId3"/>
          <a:stretch>
            <a:fillRect/>
          </a:stretch>
        </p:blipFill>
        <p:spPr>
          <a:xfrm>
            <a:off x="8107946" y="2462472"/>
            <a:ext cx="7506732" cy="6473806"/>
          </a:xfrm>
          <a:prstGeom prst="rect">
            <a:avLst/>
          </a:prstGeom>
        </p:spPr>
      </p:pic>
      <p:sp>
        <p:nvSpPr>
          <p:cNvPr id="13" name="Rectangle 12"/>
          <p:cNvSpPr/>
          <p:nvPr/>
        </p:nvSpPr>
        <p:spPr>
          <a:xfrm>
            <a:off x="8107946" y="1980973"/>
            <a:ext cx="7506729" cy="442557"/>
          </a:xfrm>
          <a:prstGeom prst="rect">
            <a:avLst/>
          </a:prstGeom>
        </p:spPr>
        <p:txBody>
          <a:bodyPr wrap="square">
            <a:spAutoFit/>
          </a:bodyPr>
          <a:lstStyle/>
          <a:p>
            <a:pPr algn="ctr" defTabSz="1300460" fontAlgn="auto" hangingPunct="1">
              <a:spcBef>
                <a:spcPts val="0"/>
              </a:spcBef>
              <a:spcAft>
                <a:spcPts val="0"/>
              </a:spcAft>
            </a:pPr>
            <a:r>
              <a:rPr lang="en-US" sz="2276" b="1" dirty="0">
                <a:latin typeface="Century Schoolbook" panose="02040604050505020304"/>
                <a:ea typeface="+mn-ea"/>
                <a:cs typeface="+mn-cs"/>
              </a:rPr>
              <a:t>Port au Prince, post-2010 Earthquake</a:t>
            </a:r>
          </a:p>
        </p:txBody>
      </p:sp>
      <p:sp>
        <p:nvSpPr>
          <p:cNvPr id="14" name="Rectangle 13"/>
          <p:cNvSpPr/>
          <p:nvPr/>
        </p:nvSpPr>
        <p:spPr>
          <a:xfrm>
            <a:off x="6686746" y="8968629"/>
            <a:ext cx="8927930" cy="333040"/>
          </a:xfrm>
          <a:prstGeom prst="rect">
            <a:avLst/>
          </a:prstGeom>
        </p:spPr>
        <p:txBody>
          <a:bodyPr wrap="square">
            <a:spAutoFit/>
          </a:bodyPr>
          <a:lstStyle/>
          <a:p>
            <a:pPr algn="r" defTabSz="1300460" fontAlgn="auto" hangingPunct="1">
              <a:spcBef>
                <a:spcPts val="0"/>
              </a:spcBef>
              <a:spcAft>
                <a:spcPts val="0"/>
              </a:spcAft>
            </a:pPr>
            <a:r>
              <a:rPr lang="en-US" sz="1564" dirty="0">
                <a:latin typeface="Century Schoolbook" panose="02040604050505020304"/>
                <a:ea typeface="+mn-ea"/>
                <a:cs typeface="+mn-cs"/>
              </a:rPr>
              <a:t>(Source: United Nations Photos)</a:t>
            </a:r>
          </a:p>
        </p:txBody>
      </p:sp>
      <p:sp>
        <p:nvSpPr>
          <p:cNvPr id="11"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3654226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20</a:t>
            </a:fld>
            <a:endParaRPr lang="en-US">
              <a:solidFill>
                <a:srgbClr val="46464A">
                  <a:lumMod val="60000"/>
                  <a:lumOff val="40000"/>
                </a:srgbClr>
              </a:solidFill>
            </a:endParaRPr>
          </a:p>
        </p:txBody>
      </p:sp>
      <p:sp>
        <p:nvSpPr>
          <p:cNvPr id="9" name="Rectangle 8"/>
          <p:cNvSpPr/>
          <p:nvPr/>
        </p:nvSpPr>
        <p:spPr>
          <a:xfrm>
            <a:off x="932914" y="0"/>
            <a:ext cx="14753387"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dirty="0">
              <a:solidFill>
                <a:srgbClr val="FFFFFF"/>
              </a:solidFill>
            </a:endParaRPr>
          </a:p>
        </p:txBody>
      </p:sp>
      <p:sp>
        <p:nvSpPr>
          <p:cNvPr id="10" name="Title 1"/>
          <p:cNvSpPr txBox="1">
            <a:spLocks/>
          </p:cNvSpPr>
          <p:nvPr/>
        </p:nvSpPr>
        <p:spPr>
          <a:xfrm>
            <a:off x="1374438" y="-1"/>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endParaRPr lang="en-US" sz="5689" b="1" dirty="0">
              <a:solidFill>
                <a:srgbClr val="FFFFFF"/>
              </a:solidFill>
              <a:latin typeface="Helvetica" panose="020B0604020202020204" pitchFamily="34" charset="0"/>
              <a:cs typeface="Helvetica" panose="020B0604020202020204" pitchFamily="34" charset="0"/>
            </a:endParaRPr>
          </a:p>
        </p:txBody>
      </p:sp>
      <p:sp>
        <p:nvSpPr>
          <p:cNvPr id="5" name="Title 1"/>
          <p:cNvSpPr txBox="1">
            <a:spLocks/>
          </p:cNvSpPr>
          <p:nvPr/>
        </p:nvSpPr>
        <p:spPr>
          <a:xfrm>
            <a:off x="930650" y="-12044"/>
            <a:ext cx="14755651"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982" b="1" dirty="0">
                <a:solidFill>
                  <a:srgbClr val="FFFFFF"/>
                </a:solidFill>
                <a:cs typeface="Helvetica" panose="020B0604020202020204" pitchFamily="34" charset="0"/>
              </a:rPr>
              <a:t>Turkey: </a:t>
            </a:r>
          </a:p>
          <a:p>
            <a:pPr fontAlgn="auto">
              <a:spcAft>
                <a:spcPts val="0"/>
              </a:spcAft>
            </a:pPr>
            <a:r>
              <a:rPr lang="en-US" sz="3982" b="1" dirty="0">
                <a:solidFill>
                  <a:srgbClr val="FFFFFF"/>
                </a:solidFill>
                <a:cs typeface="Helvetica" panose="020B0604020202020204" pitchFamily="34" charset="0"/>
              </a:rPr>
              <a:t>Promoting safe construction and buildings </a:t>
            </a:r>
          </a:p>
        </p:txBody>
      </p:sp>
      <p:sp>
        <p:nvSpPr>
          <p:cNvPr id="11" name="Content Placeholder 2"/>
          <p:cNvSpPr txBox="1">
            <a:spLocks/>
          </p:cNvSpPr>
          <p:nvPr/>
        </p:nvSpPr>
        <p:spPr>
          <a:xfrm>
            <a:off x="830715" y="2315160"/>
            <a:ext cx="6956375" cy="7399118"/>
          </a:xfrm>
          <a:prstGeom prst="rect">
            <a:avLst/>
          </a:prstGeom>
        </p:spPr>
        <p:txBody>
          <a:bodyPr vert="horz" lIns="130048" tIns="65024" rIns="130048" bIns="65024"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fontAlgn="auto">
              <a:buClr>
                <a:srgbClr val="6F6F74"/>
              </a:buClr>
              <a:buNone/>
            </a:pPr>
            <a:r>
              <a:rPr lang="en-US" sz="2987" b="1" dirty="0">
                <a:solidFill>
                  <a:srgbClr val="000000"/>
                </a:solidFill>
              </a:rPr>
              <a:t>Istanbul Seismic Risk Mitigation Project</a:t>
            </a:r>
          </a:p>
          <a:p>
            <a:pPr fontAlgn="auto">
              <a:buClr>
                <a:srgbClr val="6F6F74"/>
              </a:buClr>
            </a:pPr>
            <a:r>
              <a:rPr lang="en-US" sz="2560" b="1" dirty="0">
                <a:solidFill>
                  <a:srgbClr val="000000"/>
                </a:solidFill>
              </a:rPr>
              <a:t>Timeline: </a:t>
            </a:r>
            <a:r>
              <a:rPr lang="en-US" sz="2560" dirty="0">
                <a:solidFill>
                  <a:srgbClr val="000000"/>
                </a:solidFill>
              </a:rPr>
              <a:t>May 2005 – Dec 2015  </a:t>
            </a:r>
          </a:p>
          <a:p>
            <a:pPr fontAlgn="auto">
              <a:buClr>
                <a:srgbClr val="6F6F74"/>
              </a:buClr>
            </a:pPr>
            <a:r>
              <a:rPr lang="en-US" sz="2560" b="1" dirty="0">
                <a:solidFill>
                  <a:srgbClr val="000000"/>
                </a:solidFill>
              </a:rPr>
              <a:t>Total Envelope: </a:t>
            </a:r>
            <a:r>
              <a:rPr lang="en-US" sz="2560" dirty="0">
                <a:solidFill>
                  <a:srgbClr val="000000"/>
                </a:solidFill>
              </a:rPr>
              <a:t>USD 400 Million</a:t>
            </a:r>
          </a:p>
          <a:p>
            <a:pPr fontAlgn="auto">
              <a:buClr>
                <a:srgbClr val="6F6F74"/>
              </a:buClr>
            </a:pPr>
            <a:r>
              <a:rPr lang="en-US" sz="2560" b="1" dirty="0">
                <a:solidFill>
                  <a:srgbClr val="000000"/>
                </a:solidFill>
              </a:rPr>
              <a:t>Objective: </a:t>
            </a:r>
            <a:r>
              <a:rPr lang="en-US" sz="2560" dirty="0">
                <a:solidFill>
                  <a:srgbClr val="000000"/>
                </a:solidFill>
              </a:rPr>
              <a:t>To assist the Borrower improve the city of Istanbul's preparedness for a potential earthquake, through enhancing the institutional and technical capacity for disaster management and emergency response, strengthening critical public facilities for earthquake resistance, and supporting measures for better enforcement of building codes. </a:t>
            </a:r>
            <a:endParaRPr lang="en-US" sz="2560" b="1" dirty="0">
              <a:solidFill>
                <a:srgbClr val="000000"/>
              </a:solidFill>
            </a:endParaRPr>
          </a:p>
          <a:p>
            <a:pPr fontAlgn="auto">
              <a:buClr>
                <a:srgbClr val="6F6F74"/>
              </a:buClr>
            </a:pPr>
            <a:endParaRPr lang="en-US" sz="2560" dirty="0">
              <a:solidFill>
                <a:srgbClr val="000000"/>
              </a:solidFill>
            </a:endParaRPr>
          </a:p>
          <a:p>
            <a:pPr fontAlgn="auto">
              <a:buClr>
                <a:srgbClr val="6F6F74"/>
              </a:buClr>
            </a:pPr>
            <a:endParaRPr lang="en-US" sz="2560" dirty="0">
              <a:solidFill>
                <a:srgbClr val="000000"/>
              </a:solidFill>
            </a:endParaRPr>
          </a:p>
        </p:txBody>
      </p:sp>
      <p:pic>
        <p:nvPicPr>
          <p:cNvPr id="8" name="Picture 7"/>
          <p:cNvPicPr>
            <a:picLocks noChangeAspect="1"/>
          </p:cNvPicPr>
          <p:nvPr/>
        </p:nvPicPr>
        <p:blipFill>
          <a:blip r:embed="rId3"/>
          <a:stretch>
            <a:fillRect/>
          </a:stretch>
        </p:blipFill>
        <p:spPr>
          <a:xfrm>
            <a:off x="8070786" y="3135049"/>
            <a:ext cx="7615515" cy="4972881"/>
          </a:xfrm>
          <a:prstGeom prst="rect">
            <a:avLst/>
          </a:prstGeom>
        </p:spPr>
      </p:pic>
      <p:sp>
        <p:nvSpPr>
          <p:cNvPr id="12" name="Rectangle 11"/>
          <p:cNvSpPr/>
          <p:nvPr/>
        </p:nvSpPr>
        <p:spPr>
          <a:xfrm>
            <a:off x="8805950" y="8237003"/>
            <a:ext cx="6808725" cy="333040"/>
          </a:xfrm>
          <a:prstGeom prst="rect">
            <a:avLst/>
          </a:prstGeom>
        </p:spPr>
        <p:txBody>
          <a:bodyPr wrap="square">
            <a:spAutoFit/>
          </a:bodyPr>
          <a:lstStyle/>
          <a:p>
            <a:pPr algn="r" defTabSz="1300460" fontAlgn="auto" hangingPunct="1">
              <a:spcBef>
                <a:spcPts val="0"/>
              </a:spcBef>
              <a:spcAft>
                <a:spcPts val="0"/>
              </a:spcAft>
            </a:pPr>
            <a:r>
              <a:rPr lang="en-US" sz="1564" dirty="0">
                <a:latin typeface="Century Schoolbook" panose="02040604050505020304"/>
                <a:ea typeface="+mn-ea"/>
                <a:cs typeface="+mn-cs"/>
              </a:rPr>
              <a:t>(Source: </a:t>
            </a:r>
            <a:r>
              <a:rPr lang="en-US" sz="1564" dirty="0" err="1">
                <a:latin typeface="Century Schoolbook" panose="02040604050505020304"/>
                <a:ea typeface="+mn-ea"/>
                <a:cs typeface="+mn-cs"/>
              </a:rPr>
              <a:t>Moyan</a:t>
            </a:r>
            <a:r>
              <a:rPr lang="en-US" sz="1564" dirty="0">
                <a:latin typeface="Century Schoolbook" panose="02040604050505020304"/>
                <a:ea typeface="+mn-ea"/>
                <a:cs typeface="+mn-cs"/>
              </a:rPr>
              <a:t> </a:t>
            </a:r>
            <a:r>
              <a:rPr lang="en-US" sz="1564" dirty="0" err="1">
                <a:latin typeface="Century Schoolbook" panose="02040604050505020304"/>
                <a:ea typeface="+mn-ea"/>
                <a:cs typeface="+mn-cs"/>
              </a:rPr>
              <a:t>Brenn</a:t>
            </a:r>
            <a:r>
              <a:rPr lang="en-US" sz="1564" dirty="0">
                <a:latin typeface="Century Schoolbook" panose="02040604050505020304"/>
                <a:ea typeface="+mn-ea"/>
                <a:cs typeface="+mn-cs"/>
              </a:rPr>
              <a:t>, Flickr)</a:t>
            </a:r>
          </a:p>
        </p:txBody>
      </p:sp>
      <p:sp>
        <p:nvSpPr>
          <p:cNvPr id="13" name="Rectangle 12"/>
          <p:cNvSpPr/>
          <p:nvPr/>
        </p:nvSpPr>
        <p:spPr>
          <a:xfrm>
            <a:off x="8805947" y="2524476"/>
            <a:ext cx="6880353" cy="442557"/>
          </a:xfrm>
          <a:prstGeom prst="rect">
            <a:avLst/>
          </a:prstGeom>
        </p:spPr>
        <p:txBody>
          <a:bodyPr wrap="square">
            <a:spAutoFit/>
          </a:bodyPr>
          <a:lstStyle/>
          <a:p>
            <a:pPr algn="ctr" defTabSz="1300460" fontAlgn="auto" hangingPunct="1">
              <a:spcBef>
                <a:spcPts val="0"/>
              </a:spcBef>
              <a:spcAft>
                <a:spcPts val="0"/>
              </a:spcAft>
            </a:pPr>
            <a:r>
              <a:rPr lang="en-US" sz="2276" b="1" dirty="0">
                <a:latin typeface="Century Schoolbook" panose="02040604050505020304"/>
                <a:ea typeface="+mn-ea"/>
                <a:cs typeface="+mn-cs"/>
              </a:rPr>
              <a:t>Istanbul Waterfront (April 2013)</a:t>
            </a:r>
          </a:p>
        </p:txBody>
      </p:sp>
      <p:sp>
        <p:nvSpPr>
          <p:cNvPr id="14"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GFDRR Proposal for Scaling Up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2566555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344" y="2000391"/>
            <a:ext cx="14955520" cy="7399118"/>
          </a:xfrm>
        </p:spPr>
        <p:txBody>
          <a:bodyPr>
            <a:normAutofit/>
          </a:bodyPr>
          <a:lstStyle/>
          <a:p>
            <a:pPr marL="0" indent="0">
              <a:buNone/>
            </a:pPr>
            <a:r>
              <a:rPr lang="en-US" sz="2987" b="1" dirty="0"/>
              <a:t>Enhancing Urban Resilience in the Greater Accra Metropolitan Area</a:t>
            </a:r>
          </a:p>
          <a:p>
            <a:r>
              <a:rPr lang="en-US" b="1" dirty="0" smtClean="0"/>
              <a:t>Timeline: </a:t>
            </a:r>
            <a:r>
              <a:rPr lang="en-US" dirty="0" smtClean="0"/>
              <a:t>Dec 2015 – Apr 2017 / Technical Assistance</a:t>
            </a:r>
          </a:p>
          <a:p>
            <a:r>
              <a:rPr lang="en-US" b="1" dirty="0" smtClean="0"/>
              <a:t>Partners: </a:t>
            </a:r>
            <a:r>
              <a:rPr lang="en-US" dirty="0" smtClean="0"/>
              <a:t>100 Resilient Cities</a:t>
            </a:r>
          </a:p>
          <a:p>
            <a:r>
              <a:rPr lang="en-US" b="1" dirty="0" smtClean="0"/>
              <a:t>Objective: </a:t>
            </a:r>
            <a:r>
              <a:rPr lang="en-US" dirty="0" smtClean="0"/>
              <a:t>To </a:t>
            </a:r>
            <a:r>
              <a:rPr lang="en-US" dirty="0"/>
              <a:t>support the local governments in Accra in strengthening its resilience against natural hazards and other shocks and stresses, including the challenges associated with </a:t>
            </a:r>
            <a:r>
              <a:rPr lang="en-US" dirty="0" smtClean="0"/>
              <a:t>metropolitan management, including inter-jurisdictional </a:t>
            </a:r>
            <a:r>
              <a:rPr lang="en-US" dirty="0"/>
              <a:t>coordination issues. </a:t>
            </a:r>
            <a:endParaRPr lang="en-US" dirty="0" smtClean="0"/>
          </a:p>
          <a:p>
            <a:r>
              <a:rPr lang="en-US" dirty="0" smtClean="0"/>
              <a:t>The </a:t>
            </a:r>
            <a:r>
              <a:rPr lang="en-US" dirty="0"/>
              <a:t>technical assistance will provide implementable actions on key legal, institutional and investment areas. It will also take into account the resilience issues emanating from the recent work for disaster risk management in Accra, resulting from the June 3 flooding. </a:t>
            </a:r>
            <a:endParaRPr lang="en-US" dirty="0" smtClean="0"/>
          </a:p>
          <a:p>
            <a:endParaRPr lang="en-US" dirty="0" smtClean="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21</a:t>
            </a:fld>
            <a:endParaRPr lang="en-US">
              <a:solidFill>
                <a:srgbClr val="46464A">
                  <a:lumMod val="60000"/>
                  <a:lumOff val="40000"/>
                </a:srgbClr>
              </a:solidFill>
            </a:endParaRPr>
          </a:p>
        </p:txBody>
      </p:sp>
      <p:sp>
        <p:nvSpPr>
          <p:cNvPr id="9" name="Rectangle 8"/>
          <p:cNvSpPr/>
          <p:nvPr/>
        </p:nvSpPr>
        <p:spPr>
          <a:xfrm>
            <a:off x="937432" y="0"/>
            <a:ext cx="14764925"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1005165" y="-1"/>
            <a:ext cx="146971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982" b="1" dirty="0">
                <a:solidFill>
                  <a:srgbClr val="FFFFFF"/>
                </a:solidFill>
                <a:cs typeface="Helvetica" panose="020B0604020202020204" pitchFamily="34" charset="0"/>
              </a:rPr>
              <a:t>Ghana: </a:t>
            </a:r>
          </a:p>
          <a:p>
            <a:pPr fontAlgn="auto">
              <a:spcAft>
                <a:spcPts val="0"/>
              </a:spcAft>
            </a:pPr>
            <a:r>
              <a:rPr lang="en-US" sz="3982" b="1" dirty="0">
                <a:solidFill>
                  <a:srgbClr val="FFFFFF"/>
                </a:solidFill>
                <a:cs typeface="Helvetica" panose="020B0604020202020204" pitchFamily="34" charset="0"/>
              </a:rPr>
              <a:t>Promoting urban resilience with partners</a:t>
            </a: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GFDRR Proposal for Scaling Up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164529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260" y="2223526"/>
            <a:ext cx="6669366" cy="6854629"/>
          </a:xfrm>
        </p:spPr>
        <p:txBody>
          <a:bodyPr>
            <a:normAutofit/>
          </a:bodyPr>
          <a:lstStyle/>
          <a:p>
            <a:pPr marL="0" indent="0">
              <a:buNone/>
            </a:pPr>
            <a:r>
              <a:rPr lang="en-US" sz="2987" b="1" dirty="0"/>
              <a:t>Trends</a:t>
            </a:r>
          </a:p>
          <a:p>
            <a:r>
              <a:rPr lang="en-US" dirty="0" smtClean="0"/>
              <a:t>Enormous </a:t>
            </a:r>
            <a:r>
              <a:rPr lang="en-US" dirty="0"/>
              <a:t>capital flows into urban development expected in South Asia and sub-Saharan Africa.</a:t>
            </a:r>
          </a:p>
          <a:p>
            <a:r>
              <a:rPr lang="en-US" dirty="0"/>
              <a:t>People and investments flowing </a:t>
            </a:r>
            <a:r>
              <a:rPr lang="en-US" dirty="0" smtClean="0"/>
              <a:t>into </a:t>
            </a:r>
            <a:r>
              <a:rPr lang="en-US" dirty="0"/>
              <a:t>cities of the developing world, often into hazard prone </a:t>
            </a:r>
            <a:r>
              <a:rPr lang="en-US" dirty="0" smtClean="0"/>
              <a:t>areas.</a:t>
            </a:r>
            <a:endParaRPr lang="en-US" dirty="0"/>
          </a:p>
          <a:p>
            <a:r>
              <a:rPr lang="en-US" dirty="0"/>
              <a:t>An increase in </a:t>
            </a:r>
            <a:r>
              <a:rPr lang="en-US" dirty="0" smtClean="0"/>
              <a:t>concentration and exposure </a:t>
            </a:r>
            <a:r>
              <a:rPr lang="en-US" dirty="0"/>
              <a:t>of people, valuable assets and global supply </a:t>
            </a:r>
            <a:r>
              <a:rPr lang="en-US" dirty="0" smtClean="0"/>
              <a:t>chains in cities.</a:t>
            </a:r>
          </a:p>
          <a:p>
            <a:pPr marL="0" indent="0">
              <a:buNone/>
            </a:pPr>
            <a:endParaRPr lang="en-US" sz="2987" dirty="0"/>
          </a:p>
          <a:p>
            <a:endParaRPr lang="en-US" sz="2987" dirty="0"/>
          </a:p>
          <a:p>
            <a:pPr marL="0" indent="0">
              <a:buNone/>
            </a:pPr>
            <a:endParaRPr lang="en-US" sz="3413" dirty="0"/>
          </a:p>
          <a:p>
            <a:pPr marL="0" indent="0">
              <a:buNone/>
            </a:pPr>
            <a:endParaRPr lang="en-US" sz="3698" b="1" dirty="0"/>
          </a:p>
          <a:p>
            <a:endParaRPr lang="en-US" sz="3698" dirty="0"/>
          </a:p>
          <a:p>
            <a:endParaRPr lang="en-US" dirty="0" smtClean="0"/>
          </a:p>
          <a:p>
            <a:endParaRPr lang="en-US" dirty="0"/>
          </a:p>
        </p:txBody>
      </p:sp>
      <p:sp>
        <p:nvSpPr>
          <p:cNvPr id="5" name="Slide Number Placeholder 4"/>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3</a:t>
            </a:fld>
            <a:endParaRPr lang="en-US">
              <a:solidFill>
                <a:srgbClr val="46464A">
                  <a:lumMod val="60000"/>
                  <a:lumOff val="40000"/>
                </a:srgbClr>
              </a:solidFill>
            </a:endParaRPr>
          </a:p>
        </p:txBody>
      </p:sp>
      <p:sp>
        <p:nvSpPr>
          <p:cNvPr id="9" name="Rectangle 8"/>
          <p:cNvSpPr/>
          <p:nvPr/>
        </p:nvSpPr>
        <p:spPr>
          <a:xfrm>
            <a:off x="700886" y="-1"/>
            <a:ext cx="14913793"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700885" y="-2"/>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smtClean="0">
                <a:solidFill>
                  <a:srgbClr val="FFFFFF"/>
                </a:solidFill>
                <a:cs typeface="Helvetica" panose="020B0604020202020204" pitchFamily="34" charset="0"/>
              </a:rPr>
              <a:t>Why scale up our support?</a:t>
            </a:r>
            <a:endParaRPr lang="en-US" sz="3982" b="1" dirty="0">
              <a:solidFill>
                <a:srgbClr val="FFFFFF"/>
              </a:solidFill>
              <a:cs typeface="Helvetica" panose="020B0604020202020204" pitchFamily="34" charset="0"/>
            </a:endParaRPr>
          </a:p>
        </p:txBody>
      </p:sp>
      <p:sp>
        <p:nvSpPr>
          <p:cNvPr id="7" name="Content Placeholder 2"/>
          <p:cNvSpPr txBox="1">
            <a:spLocks/>
          </p:cNvSpPr>
          <p:nvPr/>
        </p:nvSpPr>
        <p:spPr>
          <a:xfrm>
            <a:off x="700885" y="4506148"/>
            <a:ext cx="7894741" cy="4841052"/>
          </a:xfrm>
          <a:prstGeom prst="rect">
            <a:avLst/>
          </a:prstGeom>
        </p:spPr>
        <p:txBody>
          <a:bodyPr vert="horz" lIns="130048" tIns="65024" rIns="130048" bIns="6502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sz="3413" dirty="0">
              <a:solidFill>
                <a:srgbClr val="000000"/>
              </a:solidFill>
            </a:endParaRPr>
          </a:p>
          <a:p>
            <a:pPr fontAlgn="auto">
              <a:spcAft>
                <a:spcPts val="0"/>
              </a:spcAft>
            </a:pPr>
            <a:endParaRPr lang="en-US" sz="3413" dirty="0">
              <a:solidFill>
                <a:srgbClr val="000000"/>
              </a:solidFill>
            </a:endParaRPr>
          </a:p>
          <a:p>
            <a:pPr marL="0" indent="0" fontAlgn="auto">
              <a:spcAft>
                <a:spcPts val="0"/>
              </a:spcAft>
              <a:buNone/>
            </a:pPr>
            <a:endParaRPr lang="en-US" sz="3413" dirty="0">
              <a:solidFill>
                <a:srgbClr val="000000"/>
              </a:solidFill>
            </a:endParaRPr>
          </a:p>
          <a:p>
            <a:pPr marL="0" indent="0" fontAlgn="auto">
              <a:spcAft>
                <a:spcPts val="0"/>
              </a:spcAft>
              <a:buNone/>
            </a:pPr>
            <a:endParaRPr lang="en-US" sz="3698" b="1" dirty="0">
              <a:solidFill>
                <a:srgbClr val="000000"/>
              </a:solidFill>
            </a:endParaRPr>
          </a:p>
          <a:p>
            <a:pPr fontAlgn="auto">
              <a:spcAft>
                <a:spcPts val="0"/>
              </a:spcAft>
            </a:pPr>
            <a:endParaRPr lang="en-US" sz="3698" dirty="0">
              <a:solidFill>
                <a:srgbClr val="000000"/>
              </a:solidFill>
            </a:endParaRPr>
          </a:p>
          <a:p>
            <a:pPr fontAlgn="auto">
              <a:spcAft>
                <a:spcPts val="0"/>
              </a:spcAft>
            </a:pPr>
            <a:endParaRPr lang="en-US" sz="3982" dirty="0">
              <a:solidFill>
                <a:srgbClr val="000000"/>
              </a:solidFill>
            </a:endParaRPr>
          </a:p>
          <a:p>
            <a:pPr fontAlgn="auto">
              <a:spcAft>
                <a:spcPts val="0"/>
              </a:spcAft>
            </a:pPr>
            <a:endParaRPr lang="en-US" sz="3982" dirty="0">
              <a:solidFill>
                <a:srgbClr val="000000"/>
              </a:solidFill>
            </a:endParaRPr>
          </a:p>
        </p:txBody>
      </p:sp>
      <p:pic>
        <p:nvPicPr>
          <p:cNvPr id="2" name="Picture 1"/>
          <p:cNvPicPr>
            <a:picLocks noChangeAspect="1"/>
          </p:cNvPicPr>
          <p:nvPr/>
        </p:nvPicPr>
        <p:blipFill>
          <a:blip r:embed="rId3"/>
          <a:stretch>
            <a:fillRect/>
          </a:stretch>
        </p:blipFill>
        <p:spPr>
          <a:xfrm>
            <a:off x="7420626" y="2801533"/>
            <a:ext cx="8194051" cy="5483008"/>
          </a:xfrm>
          <a:prstGeom prst="rect">
            <a:avLst/>
          </a:prstGeom>
        </p:spPr>
      </p:pic>
      <p:sp>
        <p:nvSpPr>
          <p:cNvPr id="11" name="Rectangle 10"/>
          <p:cNvSpPr/>
          <p:nvPr/>
        </p:nvSpPr>
        <p:spPr>
          <a:xfrm>
            <a:off x="7420626" y="8406172"/>
            <a:ext cx="8194048" cy="333040"/>
          </a:xfrm>
          <a:prstGeom prst="rect">
            <a:avLst/>
          </a:prstGeom>
        </p:spPr>
        <p:txBody>
          <a:bodyPr wrap="square">
            <a:spAutoFit/>
          </a:bodyPr>
          <a:lstStyle/>
          <a:p>
            <a:pPr algn="r" defTabSz="1300460" fontAlgn="auto" hangingPunct="1">
              <a:spcBef>
                <a:spcPts val="0"/>
              </a:spcBef>
              <a:spcAft>
                <a:spcPts val="0"/>
              </a:spcAft>
            </a:pPr>
            <a:r>
              <a:rPr lang="en-US" sz="1564" dirty="0">
                <a:latin typeface="Century Schoolbook" panose="02040604050505020304"/>
                <a:ea typeface="+mn-ea"/>
                <a:cs typeface="+mn-cs"/>
              </a:rPr>
              <a:t>(Source: United Nations Photos)</a:t>
            </a:r>
          </a:p>
        </p:txBody>
      </p:sp>
      <p:sp>
        <p:nvSpPr>
          <p:cNvPr id="12" name="Rectangle 11"/>
          <p:cNvSpPr/>
          <p:nvPr/>
        </p:nvSpPr>
        <p:spPr>
          <a:xfrm>
            <a:off x="7420626" y="2223526"/>
            <a:ext cx="8194048" cy="442557"/>
          </a:xfrm>
          <a:prstGeom prst="rect">
            <a:avLst/>
          </a:prstGeom>
        </p:spPr>
        <p:txBody>
          <a:bodyPr wrap="square">
            <a:spAutoFit/>
          </a:bodyPr>
          <a:lstStyle/>
          <a:p>
            <a:pPr algn="ctr" defTabSz="1300460" fontAlgn="auto" hangingPunct="1">
              <a:spcBef>
                <a:spcPts val="0"/>
              </a:spcBef>
              <a:spcAft>
                <a:spcPts val="0"/>
              </a:spcAft>
            </a:pPr>
            <a:r>
              <a:rPr lang="en-US" sz="2276" b="1" dirty="0">
                <a:latin typeface="Century Schoolbook" panose="02040604050505020304"/>
                <a:ea typeface="+mn-ea"/>
                <a:cs typeface="+mn-cs"/>
              </a:rPr>
              <a:t>2011 Thailand Floods</a:t>
            </a:r>
          </a:p>
        </p:txBody>
      </p:sp>
      <p:sp>
        <p:nvSpPr>
          <p:cNvPr id="13" name="Footer Placeholder 4"/>
          <p:cNvSpPr>
            <a:spLocks noGrp="1"/>
          </p:cNvSpPr>
          <p:nvPr>
            <p:ph type="ftr" sz="quarter" idx="11"/>
          </p:nvPr>
        </p:nvSpPr>
        <p:spPr>
          <a:xfrm rot="16200000">
            <a:off x="14164660" y="5716129"/>
            <a:ext cx="5093547" cy="519289"/>
          </a:xfrm>
        </p:spPr>
        <p:txBody>
          <a:bodyPr/>
          <a:lstStyle/>
          <a:p>
            <a:r>
              <a:rPr lang="en-US" dirty="0" smtClean="0">
                <a:solidFill>
                  <a:srgbClr val="46464A">
                    <a:lumMod val="20000"/>
                    <a:lumOff val="80000"/>
                  </a:srgbClr>
                </a:solidFill>
              </a:rPr>
              <a:t>Scaling Up GFDR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223942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704" y="1968282"/>
            <a:ext cx="14838764" cy="6974208"/>
          </a:xfrm>
        </p:spPr>
        <p:txBody>
          <a:bodyPr>
            <a:normAutofit/>
          </a:bodyPr>
          <a:lstStyle/>
          <a:p>
            <a:pPr marL="0" indent="0">
              <a:buNone/>
            </a:pPr>
            <a:r>
              <a:rPr lang="en-US" sz="2987" b="1" dirty="0"/>
              <a:t>Opportunity</a:t>
            </a:r>
            <a:endParaRPr lang="en-US" sz="2987" dirty="0"/>
          </a:p>
          <a:p>
            <a:r>
              <a:rPr lang="en-US" b="1" dirty="0" smtClean="0"/>
              <a:t>Promote Safe Structures: </a:t>
            </a:r>
            <a:r>
              <a:rPr lang="en-US" dirty="0" smtClean="0"/>
              <a:t>An </a:t>
            </a:r>
            <a:r>
              <a:rPr lang="en-US" dirty="0"/>
              <a:t>additional 1 billion homes will be required to house a global population expected to double in the next half </a:t>
            </a:r>
            <a:r>
              <a:rPr lang="en-US" dirty="0" smtClean="0"/>
              <a:t>century – the overwhelming majority of which will be in the developing world</a:t>
            </a:r>
            <a:endParaRPr lang="en-US" dirty="0"/>
          </a:p>
          <a:p>
            <a:r>
              <a:rPr lang="en-US" b="1" dirty="0" smtClean="0"/>
              <a:t>Inform New Development: </a:t>
            </a:r>
            <a:r>
              <a:rPr lang="en-US" dirty="0" smtClean="0"/>
              <a:t>Nearly </a:t>
            </a:r>
            <a:r>
              <a:rPr lang="en-US" dirty="0"/>
              <a:t>60% of the area expected to be urbanized by 2030 remains to be built offering </a:t>
            </a:r>
            <a:r>
              <a:rPr lang="en-US" dirty="0" smtClean="0"/>
              <a:t>entry points </a:t>
            </a:r>
            <a:r>
              <a:rPr lang="en-US" dirty="0"/>
              <a:t>to ensure safe urban development. </a:t>
            </a:r>
            <a:endParaRPr lang="en-US" dirty="0" smtClean="0"/>
          </a:p>
          <a:p>
            <a:r>
              <a:rPr lang="en-US" b="1" dirty="0" smtClean="0"/>
              <a:t>Leverage Best Practice: </a:t>
            </a:r>
            <a:r>
              <a:rPr lang="en-US" dirty="0" smtClean="0"/>
              <a:t>For </a:t>
            </a:r>
            <a:r>
              <a:rPr lang="en-US" dirty="0"/>
              <a:t>low- and middle-income countries, there is significant opportunity to leverage the past experience of peers as well as high-income countries towards more resilient urban development pathways.  </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4</a:t>
            </a:fld>
            <a:endParaRPr lang="en-US">
              <a:solidFill>
                <a:srgbClr val="46464A">
                  <a:lumMod val="60000"/>
                  <a:lumOff val="40000"/>
                </a:srgbClr>
              </a:solidFill>
            </a:endParaRPr>
          </a:p>
        </p:txBody>
      </p:sp>
      <p:sp>
        <p:nvSpPr>
          <p:cNvPr id="9" name="Rectangle 8"/>
          <p:cNvSpPr/>
          <p:nvPr/>
        </p:nvSpPr>
        <p:spPr>
          <a:xfrm>
            <a:off x="937432" y="1"/>
            <a:ext cx="14797036"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1005165" y="1"/>
            <a:ext cx="14616916"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a:solidFill>
                  <a:srgbClr val="FFFFFF"/>
                </a:solidFill>
                <a:cs typeface="Helvetica" panose="020B0604020202020204" pitchFamily="34" charset="0"/>
              </a:rPr>
              <a:t>A unique opportunity</a:t>
            </a: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126748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286" y="1932156"/>
            <a:ext cx="15355459" cy="7690493"/>
          </a:xfrm>
        </p:spPr>
        <p:txBody>
          <a:bodyPr>
            <a:normAutofit/>
          </a:bodyPr>
          <a:lstStyle/>
          <a:p>
            <a:pPr marL="0" indent="0">
              <a:buNone/>
            </a:pPr>
            <a:r>
              <a:rPr lang="en-US" b="1" dirty="0" smtClean="0"/>
              <a:t>Sustainable Development Goal (SDG) 11 </a:t>
            </a:r>
          </a:p>
          <a:p>
            <a:pPr marL="259641" lvl="1" indent="-259641"/>
            <a:r>
              <a:rPr lang="en-US" sz="2560" dirty="0"/>
              <a:t>Make cities inclusive, safe, </a:t>
            </a:r>
            <a:r>
              <a:rPr lang="en-US" sz="2560" u="sng" dirty="0"/>
              <a:t>resilient </a:t>
            </a:r>
            <a:r>
              <a:rPr lang="en-US" sz="2560" dirty="0"/>
              <a:t>and sustainable</a:t>
            </a:r>
          </a:p>
          <a:p>
            <a:pPr marL="0" indent="0">
              <a:buNone/>
            </a:pPr>
            <a:r>
              <a:rPr lang="en-US" b="1" dirty="0" smtClean="0"/>
              <a:t>UNFCCC Conference of Parties (COP) 21 – Paris, Dec. 2015 – The Paris Agreement</a:t>
            </a:r>
          </a:p>
          <a:p>
            <a:pPr marL="259641" lvl="1" indent="-259641"/>
            <a:r>
              <a:rPr lang="en-US" sz="2560" dirty="0"/>
              <a:t>Promote regional / international cooperation to mobilize stronger and more ambitious climate action amongst governments, civil society, the private sector, financial institutions, </a:t>
            </a:r>
            <a:r>
              <a:rPr lang="en-US" sz="2560" b="1" dirty="0">
                <a:solidFill>
                  <a:srgbClr val="002060"/>
                </a:solidFill>
              </a:rPr>
              <a:t>cities</a:t>
            </a:r>
            <a:r>
              <a:rPr lang="en-US" sz="2560" dirty="0"/>
              <a:t>, and other subnational authorities, local communities and indigenous peoples.</a:t>
            </a:r>
          </a:p>
          <a:p>
            <a:pPr marL="259641" lvl="1" indent="-259641"/>
            <a:r>
              <a:rPr lang="en-US" sz="2560" dirty="0"/>
              <a:t>Address and respond to climate change, including those of civil society, the private sector, financial institutions, </a:t>
            </a:r>
            <a:r>
              <a:rPr lang="en-US" sz="2560" b="1" dirty="0">
                <a:solidFill>
                  <a:srgbClr val="002060"/>
                </a:solidFill>
              </a:rPr>
              <a:t>cities</a:t>
            </a:r>
            <a:r>
              <a:rPr lang="en-US" sz="2560" dirty="0"/>
              <a:t> and other subnational authorities. </a:t>
            </a:r>
          </a:p>
          <a:p>
            <a:pPr marL="0" indent="0">
              <a:buNone/>
            </a:pPr>
            <a:r>
              <a:rPr lang="en-US" b="1" dirty="0" smtClean="0"/>
              <a:t>UN Conference on Housing and Sustainable Urban Development (UN-Habitat III) – Quito, Oct. 2016</a:t>
            </a:r>
          </a:p>
          <a:p>
            <a:pPr marL="259641" lvl="1" indent="-259641"/>
            <a:r>
              <a:rPr lang="en-US" sz="2560" dirty="0"/>
              <a:t>Rethink the urban agenda by embracing urbanization at all levels of human settlements</a:t>
            </a:r>
          </a:p>
          <a:p>
            <a:pPr marL="259641" lvl="1" indent="-259641"/>
            <a:r>
              <a:rPr lang="en-US" sz="2560" dirty="0"/>
              <a:t>Integrate equity </a:t>
            </a:r>
            <a:r>
              <a:rPr lang="en-US" sz="2560" dirty="0" smtClean="0"/>
              <a:t>in </a:t>
            </a:r>
            <a:r>
              <a:rPr lang="en-US" sz="2560" dirty="0"/>
              <a:t>the development agenda</a:t>
            </a:r>
          </a:p>
          <a:p>
            <a:pPr marL="259641" lvl="1" indent="-259641"/>
            <a:r>
              <a:rPr lang="en-US" sz="2560" dirty="0"/>
              <a:t>Foster national urban planning and planned city extensions</a:t>
            </a:r>
          </a:p>
          <a:p>
            <a:pPr marL="259641" lvl="1" indent="-259641"/>
            <a:r>
              <a:rPr lang="en-US" sz="2560" dirty="0"/>
              <a:t>Decide how relevant sustainable development goals will be supported through sustainable urbanization</a:t>
            </a:r>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5</a:t>
            </a:fld>
            <a:endParaRPr lang="en-US">
              <a:solidFill>
                <a:srgbClr val="46464A">
                  <a:lumMod val="60000"/>
                  <a:lumOff val="40000"/>
                </a:srgbClr>
              </a:solidFill>
            </a:endParaRPr>
          </a:p>
        </p:txBody>
      </p:sp>
      <p:sp>
        <p:nvSpPr>
          <p:cNvPr id="5" name="Rectangle 4"/>
          <p:cNvSpPr/>
          <p:nvPr/>
        </p:nvSpPr>
        <p:spPr>
          <a:xfrm>
            <a:off x="459286" y="0"/>
            <a:ext cx="15355459"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6" name="Title 1"/>
          <p:cNvSpPr txBox="1">
            <a:spLocks/>
          </p:cNvSpPr>
          <p:nvPr/>
        </p:nvSpPr>
        <p:spPr>
          <a:xfrm>
            <a:off x="459287" y="-1"/>
            <a:ext cx="15210961"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a:solidFill>
                  <a:srgbClr val="FFFFFF"/>
                </a:solidFill>
                <a:cs typeface="Helvetica" panose="020B0604020202020204" pitchFamily="34" charset="0"/>
              </a:rPr>
              <a:t>A mandate from global initiatives</a:t>
            </a: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34782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205" y="2161342"/>
            <a:ext cx="8152495" cy="6400152"/>
          </a:xfrm>
        </p:spPr>
        <p:txBody>
          <a:bodyPr>
            <a:normAutofit/>
          </a:bodyPr>
          <a:lstStyle/>
          <a:p>
            <a:pPr marL="259641" lvl="1" indent="-259641">
              <a:lnSpc>
                <a:spcPct val="107000"/>
              </a:lnSpc>
              <a:spcBef>
                <a:spcPts val="0"/>
              </a:spcBef>
              <a:spcAft>
                <a:spcPts val="0"/>
              </a:spcAft>
            </a:pPr>
            <a:r>
              <a:rPr lang="en-US" sz="2560" b="1" dirty="0" smtClean="0">
                <a:latin typeface="+mj-lt"/>
                <a:ea typeface="Calibri" panose="020F0502020204030204" pitchFamily="34" charset="0"/>
                <a:cs typeface="Times New Roman" panose="02020603050405020304" pitchFamily="18" charset="0"/>
              </a:rPr>
              <a:t>Linking to WB access and experience:</a:t>
            </a:r>
            <a:endParaRPr lang="en-US" sz="2560" b="1" dirty="0">
              <a:latin typeface="+mj-lt"/>
              <a:ea typeface="Calibri" panose="020F0502020204030204" pitchFamily="34" charset="0"/>
              <a:cs typeface="Times New Roman" panose="02020603050405020304" pitchFamily="18" charset="0"/>
            </a:endParaRPr>
          </a:p>
          <a:p>
            <a:pPr marL="659261" lvl="2" indent="-438002">
              <a:lnSpc>
                <a:spcPct val="107000"/>
              </a:lnSpc>
              <a:spcBef>
                <a:spcPts val="0"/>
              </a:spcBef>
              <a:buFont typeface="Courier New" panose="02070309020205020404" pitchFamily="49" charset="0"/>
              <a:buChar char="o"/>
              <a:tabLst>
                <a:tab pos="480900" algn="l"/>
              </a:tabLst>
            </a:pPr>
            <a:r>
              <a:rPr lang="en-US" sz="2560" dirty="0">
                <a:latin typeface="+mj-lt"/>
                <a:ea typeface="Calibri" panose="020F0502020204030204" pitchFamily="34" charset="0"/>
                <a:cs typeface="Times New Roman" panose="02020603050405020304" pitchFamily="18" charset="0"/>
              </a:rPr>
              <a:t>Urban </a:t>
            </a:r>
            <a:r>
              <a:rPr lang="en-US" sz="2560" dirty="0" smtClean="0">
                <a:latin typeface="+mj-lt"/>
                <a:ea typeface="Calibri" panose="020F0502020204030204" pitchFamily="34" charset="0"/>
                <a:cs typeface="Times New Roman" panose="02020603050405020304" pitchFamily="18" charset="0"/>
              </a:rPr>
              <a:t>development and urban poverty</a:t>
            </a:r>
            <a:endParaRPr lang="en-US" sz="2560" dirty="0">
              <a:latin typeface="+mj-lt"/>
              <a:ea typeface="Calibri" panose="020F0502020204030204" pitchFamily="34" charset="0"/>
              <a:cs typeface="Times New Roman" panose="02020603050405020304" pitchFamily="18" charset="0"/>
            </a:endParaRPr>
          </a:p>
          <a:p>
            <a:pPr marL="659261" lvl="2" indent="-438002">
              <a:lnSpc>
                <a:spcPct val="107000"/>
              </a:lnSpc>
              <a:spcBef>
                <a:spcPts val="0"/>
              </a:spcBef>
              <a:buFont typeface="Courier New" panose="02070309020205020404" pitchFamily="49" charset="0"/>
              <a:buChar char="o"/>
              <a:tabLst>
                <a:tab pos="480900" algn="l"/>
              </a:tabLst>
            </a:pPr>
            <a:r>
              <a:rPr lang="en-US" sz="2560" dirty="0">
                <a:latin typeface="+mj-lt"/>
                <a:ea typeface="Calibri" panose="020F0502020204030204" pitchFamily="34" charset="0"/>
                <a:cs typeface="Times New Roman" panose="02020603050405020304" pitchFamily="18" charset="0"/>
              </a:rPr>
              <a:t>Disaster risk management</a:t>
            </a:r>
          </a:p>
          <a:p>
            <a:pPr marL="659261" lvl="2" indent="-438002">
              <a:lnSpc>
                <a:spcPct val="107000"/>
              </a:lnSpc>
              <a:spcBef>
                <a:spcPts val="0"/>
              </a:spcBef>
              <a:buFont typeface="Courier New" panose="02070309020205020404" pitchFamily="49" charset="0"/>
              <a:buChar char="o"/>
              <a:tabLst>
                <a:tab pos="480900" algn="l"/>
              </a:tabLst>
            </a:pPr>
            <a:r>
              <a:rPr lang="en-US" sz="2560" dirty="0">
                <a:latin typeface="+mj-lt"/>
                <a:ea typeface="Calibri" panose="020F0502020204030204" pitchFamily="34" charset="0"/>
                <a:cs typeface="Times New Roman" panose="02020603050405020304" pitchFamily="18" charset="0"/>
              </a:rPr>
              <a:t>Climate </a:t>
            </a:r>
            <a:r>
              <a:rPr lang="en-US" sz="2560" dirty="0" smtClean="0">
                <a:latin typeface="+mj-lt"/>
                <a:ea typeface="Calibri" panose="020F0502020204030204" pitchFamily="34" charset="0"/>
                <a:cs typeface="Times New Roman" panose="02020603050405020304" pitchFamily="18" charset="0"/>
              </a:rPr>
              <a:t>change</a:t>
            </a:r>
            <a:endParaRPr lang="en-US" sz="2560" dirty="0">
              <a:latin typeface="+mj-lt"/>
              <a:ea typeface="Calibri" panose="020F0502020204030204" pitchFamily="34" charset="0"/>
              <a:cs typeface="Times New Roman" panose="02020603050405020304" pitchFamily="18" charset="0"/>
            </a:endParaRPr>
          </a:p>
          <a:p>
            <a:pPr marL="259641" lvl="1" indent="-259641">
              <a:lnSpc>
                <a:spcPct val="107000"/>
              </a:lnSpc>
              <a:spcBef>
                <a:spcPts val="0"/>
              </a:spcBef>
              <a:spcAft>
                <a:spcPts val="0"/>
              </a:spcAft>
              <a:buClr>
                <a:srgbClr val="6F6F74"/>
              </a:buClr>
            </a:pPr>
            <a:r>
              <a:rPr lang="en-US" sz="2560" b="1" dirty="0">
                <a:solidFill>
                  <a:srgbClr val="000000">
                    <a:lumMod val="85000"/>
                    <a:lumOff val="15000"/>
                  </a:srgbClr>
                </a:solidFill>
                <a:ea typeface="Calibri" panose="020F0502020204030204" pitchFamily="34" charset="0"/>
                <a:cs typeface="Times New Roman" panose="02020603050405020304" pitchFamily="18" charset="0"/>
              </a:rPr>
              <a:t>Leveraging global resources and </a:t>
            </a:r>
            <a:r>
              <a:rPr lang="en-US" sz="2560" b="1" dirty="0" smtClean="0">
                <a:solidFill>
                  <a:srgbClr val="000000">
                    <a:lumMod val="85000"/>
                    <a:lumOff val="15000"/>
                  </a:srgbClr>
                </a:solidFill>
                <a:ea typeface="Calibri" panose="020F0502020204030204" pitchFamily="34" charset="0"/>
                <a:cs typeface="Times New Roman" panose="02020603050405020304" pitchFamily="18" charset="0"/>
              </a:rPr>
              <a:t>knowledge:</a:t>
            </a:r>
            <a:endParaRPr lang="en-US" sz="2560" b="1" dirty="0">
              <a:solidFill>
                <a:srgbClr val="000000">
                  <a:lumMod val="85000"/>
                  <a:lumOff val="15000"/>
                </a:srgbClr>
              </a:solidFill>
              <a:ea typeface="Calibri" panose="020F0502020204030204" pitchFamily="34" charset="0"/>
              <a:cs typeface="Times New Roman" panose="02020603050405020304" pitchFamily="18" charset="0"/>
            </a:endParaRPr>
          </a:p>
          <a:p>
            <a:pPr marL="659261" lvl="2" indent="-438002">
              <a:lnSpc>
                <a:spcPct val="107000"/>
              </a:lnSpc>
              <a:spcBef>
                <a:spcPts val="0"/>
              </a:spcBef>
              <a:buClr>
                <a:srgbClr val="6F6F74"/>
              </a:buClr>
              <a:buFont typeface="Courier New" panose="02070309020205020404" pitchFamily="49" charset="0"/>
              <a:buChar char="o"/>
            </a:pPr>
            <a:r>
              <a:rPr lang="en-US" sz="2560" dirty="0" smtClean="0">
                <a:solidFill>
                  <a:srgbClr val="000000">
                    <a:lumMod val="85000"/>
                    <a:lumOff val="15000"/>
                  </a:srgbClr>
                </a:solidFill>
                <a:ea typeface="Calibri" panose="020F0502020204030204" pitchFamily="34" charset="0"/>
                <a:cs typeface="Times New Roman" panose="02020603050405020304" pitchFamily="18" charset="0"/>
              </a:rPr>
              <a:t>WB mandate </a:t>
            </a:r>
            <a:r>
              <a:rPr lang="en-US" sz="2560" dirty="0">
                <a:solidFill>
                  <a:srgbClr val="000000">
                    <a:lumMod val="85000"/>
                    <a:lumOff val="15000"/>
                  </a:srgbClr>
                </a:solidFill>
                <a:ea typeface="Calibri" panose="020F0502020204030204" pitchFamily="34" charset="0"/>
                <a:cs typeface="Times New Roman" panose="02020603050405020304" pitchFamily="18" charset="0"/>
              </a:rPr>
              <a:t>to increase climate finance</a:t>
            </a:r>
          </a:p>
          <a:p>
            <a:pPr marL="659261" lvl="2" indent="-438002">
              <a:lnSpc>
                <a:spcPct val="107000"/>
              </a:lnSpc>
              <a:spcBef>
                <a:spcPts val="0"/>
              </a:spcBef>
              <a:buClr>
                <a:srgbClr val="6F6F74"/>
              </a:buClr>
              <a:buFont typeface="Courier New" panose="02070309020205020404" pitchFamily="49" charset="0"/>
              <a:buChar char="o"/>
            </a:pPr>
            <a:r>
              <a:rPr lang="en-US" sz="2560" dirty="0">
                <a:solidFill>
                  <a:srgbClr val="000000">
                    <a:lumMod val="85000"/>
                    <a:lumOff val="15000"/>
                  </a:srgbClr>
                </a:solidFill>
                <a:ea typeface="Calibri" panose="020F0502020204030204" pitchFamily="34" charset="0"/>
                <a:cs typeface="Times New Roman" panose="02020603050405020304" pitchFamily="18" charset="0"/>
              </a:rPr>
              <a:t>Global knowledge base: staff, </a:t>
            </a:r>
            <a:r>
              <a:rPr lang="en-US" sz="2560" dirty="0" smtClean="0">
                <a:solidFill>
                  <a:srgbClr val="000000">
                    <a:lumMod val="85000"/>
                    <a:lumOff val="15000"/>
                  </a:srgbClr>
                </a:solidFill>
                <a:ea typeface="Calibri" panose="020F0502020204030204" pitchFamily="34" charset="0"/>
                <a:cs typeface="Times New Roman" panose="02020603050405020304" pitchFamily="18" charset="0"/>
              </a:rPr>
              <a:t>partnerships</a:t>
            </a:r>
            <a:r>
              <a:rPr lang="en-US" sz="2560" dirty="0">
                <a:solidFill>
                  <a:srgbClr val="000000">
                    <a:lumMod val="85000"/>
                    <a:lumOff val="15000"/>
                  </a:srgbClr>
                </a:solidFill>
                <a:ea typeface="Calibri" panose="020F0502020204030204" pitchFamily="34" charset="0"/>
                <a:cs typeface="Times New Roman" panose="02020603050405020304" pitchFamily="18" charset="0"/>
              </a:rPr>
              <a:t>, convening </a:t>
            </a:r>
            <a:r>
              <a:rPr lang="en-US" sz="2560" dirty="0" smtClean="0">
                <a:solidFill>
                  <a:srgbClr val="000000">
                    <a:lumMod val="85000"/>
                    <a:lumOff val="15000"/>
                  </a:srgbClr>
                </a:solidFill>
                <a:ea typeface="Calibri" panose="020F0502020204030204" pitchFamily="34" charset="0"/>
                <a:cs typeface="Times New Roman" panose="02020603050405020304" pitchFamily="18" charset="0"/>
              </a:rPr>
              <a:t>power</a:t>
            </a:r>
          </a:p>
          <a:p>
            <a:pPr marL="659261" lvl="2" indent="-438002">
              <a:lnSpc>
                <a:spcPct val="107000"/>
              </a:lnSpc>
              <a:spcBef>
                <a:spcPts val="0"/>
              </a:spcBef>
              <a:buClr>
                <a:srgbClr val="6F6F74"/>
              </a:buClr>
              <a:buFont typeface="Courier New" panose="02070309020205020404" pitchFamily="49" charset="0"/>
              <a:buChar char="o"/>
            </a:pPr>
            <a:r>
              <a:rPr lang="en-US" sz="2560" dirty="0" smtClean="0">
                <a:solidFill>
                  <a:srgbClr val="000000">
                    <a:lumMod val="85000"/>
                    <a:lumOff val="15000"/>
                  </a:srgbClr>
                </a:solidFill>
                <a:ea typeface="Calibri" panose="020F0502020204030204" pitchFamily="34" charset="0"/>
                <a:cs typeface="Times New Roman" panose="02020603050405020304" pitchFamily="18" charset="0"/>
              </a:rPr>
              <a:t>Capacity to work across sectors</a:t>
            </a:r>
            <a:endParaRPr lang="en-US" sz="2560" dirty="0">
              <a:solidFill>
                <a:srgbClr val="000000">
                  <a:lumMod val="85000"/>
                  <a:lumOff val="15000"/>
                </a:srgbClr>
              </a:solidFill>
              <a:ea typeface="Calibri" panose="020F0502020204030204" pitchFamily="34" charset="0"/>
              <a:cs typeface="Times New Roman" panose="02020603050405020304" pitchFamily="18" charset="0"/>
            </a:endParaRPr>
          </a:p>
          <a:p>
            <a:pPr marL="259641" lvl="1" indent="-259641">
              <a:lnSpc>
                <a:spcPct val="107000"/>
              </a:lnSpc>
              <a:spcBef>
                <a:spcPts val="0"/>
              </a:spcBef>
              <a:spcAft>
                <a:spcPts val="1138"/>
              </a:spcAft>
              <a:buClr>
                <a:srgbClr val="6F6F74"/>
              </a:buClr>
            </a:pPr>
            <a:r>
              <a:rPr lang="en-US" sz="2560" b="1" dirty="0" smtClean="0">
                <a:solidFill>
                  <a:srgbClr val="000000">
                    <a:lumMod val="85000"/>
                    <a:lumOff val="15000"/>
                  </a:srgbClr>
                </a:solidFill>
                <a:ea typeface="Calibri" panose="020F0502020204030204" pitchFamily="34" charset="0"/>
                <a:cs typeface="Times New Roman" panose="02020603050405020304" pitchFamily="18" charset="0"/>
              </a:rPr>
              <a:t>Building </a:t>
            </a:r>
            <a:r>
              <a:rPr lang="en-US" sz="2560" b="1" dirty="0">
                <a:solidFill>
                  <a:srgbClr val="000000">
                    <a:lumMod val="85000"/>
                    <a:lumOff val="15000"/>
                  </a:srgbClr>
                </a:solidFill>
                <a:ea typeface="Calibri" panose="020F0502020204030204" pitchFamily="34" charset="0"/>
                <a:cs typeface="Times New Roman" panose="02020603050405020304" pitchFamily="18" charset="0"/>
              </a:rPr>
              <a:t>on existing GFDRR-supported City Resilience </a:t>
            </a:r>
            <a:r>
              <a:rPr lang="en-US" sz="2560" b="1" dirty="0" smtClean="0">
                <a:solidFill>
                  <a:srgbClr val="000000">
                    <a:lumMod val="85000"/>
                    <a:lumOff val="15000"/>
                  </a:srgbClr>
                </a:solidFill>
                <a:ea typeface="Calibri" panose="020F0502020204030204" pitchFamily="34" charset="0"/>
                <a:cs typeface="Times New Roman" panose="02020603050405020304" pitchFamily="18" charset="0"/>
              </a:rPr>
              <a:t>Program, </a:t>
            </a:r>
            <a:r>
              <a:rPr lang="en-US" sz="2560" b="1" dirty="0" err="1" smtClean="0">
                <a:solidFill>
                  <a:srgbClr val="000000">
                    <a:lumMod val="85000"/>
                    <a:lumOff val="15000"/>
                  </a:srgbClr>
                </a:solidFill>
                <a:ea typeface="Calibri" panose="020F0502020204030204" pitchFamily="34" charset="0"/>
                <a:cs typeface="Times New Roman" panose="02020603050405020304" pitchFamily="18" charset="0"/>
              </a:rPr>
              <a:t>CityStrength</a:t>
            </a:r>
            <a:r>
              <a:rPr lang="en-US" sz="2560" b="1" dirty="0" smtClean="0">
                <a:solidFill>
                  <a:srgbClr val="000000">
                    <a:lumMod val="85000"/>
                    <a:lumOff val="15000"/>
                  </a:srgbClr>
                </a:solidFill>
                <a:ea typeface="Calibri" panose="020F0502020204030204" pitchFamily="34" charset="0"/>
                <a:cs typeface="Times New Roman" panose="02020603050405020304" pitchFamily="18" charset="0"/>
              </a:rPr>
              <a:t> methodology and Building Regulations work</a:t>
            </a:r>
            <a:endParaRPr lang="en-US" sz="2560" b="1" dirty="0">
              <a:solidFill>
                <a:srgbClr val="000000">
                  <a:lumMod val="85000"/>
                  <a:lumOff val="15000"/>
                </a:srgbClr>
              </a:solidFill>
              <a:ea typeface="Calibri" panose="020F0502020204030204" pitchFamily="34" charset="0"/>
              <a:cs typeface="Times New Roman" panose="02020603050405020304" pitchFamily="18" charset="0"/>
            </a:endParaRPr>
          </a:p>
          <a:p>
            <a:pPr marL="0" lvl="1" indent="0">
              <a:lnSpc>
                <a:spcPct val="107000"/>
              </a:lnSpc>
              <a:spcBef>
                <a:spcPts val="0"/>
              </a:spcBef>
              <a:buNone/>
            </a:pPr>
            <a:endParaRPr lang="en-US" sz="3272" dirty="0">
              <a:latin typeface="+mj-lt"/>
              <a:ea typeface="Calibri" panose="020F0502020204030204" pitchFamily="34" charset="0"/>
              <a:cs typeface="Times New Roman" panose="02020603050405020304" pitchFamily="18" charset="0"/>
            </a:endParaRPr>
          </a:p>
          <a:p>
            <a:pPr lvl="1"/>
            <a:endParaRPr lang="en-US" dirty="0" smtClean="0"/>
          </a:p>
          <a:p>
            <a:pPr marL="0" indent="0">
              <a:buNone/>
            </a:pPr>
            <a:endParaRPr lang="en-US" b="1" dirty="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6</a:t>
            </a:fld>
            <a:endParaRPr lang="en-US">
              <a:solidFill>
                <a:srgbClr val="46464A">
                  <a:lumMod val="60000"/>
                  <a:lumOff val="40000"/>
                </a:srgbClr>
              </a:solidFill>
            </a:endParaRPr>
          </a:p>
        </p:txBody>
      </p:sp>
      <p:sp>
        <p:nvSpPr>
          <p:cNvPr id="9" name="Rectangle 8"/>
          <p:cNvSpPr/>
          <p:nvPr/>
        </p:nvSpPr>
        <p:spPr>
          <a:xfrm>
            <a:off x="873207" y="0"/>
            <a:ext cx="14913793"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940940" y="-1"/>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smtClean="0">
                <a:solidFill>
                  <a:srgbClr val="FFFFFF"/>
                </a:solidFill>
                <a:cs typeface="Helvetica" panose="020B0604020202020204" pitchFamily="34" charset="0"/>
              </a:rPr>
              <a:t>GFDRR comparative advantages </a:t>
            </a:r>
            <a:endParaRPr lang="en-US" sz="3982" b="1" dirty="0">
              <a:solidFill>
                <a:srgbClr val="FFFFFF"/>
              </a:solidFill>
              <a:cs typeface="Helvetica" panose="020B0604020202020204" pitchFamily="34" charset="0"/>
            </a:endParaRPr>
          </a:p>
        </p:txBody>
      </p:sp>
      <p:pic>
        <p:nvPicPr>
          <p:cNvPr id="6" name="Picture 5"/>
          <p:cNvPicPr>
            <a:picLocks noChangeAspect="1"/>
          </p:cNvPicPr>
          <p:nvPr/>
        </p:nvPicPr>
        <p:blipFill>
          <a:blip r:embed="rId3"/>
          <a:stretch>
            <a:fillRect/>
          </a:stretch>
        </p:blipFill>
        <p:spPr>
          <a:xfrm>
            <a:off x="9553174" y="2161341"/>
            <a:ext cx="6233826" cy="6218123"/>
          </a:xfrm>
          <a:prstGeom prst="rect">
            <a:avLst/>
          </a:prstGeom>
        </p:spPr>
      </p:pic>
      <p:sp>
        <p:nvSpPr>
          <p:cNvPr id="11" name="Rectangle 10"/>
          <p:cNvSpPr/>
          <p:nvPr/>
        </p:nvSpPr>
        <p:spPr>
          <a:xfrm>
            <a:off x="9337810" y="8450820"/>
            <a:ext cx="6449189" cy="333040"/>
          </a:xfrm>
          <a:prstGeom prst="rect">
            <a:avLst/>
          </a:prstGeom>
        </p:spPr>
        <p:txBody>
          <a:bodyPr wrap="square">
            <a:spAutoFit/>
          </a:bodyPr>
          <a:lstStyle/>
          <a:p>
            <a:pPr algn="r" defTabSz="1300460" fontAlgn="auto" hangingPunct="1">
              <a:spcBef>
                <a:spcPts val="0"/>
              </a:spcBef>
              <a:spcAft>
                <a:spcPts val="0"/>
              </a:spcAft>
            </a:pPr>
            <a:r>
              <a:rPr lang="en-US" sz="1564" dirty="0">
                <a:latin typeface="Century Schoolbook" panose="02040604050505020304"/>
                <a:ea typeface="+mn-ea"/>
                <a:cs typeface="+mn-cs"/>
              </a:rPr>
              <a:t>(Source: World Bank Flickr)</a:t>
            </a:r>
          </a:p>
        </p:txBody>
      </p:sp>
      <p:sp>
        <p:nvSpPr>
          <p:cNvPr id="12"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387759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286" y="2000390"/>
            <a:ext cx="14955520" cy="7592259"/>
          </a:xfrm>
        </p:spPr>
        <p:txBody>
          <a:bodyPr>
            <a:normAutofit/>
          </a:bodyPr>
          <a:lstStyle/>
          <a:p>
            <a:pPr marL="0" indent="0">
              <a:buNone/>
            </a:pPr>
            <a:r>
              <a:rPr lang="en-US" sz="2987" b="1" dirty="0"/>
              <a:t>External</a:t>
            </a:r>
          </a:p>
          <a:p>
            <a:pPr marL="259641" lvl="1" indent="-259641">
              <a:buFont typeface="Arial" panose="020B0604020202020204" pitchFamily="34" charset="0"/>
              <a:buChar char="•"/>
            </a:pPr>
            <a:r>
              <a:rPr lang="en-US" sz="2560" dirty="0"/>
              <a:t>100 Resilient Cities (Rockefeller Foundation)</a:t>
            </a:r>
          </a:p>
          <a:p>
            <a:pPr marL="259641" lvl="1" indent="-259641">
              <a:buFont typeface="Arial" panose="020B0604020202020204" pitchFamily="34" charset="0"/>
              <a:buChar char="•"/>
            </a:pPr>
            <a:r>
              <a:rPr lang="en-US" sz="2560" dirty="0"/>
              <a:t>Bloomberg / City Creditworthiness Initiative</a:t>
            </a:r>
          </a:p>
          <a:p>
            <a:pPr marL="259641" lvl="1" indent="-259641">
              <a:buFont typeface="Arial" panose="020B0604020202020204" pitchFamily="34" charset="0"/>
              <a:buChar char="•"/>
            </a:pPr>
            <a:r>
              <a:rPr lang="en-US" sz="2560" dirty="0"/>
              <a:t>C40 Cities</a:t>
            </a:r>
          </a:p>
          <a:p>
            <a:pPr marL="259641" lvl="1" indent="-259641">
              <a:buFont typeface="Arial" panose="020B0604020202020204" pitchFamily="34" charset="0"/>
              <a:buChar char="•"/>
            </a:pPr>
            <a:r>
              <a:rPr lang="en-US" sz="2560" dirty="0"/>
              <a:t>City Climate Finance Leadership Alliance</a:t>
            </a:r>
          </a:p>
          <a:p>
            <a:pPr marL="259641" lvl="1" indent="-259641">
              <a:buFont typeface="Arial" panose="020B0604020202020204" pitchFamily="34" charset="0"/>
              <a:buChar char="•"/>
            </a:pPr>
            <a:r>
              <a:rPr lang="en-US" sz="2560" dirty="0"/>
              <a:t>Compact of Mayors</a:t>
            </a:r>
          </a:p>
          <a:p>
            <a:pPr marL="259641" lvl="1" indent="-259641">
              <a:buFont typeface="Arial" panose="020B0604020202020204" pitchFamily="34" charset="0"/>
              <a:buChar char="•"/>
            </a:pPr>
            <a:r>
              <a:rPr lang="en-US" sz="2560" dirty="0"/>
              <a:t>Medellin Collaboration for Urban Resilience / Cities Alliance</a:t>
            </a:r>
          </a:p>
          <a:p>
            <a:pPr marL="0" indent="0">
              <a:buNone/>
            </a:pPr>
            <a:r>
              <a:rPr lang="en-US" sz="2987" b="1" dirty="0">
                <a:solidFill>
                  <a:prstClr val="black"/>
                </a:solidFill>
              </a:rPr>
              <a:t>Internal (examples)</a:t>
            </a:r>
          </a:p>
          <a:p>
            <a:pPr marL="259641" lvl="1" indent="-259641">
              <a:buFont typeface="Arial" panose="020B0604020202020204" pitchFamily="34" charset="0"/>
              <a:buChar char="•"/>
            </a:pPr>
            <a:r>
              <a:rPr lang="en-US" sz="2560" dirty="0"/>
              <a:t>Pilot Program for Climate Resilience (PPCR)</a:t>
            </a:r>
          </a:p>
          <a:p>
            <a:pPr marL="259641" lvl="1" indent="-259641">
              <a:buFont typeface="Arial" panose="020B0604020202020204" pitchFamily="34" charset="0"/>
              <a:buChar char="•"/>
            </a:pPr>
            <a:r>
              <a:rPr lang="en-US" sz="2560" dirty="0"/>
              <a:t>Global Environment Facility (GEF) Sustainable Cities</a:t>
            </a:r>
          </a:p>
          <a:p>
            <a:pPr marL="259641" lvl="1" indent="-259641">
              <a:buFont typeface="Arial" panose="020B0604020202020204" pitchFamily="34" charset="0"/>
              <a:buChar char="•"/>
            </a:pPr>
            <a:r>
              <a:rPr lang="en-US" sz="2560" dirty="0"/>
              <a:t>IFC EDGE; ESMAP Building Efficiency Program</a:t>
            </a:r>
          </a:p>
          <a:p>
            <a:pPr marL="259641" lvl="1" indent="-259641">
              <a:buFont typeface="Arial" panose="020B0604020202020204" pitchFamily="34" charset="0"/>
              <a:buChar char="•"/>
            </a:pPr>
            <a:r>
              <a:rPr lang="en-US" sz="2560" dirty="0"/>
              <a:t>Finance and Markets (F&amp;M) Disaster Risk Financing Initiative</a:t>
            </a:r>
          </a:p>
          <a:p>
            <a:pPr marL="0" indent="0">
              <a:buNone/>
            </a:pPr>
            <a:endParaRPr lang="en-US" b="1" dirty="0"/>
          </a:p>
        </p:txBody>
      </p:sp>
      <p:sp>
        <p:nvSpPr>
          <p:cNvPr id="4" name="Slide Number Placeholder 3"/>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7</a:t>
            </a:fld>
            <a:endParaRPr lang="en-US">
              <a:solidFill>
                <a:srgbClr val="46464A">
                  <a:lumMod val="60000"/>
                  <a:lumOff val="40000"/>
                </a:srgbClr>
              </a:solidFill>
            </a:endParaRPr>
          </a:p>
        </p:txBody>
      </p:sp>
      <p:sp>
        <p:nvSpPr>
          <p:cNvPr id="9" name="Rectangle 8"/>
          <p:cNvSpPr/>
          <p:nvPr/>
        </p:nvSpPr>
        <p:spPr>
          <a:xfrm>
            <a:off x="921374" y="0"/>
            <a:ext cx="14748874"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10" name="Title 1"/>
          <p:cNvSpPr txBox="1">
            <a:spLocks/>
          </p:cNvSpPr>
          <p:nvPr/>
        </p:nvSpPr>
        <p:spPr>
          <a:xfrm>
            <a:off x="908829" y="-1"/>
            <a:ext cx="14913793" cy="1625601"/>
          </a:xfrm>
          <a:prstGeom prst="rect">
            <a:avLst/>
          </a:prstGeom>
        </p:spPr>
        <p:txBody>
          <a:bodyPr vert="horz" lIns="130048" tIns="65024" rIns="130048" bIns="6502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982" b="1" dirty="0">
                <a:solidFill>
                  <a:srgbClr val="FFFFFF"/>
                </a:solidFill>
                <a:cs typeface="Helvetica" panose="020B0604020202020204" pitchFamily="34" charset="0"/>
              </a:rPr>
              <a:t>Partnerships </a:t>
            </a: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1993329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9838" y="0"/>
            <a:ext cx="14428850"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6" name="Title 1"/>
          <p:cNvSpPr txBox="1">
            <a:spLocks/>
          </p:cNvSpPr>
          <p:nvPr/>
        </p:nvSpPr>
        <p:spPr>
          <a:xfrm>
            <a:off x="1369838" y="0"/>
            <a:ext cx="14298751" cy="1625600"/>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Calibri Light"/>
                <a:ea typeface="+mj-ea"/>
                <a:cs typeface="Calibri Light"/>
              </a:defRPr>
            </a:lvl1pPr>
          </a:lstStyle>
          <a:p>
            <a:pPr fontAlgn="auto">
              <a:spcAft>
                <a:spcPts val="0"/>
              </a:spcAft>
            </a:pPr>
            <a:r>
              <a:rPr lang="en-US" sz="3982" b="1" dirty="0">
                <a:solidFill>
                  <a:srgbClr val="FFFFFF"/>
                </a:solidFill>
                <a:latin typeface="Century Schoolbook" panose="02040604050505020304"/>
                <a:cs typeface="Helvetica" panose="020B0604020202020204" pitchFamily="34" charset="0"/>
              </a:rPr>
              <a:t>City Resilience Program</a:t>
            </a:r>
          </a:p>
        </p:txBody>
      </p:sp>
      <p:sp>
        <p:nvSpPr>
          <p:cNvPr id="3" name="Slide Number Placeholder 2"/>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8</a:t>
            </a:fld>
            <a:endParaRPr lang="en-US">
              <a:solidFill>
                <a:srgbClr val="46464A">
                  <a:lumMod val="60000"/>
                  <a:lumOff val="40000"/>
                </a:srgbClr>
              </a:solidFill>
            </a:endParaRPr>
          </a:p>
        </p:txBody>
      </p:sp>
      <p:sp>
        <p:nvSpPr>
          <p:cNvPr id="7" name="Content Placeholder 2"/>
          <p:cNvSpPr txBox="1">
            <a:spLocks/>
          </p:cNvSpPr>
          <p:nvPr/>
        </p:nvSpPr>
        <p:spPr>
          <a:xfrm>
            <a:off x="1289562" y="1855891"/>
            <a:ext cx="14428848" cy="7461471"/>
          </a:xfrm>
          <a:prstGeom prst="rect">
            <a:avLst/>
          </a:prstGeom>
        </p:spPr>
        <p:txBody>
          <a:bodyPr vert="horz" lIns="130048" tIns="65024" rIns="130048" bIns="65024"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pPr>
            <a:r>
              <a:rPr lang="en-US" sz="2987" b="1" dirty="0">
                <a:solidFill>
                  <a:srgbClr val="000000"/>
                </a:solidFill>
              </a:rPr>
              <a:t>Objective</a:t>
            </a:r>
            <a:r>
              <a:rPr lang="en-US" sz="2560" b="1" dirty="0">
                <a:solidFill>
                  <a:srgbClr val="000000"/>
                </a:solidFill>
              </a:rPr>
              <a:t> </a:t>
            </a:r>
          </a:p>
          <a:p>
            <a:pPr marL="406394" indent="-406394" algn="l" fontAlgn="auto">
              <a:spcAft>
                <a:spcPts val="0"/>
              </a:spcAft>
              <a:buFont typeface="Arial" panose="020B0604020202020204" pitchFamily="34" charset="0"/>
              <a:buChar char="•"/>
            </a:pPr>
            <a:r>
              <a:rPr lang="en-US" sz="2560" dirty="0">
                <a:solidFill>
                  <a:srgbClr val="000000"/>
                </a:solidFill>
              </a:rPr>
              <a:t>To assist city-level decision-makers to better plan for, and unlock new sources of financing for, resilience-building investments.  </a:t>
            </a:r>
          </a:p>
          <a:p>
            <a:pPr marL="406394" indent="-406394" algn="l" fontAlgn="auto">
              <a:spcAft>
                <a:spcPts val="0"/>
              </a:spcAft>
              <a:buFont typeface="Arial" panose="020B0604020202020204" pitchFamily="34" charset="0"/>
              <a:buChar char="•"/>
            </a:pPr>
            <a:r>
              <a:rPr lang="en-US" sz="2560" dirty="0">
                <a:solidFill>
                  <a:srgbClr val="000000"/>
                </a:solidFill>
              </a:rPr>
              <a:t>This can be achieved by providing a customizable set of solutions, tools, measures, and strategies that enable a better understanding of and response to the social, financial and physical aspects of urban risk posed by various hazards.</a:t>
            </a:r>
          </a:p>
          <a:p>
            <a:pPr algn="l" fontAlgn="auto">
              <a:spcAft>
                <a:spcPts val="0"/>
              </a:spcAft>
            </a:pPr>
            <a:endParaRPr lang="en-US" sz="2560" b="1" dirty="0">
              <a:solidFill>
                <a:srgbClr val="000000"/>
              </a:solidFill>
            </a:endParaRPr>
          </a:p>
          <a:p>
            <a:pPr algn="l" fontAlgn="auto">
              <a:lnSpc>
                <a:spcPct val="100000"/>
              </a:lnSpc>
              <a:spcBef>
                <a:spcPts val="0"/>
              </a:spcBef>
              <a:spcAft>
                <a:spcPts val="0"/>
              </a:spcAft>
            </a:pPr>
            <a:r>
              <a:rPr lang="en-US" sz="2987" b="1" dirty="0">
                <a:solidFill>
                  <a:srgbClr val="000000"/>
                </a:solidFill>
              </a:rPr>
              <a:t>Main Points of Contact </a:t>
            </a:r>
            <a:endParaRPr lang="en-US" sz="2560" b="1" dirty="0">
              <a:solidFill>
                <a:srgbClr val="000000"/>
              </a:solidFill>
            </a:endParaRPr>
          </a:p>
          <a:p>
            <a:pPr marL="406394" indent="-406394" algn="l" fontAlgn="auto">
              <a:lnSpc>
                <a:spcPct val="100000"/>
              </a:lnSpc>
              <a:spcBef>
                <a:spcPts val="0"/>
              </a:spcBef>
              <a:spcAft>
                <a:spcPts val="0"/>
              </a:spcAft>
              <a:buFont typeface="Arial" panose="020B0604020202020204" pitchFamily="34" charset="0"/>
              <a:buChar char="•"/>
            </a:pPr>
            <a:r>
              <a:rPr lang="en-US" sz="2560" dirty="0">
                <a:solidFill>
                  <a:srgbClr val="000000"/>
                </a:solidFill>
              </a:rPr>
              <a:t>Ministries of Finance and Planning; Mayors</a:t>
            </a:r>
          </a:p>
          <a:p>
            <a:pPr algn="l" fontAlgn="auto">
              <a:spcAft>
                <a:spcPts val="0"/>
              </a:spcAft>
            </a:pPr>
            <a:r>
              <a:rPr lang="en-US" sz="2987" b="1" dirty="0">
                <a:solidFill>
                  <a:srgbClr val="000000"/>
                </a:solidFill>
              </a:rPr>
              <a:t>Services</a:t>
            </a:r>
            <a:r>
              <a:rPr lang="en-US" sz="2987" dirty="0">
                <a:solidFill>
                  <a:srgbClr val="000000"/>
                </a:solidFill>
              </a:rPr>
              <a:t> </a:t>
            </a:r>
          </a:p>
          <a:p>
            <a:pPr marL="487672" indent="-487672" algn="l" fontAlgn="auto">
              <a:spcAft>
                <a:spcPts val="0"/>
              </a:spcAft>
              <a:buFont typeface="Arial" panose="020B0604020202020204" pitchFamily="34" charset="0"/>
              <a:buChar char="•"/>
            </a:pPr>
            <a:r>
              <a:rPr lang="en-US" sz="2560" dirty="0">
                <a:solidFill>
                  <a:srgbClr val="000000"/>
                </a:solidFill>
              </a:rPr>
              <a:t>Increase the financial capacity of clients to withstand economic shocks by utilizing and leveraging sovereign wealth funds, private equity and re(insurers)</a:t>
            </a:r>
          </a:p>
          <a:p>
            <a:pPr marL="487672" indent="-487672" algn="l" fontAlgn="auto">
              <a:spcAft>
                <a:spcPts val="0"/>
              </a:spcAft>
              <a:buFont typeface="Arial" panose="020B0604020202020204" pitchFamily="34" charset="0"/>
              <a:buChar char="•"/>
            </a:pPr>
            <a:r>
              <a:rPr lang="en-US" sz="2560" dirty="0">
                <a:solidFill>
                  <a:srgbClr val="000000"/>
                </a:solidFill>
              </a:rPr>
              <a:t>Provide policymakers with decision-support through robust risk and geospatial analytics and modelling in partnership with universities and leading tech companies </a:t>
            </a:r>
          </a:p>
          <a:p>
            <a:pPr marL="487672" indent="-487672" algn="l" fontAlgn="auto">
              <a:spcAft>
                <a:spcPts val="0"/>
              </a:spcAft>
              <a:buFont typeface="Arial" panose="020B0604020202020204" pitchFamily="34" charset="0"/>
              <a:buChar char="•"/>
            </a:pPr>
            <a:r>
              <a:rPr lang="en-US" sz="2560" dirty="0">
                <a:solidFill>
                  <a:srgbClr val="000000"/>
                </a:solidFill>
              </a:rPr>
              <a:t>Offer convening service of client governments, development partners as well as non-governmental and private sectors.  </a:t>
            </a:r>
          </a:p>
          <a:p>
            <a:pPr algn="l" fontAlgn="auto">
              <a:spcAft>
                <a:spcPts val="0"/>
              </a:spcAft>
            </a:pPr>
            <a:endParaRPr lang="en-US" sz="3413" b="1" dirty="0">
              <a:solidFill>
                <a:srgbClr val="000000"/>
              </a:solidFill>
            </a:endParaRPr>
          </a:p>
          <a:p>
            <a:pPr lvl="1" fontAlgn="auto">
              <a:spcAft>
                <a:spcPts val="0"/>
              </a:spcAft>
            </a:pPr>
            <a:endParaRPr lang="en-US" sz="2844" dirty="0">
              <a:solidFill>
                <a:srgbClr val="000000"/>
              </a:solidFill>
            </a:endParaRPr>
          </a:p>
          <a:p>
            <a:pPr lvl="1" fontAlgn="auto">
              <a:spcAft>
                <a:spcPts val="0"/>
              </a:spcAft>
            </a:pPr>
            <a:endParaRPr lang="en-US" sz="2844" dirty="0">
              <a:solidFill>
                <a:srgbClr val="000000"/>
              </a:solidFill>
            </a:endParaRPr>
          </a:p>
          <a:p>
            <a:pPr fontAlgn="auto">
              <a:spcAft>
                <a:spcPts val="0"/>
              </a:spcAft>
            </a:pPr>
            <a:endParaRPr lang="en-US" sz="3413" b="1" dirty="0">
              <a:solidFill>
                <a:srgbClr val="000000"/>
              </a:solidFill>
            </a:endParaRPr>
          </a:p>
        </p:txBody>
      </p:sp>
      <p:sp>
        <p:nvSpPr>
          <p:cNvPr id="8"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spTree>
    <p:extLst>
      <p:ext uri="{BB962C8B-B14F-4D97-AF65-F5344CB8AC3E}">
        <p14:creationId xmlns:p14="http://schemas.microsoft.com/office/powerpoint/2010/main" val="505426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8911" y="0"/>
            <a:ext cx="14337391" cy="1625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00460" fontAlgn="auto" hangingPunct="1">
              <a:spcBef>
                <a:spcPts val="0"/>
              </a:spcBef>
              <a:spcAft>
                <a:spcPts val="0"/>
              </a:spcAft>
            </a:pPr>
            <a:endParaRPr lang="en-US" sz="2560">
              <a:solidFill>
                <a:srgbClr val="FFFFFF"/>
              </a:solidFill>
            </a:endParaRPr>
          </a:p>
        </p:txBody>
      </p:sp>
      <p:sp>
        <p:nvSpPr>
          <p:cNvPr id="6" name="Title 1"/>
          <p:cNvSpPr txBox="1">
            <a:spLocks/>
          </p:cNvSpPr>
          <p:nvPr/>
        </p:nvSpPr>
        <p:spPr>
          <a:xfrm>
            <a:off x="1348911" y="0"/>
            <a:ext cx="14337391" cy="1625600"/>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Calibri Light"/>
                <a:ea typeface="+mj-ea"/>
                <a:cs typeface="Calibri Light"/>
              </a:defRPr>
            </a:lvl1pPr>
          </a:lstStyle>
          <a:p>
            <a:pPr fontAlgn="auto">
              <a:spcAft>
                <a:spcPts val="0"/>
              </a:spcAft>
            </a:pPr>
            <a:r>
              <a:rPr lang="en-US" sz="3982" b="1" dirty="0">
                <a:solidFill>
                  <a:srgbClr val="FFFFFF"/>
                </a:solidFill>
                <a:latin typeface="Century Schoolbook" panose="02040604050505020304"/>
                <a:cs typeface="Helvetica" panose="020B0604020202020204" pitchFamily="34" charset="0"/>
              </a:rPr>
              <a:t>City Resilience Program </a:t>
            </a:r>
            <a:r>
              <a:rPr lang="en-US" sz="3982" b="1" dirty="0" smtClean="0">
                <a:solidFill>
                  <a:srgbClr val="FFFFFF"/>
                </a:solidFill>
                <a:latin typeface="Century Schoolbook" panose="02040604050505020304"/>
                <a:cs typeface="Helvetica" panose="020B0604020202020204" pitchFamily="34" charset="0"/>
              </a:rPr>
              <a:t>framework</a:t>
            </a:r>
            <a:endParaRPr lang="en-US" sz="3982" b="1" dirty="0">
              <a:solidFill>
                <a:srgbClr val="FFFFFF"/>
              </a:solidFill>
              <a:latin typeface="Century Schoolbook" panose="02040604050505020304"/>
              <a:cs typeface="Helvetica" panose="020B0604020202020204" pitchFamily="34" charset="0"/>
            </a:endParaRPr>
          </a:p>
        </p:txBody>
      </p:sp>
      <p:sp>
        <p:nvSpPr>
          <p:cNvPr id="3" name="Slide Number Placeholder 2"/>
          <p:cNvSpPr>
            <a:spLocks noGrp="1"/>
          </p:cNvSpPr>
          <p:nvPr>
            <p:ph type="sldNum" sz="quarter" idx="12"/>
          </p:nvPr>
        </p:nvSpPr>
        <p:spPr/>
        <p:txBody>
          <a:bodyPr>
            <a:normAutofit lnSpcReduction="10000"/>
          </a:bodyPr>
          <a:lstStyle/>
          <a:p>
            <a:fld id="{41DF6567-437A-4BBE-B215-921C1B3E838A}" type="slidenum">
              <a:rPr lang="en-US" smtClean="0">
                <a:solidFill>
                  <a:srgbClr val="46464A">
                    <a:lumMod val="60000"/>
                    <a:lumOff val="40000"/>
                  </a:srgbClr>
                </a:solidFill>
              </a:rPr>
              <a:pPr/>
              <a:t>9</a:t>
            </a:fld>
            <a:endParaRPr lang="en-US">
              <a:solidFill>
                <a:srgbClr val="46464A">
                  <a:lumMod val="60000"/>
                  <a:lumOff val="40000"/>
                </a:srgbClr>
              </a:solidFill>
            </a:endParaRPr>
          </a:p>
        </p:txBody>
      </p:sp>
      <p:sp>
        <p:nvSpPr>
          <p:cNvPr id="7" name="Footer Placeholder 4"/>
          <p:cNvSpPr>
            <a:spLocks noGrp="1"/>
          </p:cNvSpPr>
          <p:nvPr>
            <p:ph type="ftr" sz="quarter" idx="11"/>
          </p:nvPr>
        </p:nvSpPr>
        <p:spPr>
          <a:xfrm rot="16200000">
            <a:off x="14164660" y="5755076"/>
            <a:ext cx="5093547" cy="519289"/>
          </a:xfrm>
        </p:spPr>
        <p:txBody>
          <a:bodyPr/>
          <a:lstStyle/>
          <a:p>
            <a:r>
              <a:rPr lang="en-US" dirty="0" smtClean="0">
                <a:solidFill>
                  <a:srgbClr val="46464A">
                    <a:lumMod val="20000"/>
                    <a:lumOff val="80000"/>
                  </a:srgbClr>
                </a:solidFill>
              </a:rPr>
              <a:t>Scaling Up GFDRR Support for Urban Resilience</a:t>
            </a:r>
            <a:endParaRPr lang="en-US" dirty="0">
              <a:solidFill>
                <a:srgbClr val="46464A">
                  <a:lumMod val="20000"/>
                  <a:lumOff val="80000"/>
                </a:srgbClr>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033" y="1981578"/>
            <a:ext cx="8839700" cy="745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99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GFDRR PPT Template _FINAL">
  <a:themeElements>
    <a:clrScheme name="">
      <a:dk1>
        <a:srgbClr val="000000"/>
      </a:dk1>
      <a:lt1>
        <a:srgbClr val="FFFFFF"/>
      </a:lt1>
      <a:dk2>
        <a:srgbClr val="A7A7A7"/>
      </a:dk2>
      <a:lt2>
        <a:srgbClr val="535353"/>
      </a:lt2>
      <a:accent1>
        <a:srgbClr val="3A81BA"/>
      </a:accent1>
      <a:accent2>
        <a:srgbClr val="D89F39"/>
      </a:accent2>
      <a:accent3>
        <a:srgbClr val="FFFFFF"/>
      </a:accent3>
      <a:accent4>
        <a:srgbClr val="000000"/>
      </a:accent4>
      <a:accent5>
        <a:srgbClr val="AEC1D9"/>
      </a:accent5>
      <a:accent6>
        <a:srgbClr val="C49033"/>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3A81BA"/>
          </a:solidFill>
          <a:prstDash val="solid"/>
          <a:round/>
          <a:headEnd type="none" w="med" len="med"/>
          <a:tailEnd type="none" w="med" len="med"/>
        </a:ln>
        <a:effectLst>
          <a:outerShdw blurRad="50800" dist="25400" dir="5400000" algn="ctr" rotWithShape="0">
            <a:srgbClr val="000000">
              <a:alpha val="34999"/>
            </a:srgbClr>
          </a:outerShdw>
        </a:effectLst>
      </a:spPr>
      <a:bodyPr vert="horz" wrap="square" lIns="65022" tIns="65022" rIns="65022" bIns="65022" numCol="1" anchor="ctr" anchorCtr="0" compatLnSpc="1">
        <a:prstTxWarp prst="textNoShape">
          <a:avLst/>
        </a:prstTxWarp>
      </a:bodyPr>
      <a:lstStyle>
        <a:defPPr marL="457200" marR="0" indent="0" algn="l" defTabSz="895350" rtl="0" eaLnBrk="1" fontAlgn="base" latinLnBrk="0" hangingPunct="0">
          <a:lnSpc>
            <a:spcPct val="100000"/>
          </a:lnSpc>
          <a:spcBef>
            <a:spcPct val="0"/>
          </a:spcBef>
          <a:spcAft>
            <a:spcPct val="0"/>
          </a:spcAft>
          <a:buClrTx/>
          <a:buSzTx/>
          <a:buFontTx/>
          <a:buNone/>
          <a:tabLst/>
          <a:defRPr kumimoji="0" lang="en-US" sz="3300" b="0" i="0" u="none" strike="noStrike" cap="none" normalizeH="0" baseline="0">
            <a:ln>
              <a:noFill/>
            </a:ln>
            <a:solidFill>
              <a:srgbClr val="000000"/>
            </a:solidFill>
            <a:effectLst/>
            <a:latin typeface="Trebuchet MS" charset="0"/>
            <a:ea typeface="Trebuchet MS" charset="0"/>
            <a:cs typeface="Trebuchet MS" charset="0"/>
            <a:sym typeface="Trebuchet MS" charset="0"/>
          </a:defRPr>
        </a:defPPr>
      </a:lstStyle>
    </a:spDef>
    <a:lnDef>
      <a:spPr bwMode="auto">
        <a:xfrm>
          <a:off x="0" y="0"/>
          <a:ext cx="1" cy="1"/>
        </a:xfrm>
        <a:custGeom>
          <a:avLst/>
          <a:gdLst/>
          <a:ahLst/>
          <a:cxnLst/>
          <a:rect l="0" t="0" r="0" b="0"/>
          <a:pathLst/>
        </a:custGeom>
        <a:solidFill>
          <a:srgbClr val="FFFFFF"/>
        </a:solidFill>
        <a:ln w="25400" cap="flat" cmpd="sng" algn="ctr">
          <a:solidFill>
            <a:srgbClr val="3A81BA"/>
          </a:solidFill>
          <a:prstDash val="solid"/>
          <a:round/>
          <a:headEnd type="none" w="med" len="med"/>
          <a:tailEnd type="none" w="med" len="med"/>
        </a:ln>
        <a:effectLst>
          <a:outerShdw blurRad="50800" dist="25400" dir="5400000" algn="ctr" rotWithShape="0">
            <a:srgbClr val="000000">
              <a:alpha val="34999"/>
            </a:srgbClr>
          </a:outerShdw>
        </a:effectLst>
      </a:spPr>
      <a:bodyPr vert="horz" wrap="square" lIns="65022" tIns="65022" rIns="65022" bIns="65022" numCol="1" anchor="ctr" anchorCtr="0" compatLnSpc="1">
        <a:prstTxWarp prst="textNoShape">
          <a:avLst/>
        </a:prstTxWarp>
      </a:bodyPr>
      <a:lstStyle>
        <a:defPPr marL="457200" marR="0" indent="0" algn="l" defTabSz="895350" rtl="0" eaLnBrk="1" fontAlgn="base" latinLnBrk="0" hangingPunct="0">
          <a:lnSpc>
            <a:spcPct val="100000"/>
          </a:lnSpc>
          <a:spcBef>
            <a:spcPct val="0"/>
          </a:spcBef>
          <a:spcAft>
            <a:spcPct val="0"/>
          </a:spcAft>
          <a:buClrTx/>
          <a:buSzTx/>
          <a:buFontTx/>
          <a:buNone/>
          <a:tabLst/>
          <a:defRPr kumimoji="0" lang="en-US" sz="3300" b="0" i="0" u="none" strike="noStrike" cap="none" normalizeH="0" baseline="0">
            <a:ln>
              <a:noFill/>
            </a:ln>
            <a:solidFill>
              <a:srgbClr val="000000"/>
            </a:solidFill>
            <a:effectLst/>
            <a:latin typeface="Trebuchet MS" charset="0"/>
            <a:ea typeface="Trebuchet MS" charset="0"/>
            <a:cs typeface="Trebuchet MS" charset="0"/>
            <a:sym typeface="Trebuchet MS" charset="0"/>
          </a:defRPr>
        </a:defPPr>
      </a:lstStyle>
    </a:lnDef>
  </a:objectDefaults>
  <a:extraClrScheme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3A81BA"/>
      </a:accent1>
      <a:accent2>
        <a:srgbClr val="D89F39"/>
      </a:accent2>
      <a:accent3>
        <a:srgbClr val="FFFFFF"/>
      </a:accent3>
      <a:accent4>
        <a:srgbClr val="000000"/>
      </a:accent4>
      <a:accent5>
        <a:srgbClr val="AEC1D9"/>
      </a:accent5>
      <a:accent6>
        <a:srgbClr val="C49033"/>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GFDRR PPT Template _FINAL</Template>
  <TotalTime>4582</TotalTime>
  <Words>4928</Words>
  <Application>Microsoft Office PowerPoint</Application>
  <PresentationFormat>Custom</PresentationFormat>
  <Paragraphs>400</Paragraphs>
  <Slides>21</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Avenir Roman</vt:lpstr>
      <vt:lpstr>Calibri</vt:lpstr>
      <vt:lpstr>Century Schoolbook</vt:lpstr>
      <vt:lpstr>Courier New</vt:lpstr>
      <vt:lpstr>Helvetica</vt:lpstr>
      <vt:lpstr>Helvetica Neue</vt:lpstr>
      <vt:lpstr>Helvetica Neue Light</vt:lpstr>
      <vt:lpstr>Times New Roman</vt:lpstr>
      <vt:lpstr>Trebuchet MS</vt:lpstr>
      <vt:lpstr>Wingdings 2</vt:lpstr>
      <vt:lpstr>GFDRR PPT Template _FINAL</vt:lpstr>
      <vt:lpstr>View</vt:lpstr>
      <vt:lpstr>URBAN RESILIENCE: Scaling up GFDRR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Consultative Group of GFDRR</dc:title>
  <dc:creator>Henriette B. Mampuya</dc:creator>
  <cp:lastModifiedBy>Alistair Holbrook Taylor</cp:lastModifiedBy>
  <cp:revision>48</cp:revision>
  <dcterms:created xsi:type="dcterms:W3CDTF">2014-04-28T03:17:58Z</dcterms:created>
  <dcterms:modified xsi:type="dcterms:W3CDTF">2016-04-21T19:22:19Z</dcterms:modified>
</cp:coreProperties>
</file>