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23"/>
  </p:notesMasterIdLst>
  <p:sldIdLst>
    <p:sldId id="265" r:id="rId2"/>
    <p:sldId id="269" r:id="rId3"/>
    <p:sldId id="266" r:id="rId4"/>
    <p:sldId id="293" r:id="rId5"/>
    <p:sldId id="300" r:id="rId6"/>
    <p:sldId id="270" r:id="rId7"/>
    <p:sldId id="295" r:id="rId8"/>
    <p:sldId id="298" r:id="rId9"/>
    <p:sldId id="296" r:id="rId10"/>
    <p:sldId id="302" r:id="rId11"/>
    <p:sldId id="271" r:id="rId12"/>
    <p:sldId id="297" r:id="rId13"/>
    <p:sldId id="276" r:id="rId14"/>
    <p:sldId id="290" r:id="rId15"/>
    <p:sldId id="281" r:id="rId16"/>
    <p:sldId id="283" r:id="rId17"/>
    <p:sldId id="284" r:id="rId18"/>
    <p:sldId id="278" r:id="rId19"/>
    <p:sldId id="306" r:id="rId20"/>
    <p:sldId id="292" r:id="rId21"/>
    <p:sldId id="303" r:id="rId22"/>
  </p:sldIdLst>
  <p:sldSz cx="17340263" cy="9753600"/>
  <p:notesSz cx="6858000" cy="9144000"/>
  <p:defaultTextStyle>
    <a:defPPr>
      <a:defRPr lang="en-US"/>
    </a:defPPr>
    <a:lvl1pPr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1pPr>
    <a:lvl2pPr marL="4572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2pPr>
    <a:lvl3pPr marL="9144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3pPr>
    <a:lvl4pPr marL="13716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4pPr>
    <a:lvl5pPr marL="18288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5pPr>
    <a:lvl6pPr marL="22860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6pPr>
    <a:lvl7pPr marL="27432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7pPr>
    <a:lvl8pPr marL="32004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8pPr>
    <a:lvl9pPr marL="36576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BA"/>
    <a:srgbClr val="FF7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8591" autoAdjust="0"/>
    <p:restoredTop sz="79354" autoAdjust="0"/>
  </p:normalViewPr>
  <p:slideViewPr>
    <p:cSldViewPr>
      <p:cViewPr varScale="1">
        <p:scale>
          <a:sx n="52" d="100"/>
          <a:sy n="52" d="100"/>
        </p:scale>
        <p:origin x="360" y="108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 Roman" charset="0"/>
              </a:rPr>
              <a:t>Second level</a:t>
            </a:r>
          </a:p>
          <a:p>
            <a:pPr lvl="2"/>
            <a:r>
              <a:rPr lang="en-US" noProof="0">
                <a:sym typeface="Avenir Roman" charset="0"/>
              </a:rPr>
              <a:t>Third level</a:t>
            </a:r>
          </a:p>
          <a:p>
            <a:pPr lvl="3"/>
            <a:r>
              <a:rPr lang="en-US" noProof="0">
                <a:sym typeface="Avenir Roman" charset="0"/>
              </a:rPr>
              <a:t>Fourth level</a:t>
            </a:r>
          </a:p>
          <a:p>
            <a:pPr lvl="4"/>
            <a:r>
              <a:rPr lang="en-US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16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9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5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Disbursement rate: 45%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1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22% increase in funding is primarily due to: increased demand/proposed</a:t>
            </a:r>
            <a:r>
              <a:rPr lang="en-US" sz="1100" b="1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activities in AFR, SAR, and EAP</a:t>
            </a:r>
            <a:endParaRPr lang="en-US" sz="1100" b="1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1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63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%</a:t>
            </a:r>
            <a:r>
              <a:rPr lang="en-US" sz="1100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of regional programs proposed are supported by thematic programs</a:t>
            </a: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Helvetica Neue Thin" charset="0"/>
              <a:cs typeface="Helvetica Neue Thi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latin typeface="Avenir Roman"/>
                <a:ea typeface="Helvetica Neue Thin" charset="0"/>
                <a:cs typeface="Helvetica Neue Thin" charset="0"/>
              </a:rPr>
              <a:t>Increased interventions in a number of areas</a:t>
            </a: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, such as: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providing technical assistance to support countries in Sub-Saharan Africa in managing the current and expected impacts of El Nino; and,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strengthening forecasting and early warning systems globally through a regional approach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</a:rPr>
              <a:t>ICR - examples</a:t>
            </a:r>
            <a:endParaRPr lang="en-US" sz="1100" dirty="0">
              <a:latin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55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424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10% increase in funding is primarily due to: increased demand/proposed</a:t>
            </a:r>
            <a:r>
              <a:rPr lang="en-US" sz="1100" b="1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activities in AFR, SAR, and EAP</a:t>
            </a:r>
            <a:endParaRPr lang="en-US" sz="1100" b="1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1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63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%</a:t>
            </a:r>
            <a:r>
              <a:rPr lang="en-US" sz="1100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of the country program proposed are supported by thematic programs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kern="1200" baseline="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This is</a:t>
            </a:r>
            <a:r>
              <a:rPr lang="en-US" sz="1100" baseline="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increased demand is mainly due to: AFR, SAR, and EAP (give examples/rationale)</a:t>
            </a: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Helvetica Neue Thin" charset="0"/>
              <a:cs typeface="Helvetica Neue Thi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latin typeface="Avenir Roman"/>
                <a:ea typeface="Helvetica Neue Thin" charset="0"/>
                <a:cs typeface="Helvetica Neue Thin" charset="0"/>
              </a:rPr>
              <a:t>Increased interventions in a number of areas</a:t>
            </a: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, such as: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providing technical assistance to support countries in Sub-Saharan Africa in managing the current and expected impacts of El Nino; and,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strengthening forecasting and early warning systems globally through a regional approach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</a:rPr>
              <a:t>ICR - examples</a:t>
            </a:r>
            <a:endParaRPr lang="en-US" sz="1100" dirty="0">
              <a:latin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9982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10% increase in funding is primarily due to: increased demand/proposed</a:t>
            </a:r>
            <a:r>
              <a:rPr lang="en-US" sz="1100" b="1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activities in AFR, SAR, and EAP</a:t>
            </a:r>
            <a:endParaRPr lang="en-US" sz="1100" b="1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1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63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%</a:t>
            </a:r>
            <a:r>
              <a:rPr lang="en-US" sz="1100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of regional programs proposed are supported by thematic programs</a:t>
            </a: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  <a:p>
            <a:pPr marL="342900" marR="0" indent="-34290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kern="1200" dirty="0" smtClean="0">
              <a:solidFill>
                <a:srgbClr val="000000"/>
              </a:solidFill>
              <a:effectLst/>
              <a:latin typeface="Avenir Roman" charset="0"/>
              <a:ea typeface="Helvetica Neue Thin" charset="0"/>
              <a:cs typeface="Helvetica Neue Thin" charset="0"/>
              <a:sym typeface="Avenir Roman" charset="0"/>
            </a:endParaRPr>
          </a:p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kern="1200" dirty="0" smtClean="0">
                <a:latin typeface="Avenir Roman"/>
                <a:ea typeface="Helvetica Neue Thin" charset="0"/>
                <a:cs typeface="Helvetica Neue Thin" charset="0"/>
              </a:rPr>
              <a:t>Increased interventions in a number of areas</a:t>
            </a: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, such as: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providing technical assistance to support countries in Sub-Saharan Africa in managing the current and expected impacts of El Nino; and,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  <a:ea typeface="Helvetica Neue Thin" charset="0"/>
                <a:cs typeface="Helvetica Neue Thin" charset="0"/>
              </a:rPr>
              <a:t>strengthening forecasting and early warning systems globally through a regional approach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latin typeface="Avenir Roman"/>
              </a:rPr>
              <a:t>ICR - examples</a:t>
            </a:r>
            <a:endParaRPr lang="en-US" sz="1100" dirty="0">
              <a:latin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10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ea typeface="Avenir Roman" charset="0"/>
                <a:cs typeface="Avenir Roman" charset="0"/>
                <a:sym typeface="Avenir Roman" charset="0"/>
              </a:rPr>
              <a:t>Informing</a:t>
            </a:r>
            <a:r>
              <a:rPr lang="en-US" sz="4400" kern="1200" baseline="0" dirty="0" smtClean="0">
                <a:ea typeface="Avenir Roman" charset="0"/>
                <a:cs typeface="Avenir Roman" charset="0"/>
                <a:sym typeface="Avenir Roman" charset="0"/>
              </a:rPr>
              <a:t> upcoming policy discussions: </a:t>
            </a:r>
            <a:r>
              <a:rPr lang="en-US" sz="4400" kern="1200" dirty="0" smtClean="0">
                <a:ea typeface="Avenir Roman" charset="0"/>
                <a:cs typeface="Avenir Roman" charset="0"/>
                <a:sym typeface="Avenir Roman" charset="0"/>
              </a:rPr>
              <a:t>Habitat III, Resilience Dialogue series, Global Platform for DRR)</a:t>
            </a:r>
          </a:p>
          <a:p>
            <a:pPr marL="0" marR="0" lvl="4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1200" dirty="0" smtClean="0">
              <a:ea typeface="Avenir Roman" charset="0"/>
              <a:cs typeface="Avenir Roman" charset="0"/>
              <a:sym typeface="Avenir Roman" charset="0"/>
            </a:endParaRPr>
          </a:p>
          <a:p>
            <a:pPr marL="0" marR="0" lvl="4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 dirty="0" smtClean="0">
                <a:sym typeface="Avenir Roman" charset="0"/>
              </a:rPr>
              <a:t>Develop new knowledge products</a:t>
            </a:r>
            <a:r>
              <a:rPr lang="en-US" sz="4400" kern="1200" baseline="0" dirty="0" smtClean="0">
                <a:sym typeface="Avenir Roman" charset="0"/>
              </a:rPr>
              <a:t> – ex: </a:t>
            </a:r>
            <a:r>
              <a:rPr lang="en-US" sz="4400" kern="1200" dirty="0" smtClean="0">
                <a:sym typeface="Avenir Roman" charset="0"/>
              </a:rPr>
              <a:t>analyses on economic benefits of investing in DRM and links between disasters and poverty)</a:t>
            </a:r>
          </a:p>
          <a:p>
            <a:pPr marL="0" marR="0" lvl="4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1200" dirty="0" smtClean="0">
              <a:ea typeface="Avenir Roman" charset="0"/>
              <a:cs typeface="Avenir Roman" charset="0"/>
              <a:sym typeface="Avenir Roman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9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0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1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13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9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baseline="0" dirty="0" smtClean="0">
              <a:solidFill>
                <a:srgbClr val="000000"/>
              </a:solidFill>
              <a:effectLst/>
              <a:latin typeface="Avenir Roman" charset="0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1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6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CREWS</a:t>
            </a:r>
            <a:r>
              <a:rPr lang="en-US" baseline="0" dirty="0" smtClean="0"/>
              <a:t> is an additional special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0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3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0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41"/>
            <a:ext cx="14740917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6" y="5527678"/>
            <a:ext cx="121373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8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68" y="390528"/>
            <a:ext cx="3901135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390528"/>
            <a:ext cx="11500202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8"/>
            <a:ext cx="1560454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8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2" y="2276478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6" y="2276478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2" y="2182816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2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2" y="2182816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2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41"/>
            <a:ext cx="5704592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8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3" y="6827838"/>
            <a:ext cx="10403735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3" y="871541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6" indent="0">
              <a:buNone/>
              <a:defRPr sz="2400"/>
            </a:lvl3pPr>
            <a:lvl4pPr marL="1371668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3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23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46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68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92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17" indent="-342917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11" indent="228611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23" indent="457223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35" indent="685835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46" indent="914446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68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92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114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337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7028657" y="6205537"/>
            <a:ext cx="7432675" cy="42863"/>
          </a:xfrm>
          <a:custGeom>
            <a:avLst/>
            <a:gdLst>
              <a:gd name="T0" fmla="*/ 2147483647 w 21600"/>
              <a:gd name="T1" fmla="*/ 332337 h 21600"/>
              <a:gd name="T2" fmla="*/ 2147483647 w 21600"/>
              <a:gd name="T3" fmla="*/ 332337 h 21600"/>
              <a:gd name="T4" fmla="*/ 2147483647 w 21600"/>
              <a:gd name="T5" fmla="*/ 332337 h 21600"/>
              <a:gd name="T6" fmla="*/ 2147483647 w 21600"/>
              <a:gd name="T7" fmla="*/ 3323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578056" y="4576764"/>
            <a:ext cx="3129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367"/>
          <a:stretch/>
        </p:blipFill>
        <p:spPr>
          <a:xfrm>
            <a:off x="-1" y="-1"/>
            <a:ext cx="7831932" cy="9264375"/>
          </a:xfrm>
          <a:prstGeom prst="rect">
            <a:avLst/>
          </a:prstGeom>
        </p:spPr>
      </p:pic>
      <p:sp>
        <p:nvSpPr>
          <p:cNvPr id="14339" name="Rectangle 3"/>
          <p:cNvSpPr>
            <a:spLocks noGrp="1"/>
          </p:cNvSpPr>
          <p:nvPr>
            <p:ph type="title"/>
          </p:nvPr>
        </p:nvSpPr>
        <p:spPr bwMode="auto">
          <a:xfrm>
            <a:off x="8124298" y="1512840"/>
            <a:ext cx="8692649" cy="1905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766802">
              <a:lnSpc>
                <a:spcPts val="5501"/>
              </a:lnSpc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>GFDRR Work Plan</a:t>
            </a:r>
            <a:b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</a:b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>2017-2019</a:t>
            </a:r>
            <a:endParaRPr lang="en-US" sz="1000" b="1" dirty="0">
              <a:latin typeface="Helvetica Neue" charset="0"/>
            </a:endParaRP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8130041" y="5332008"/>
            <a:ext cx="8686906" cy="229951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26" tIns="130026" rIns="130026" bIns="130026">
            <a:prstTxWarp prst="textNoShape">
              <a:avLst/>
            </a:prstTxWarp>
          </a:bodyPr>
          <a:lstStyle/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Luis Tineo</a:t>
            </a:r>
          </a:p>
          <a:p>
            <a:pPr algn="r"/>
            <a:endParaRPr lang="en-US" sz="2801" dirty="0" smtClean="0">
              <a:latin typeface="Helvetica Neue Light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17</a:t>
            </a:r>
            <a:r>
              <a:rPr lang="en-US" sz="2801" baseline="30000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th</a:t>
            </a:r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 Meeting of the GFDRR Consultative Group</a:t>
            </a: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Washington, D.C.</a:t>
            </a: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>
            <a:fillRect/>
          </a:stretch>
        </p:blipFill>
        <p:spPr bwMode="auto">
          <a:xfrm>
            <a:off x="14054697" y="8390293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054698" y="4052375"/>
            <a:ext cx="2981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April 27,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4394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7028657" y="5886452"/>
            <a:ext cx="7432675" cy="42863"/>
          </a:xfrm>
          <a:custGeom>
            <a:avLst/>
            <a:gdLst>
              <a:gd name="T0" fmla="*/ 2147483647 w 21600"/>
              <a:gd name="T1" fmla="*/ 332337 h 21600"/>
              <a:gd name="T2" fmla="*/ 2147483647 w 21600"/>
              <a:gd name="T3" fmla="*/ 332337 h 21600"/>
              <a:gd name="T4" fmla="*/ 2147483647 w 21600"/>
              <a:gd name="T5" fmla="*/ 332337 h 21600"/>
              <a:gd name="T6" fmla="*/ 2147483647 w 21600"/>
              <a:gd name="T7" fmla="*/ 3323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578056" y="4576764"/>
            <a:ext cx="3129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367"/>
          <a:stretch/>
        </p:blipFill>
        <p:spPr>
          <a:xfrm>
            <a:off x="-1" y="-1"/>
            <a:ext cx="7831932" cy="9264375"/>
          </a:xfrm>
          <a:prstGeom prst="rect">
            <a:avLst/>
          </a:prstGeom>
        </p:spPr>
      </p:pic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>
            <a:fillRect/>
          </a:stretch>
        </p:blipFill>
        <p:spPr bwMode="auto">
          <a:xfrm>
            <a:off x="14054697" y="8390293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/>
          <a:lstStyle/>
          <a:p>
            <a:pPr algn="r"/>
            <a:r>
              <a:rPr lang="en-US" sz="4400" b="1" dirty="0" smtClean="0">
                <a:solidFill>
                  <a:srgbClr val="5C5C5C"/>
                </a:solidFill>
                <a:latin typeface="Helvetica Neue" charset="0"/>
              </a:rPr>
              <a:t>WORK PLAN FY17</a:t>
            </a:r>
            <a:endParaRPr lang="en-US" sz="4400" b="1" dirty="0">
              <a:solidFill>
                <a:srgbClr val="5C5C5C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94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2275" y="230412"/>
            <a:ext cx="16308855" cy="1625550"/>
          </a:xfrm>
          <a:prstGeom prst="rect">
            <a:avLst/>
          </a:prstGeom>
        </p:spPr>
        <p:txBody>
          <a:bodyPr vert="horz"/>
          <a:lstStyle>
            <a:lvl1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How does GFDRR implement the Work Plan? </a:t>
            </a:r>
            <a:endParaRPr lang="en-US" sz="4200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9188" y="1043186"/>
            <a:ext cx="1036288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56" y="1554258"/>
            <a:ext cx="15604543" cy="774214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Country Program: </a:t>
            </a:r>
            <a:r>
              <a:rPr lang="en-US" sz="4400" dirty="0" smtClean="0"/>
              <a:t>activities across </a:t>
            </a:r>
            <a:r>
              <a:rPr lang="en-US" sz="4400" dirty="0" smtClean="0"/>
              <a:t>risk identification, risk reduction, preparedness, financial protection, and </a:t>
            </a:r>
            <a:r>
              <a:rPr lang="en-US" sz="4400" dirty="0"/>
              <a:t>resilient </a:t>
            </a:r>
            <a:r>
              <a:rPr lang="en-US" sz="4400" dirty="0" smtClean="0"/>
              <a:t>recovery activities 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Eight</a:t>
            </a:r>
            <a:r>
              <a:rPr lang="en-US" sz="4400" b="1" dirty="0" smtClean="0"/>
              <a:t> Thematic Programs: </a:t>
            </a:r>
            <a:r>
              <a:rPr lang="en-US" sz="4400" dirty="0" smtClean="0"/>
              <a:t>Underpin the Country Program with technical expertise, global knowledge and partnerships</a:t>
            </a:r>
          </a:p>
          <a:p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Partnerships</a:t>
            </a:r>
            <a:r>
              <a:rPr lang="en-US" sz="4400" dirty="0" smtClean="0"/>
              <a:t> and global policy </a:t>
            </a:r>
            <a:r>
              <a:rPr lang="en-US" sz="4400" dirty="0" smtClean="0"/>
              <a:t>engagement</a:t>
            </a:r>
          </a:p>
          <a:p>
            <a:pPr marL="0" indent="0"/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Activities include </a:t>
            </a:r>
            <a:r>
              <a:rPr lang="en-US" sz="4400" b="1" dirty="0" smtClean="0"/>
              <a:t>TA, capacity building and analytical work</a:t>
            </a:r>
            <a:endParaRPr lang="en-US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endParaRPr lang="en-US" sz="4400" dirty="0" smtClean="0"/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3950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6" y="230412"/>
            <a:ext cx="15604066" cy="162555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How are we doing in FY16? 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75" y="2022879"/>
            <a:ext cx="9527055" cy="7311896"/>
          </a:xfrm>
        </p:spPr>
        <p:txBody>
          <a:bodyPr>
            <a:normAutofit/>
          </a:bodyPr>
          <a:lstStyle/>
          <a:p>
            <a:pPr marL="1028631" lvl="3" indent="-68576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99" dirty="0" smtClean="0"/>
              <a:t>$57 </a:t>
            </a:r>
            <a:r>
              <a:rPr lang="en-US" sz="4000" dirty="0" smtClean="0">
                <a:solidFill>
                  <a:schemeClr val="tx1"/>
                </a:solidFill>
              </a:rPr>
              <a:t>million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3999" dirty="0" smtClean="0"/>
              <a:t>allocated from $80 </a:t>
            </a:r>
            <a:r>
              <a:rPr lang="en-US" sz="4000" dirty="0" smtClean="0">
                <a:solidFill>
                  <a:schemeClr val="tx1"/>
                </a:solidFill>
              </a:rPr>
              <a:t>million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3999" dirty="0" smtClean="0"/>
              <a:t>planned for FY16 (71%) </a:t>
            </a:r>
          </a:p>
          <a:p>
            <a:pPr marL="1028631" lvl="3" indent="-68576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99" dirty="0" smtClean="0"/>
              <a:t>Nearly 100 projects approved in over 40 countries</a:t>
            </a:r>
          </a:p>
          <a:p>
            <a:pPr marL="1028631" lvl="3" indent="-68576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99" dirty="0" smtClean="0">
                <a:solidFill>
                  <a:schemeClr val="tx1"/>
                </a:solidFill>
              </a:rPr>
              <a:t>$</a:t>
            </a:r>
            <a:r>
              <a:rPr lang="en-US" sz="3999" dirty="0" smtClean="0">
                <a:solidFill>
                  <a:schemeClr val="tx1"/>
                </a:solidFill>
              </a:rPr>
              <a:t>255 </a:t>
            </a:r>
            <a:r>
              <a:rPr lang="en-US" sz="3999" dirty="0" smtClean="0">
                <a:solidFill>
                  <a:schemeClr val="tx1"/>
                </a:solidFill>
              </a:rPr>
              <a:t>million active </a:t>
            </a:r>
            <a:r>
              <a:rPr lang="en-US" sz="3999" dirty="0" smtClean="0">
                <a:solidFill>
                  <a:schemeClr val="tx1"/>
                </a:solidFill>
              </a:rPr>
              <a:t>portfolio of </a:t>
            </a:r>
            <a:r>
              <a:rPr lang="en-US" sz="3999" dirty="0" smtClean="0">
                <a:solidFill>
                  <a:schemeClr val="tx1"/>
                </a:solidFill>
              </a:rPr>
              <a:t>274</a:t>
            </a:r>
            <a:r>
              <a:rPr lang="en-US" sz="3999" dirty="0" smtClean="0">
                <a:solidFill>
                  <a:schemeClr val="tx1"/>
                </a:solidFill>
              </a:rPr>
              <a:t> projects </a:t>
            </a:r>
            <a:r>
              <a:rPr lang="en-US" sz="3999" dirty="0" smtClean="0">
                <a:solidFill>
                  <a:schemeClr val="tx1"/>
                </a:solidFill>
              </a:rPr>
              <a:t>in 50+ </a:t>
            </a:r>
            <a:r>
              <a:rPr lang="en-US" sz="3999" dirty="0" smtClean="0">
                <a:solidFill>
                  <a:schemeClr val="tx1"/>
                </a:solidFill>
              </a:rPr>
              <a:t>countries</a:t>
            </a: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813" y="8912197"/>
            <a:ext cx="2633128" cy="5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9188" y="1043186"/>
            <a:ext cx="1036288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889" y="1524000"/>
            <a:ext cx="7047587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72" y="1778350"/>
            <a:ext cx="9418059" cy="7720689"/>
          </a:xfrm>
        </p:spPr>
        <p:txBody>
          <a:bodyPr>
            <a:normAutofit/>
          </a:bodyPr>
          <a:lstStyle/>
          <a:p>
            <a:pPr marL="0" indent="0"/>
            <a:r>
              <a:rPr lang="en-US" sz="4400" b="1" dirty="0" smtClean="0">
                <a:solidFill>
                  <a:srgbClr val="0070C0"/>
                </a:solidFill>
              </a:rPr>
              <a:t>GFDRR </a:t>
            </a:r>
            <a:r>
              <a:rPr lang="en-US" sz="4400" b="1" dirty="0">
                <a:solidFill>
                  <a:srgbClr val="0070C0"/>
                </a:solidFill>
              </a:rPr>
              <a:t>will </a:t>
            </a:r>
            <a:r>
              <a:rPr lang="en-US" sz="4400" b="1" dirty="0" smtClean="0">
                <a:solidFill>
                  <a:srgbClr val="0070C0"/>
                </a:solidFill>
              </a:rPr>
              <a:t>aim to commit $90 million</a:t>
            </a:r>
            <a:endParaRPr lang="en-US" sz="4400" dirty="0">
              <a:solidFill>
                <a:schemeClr val="tx1"/>
              </a:solidFill>
            </a:endParaRPr>
          </a:p>
          <a:p>
            <a:pPr marL="0" indent="0"/>
            <a:endParaRPr lang="en-US" sz="4400" dirty="0">
              <a:solidFill>
                <a:schemeClr val="tx1"/>
              </a:solidFill>
            </a:endParaRPr>
          </a:p>
          <a:p>
            <a:pPr marL="0" indent="0"/>
            <a:r>
              <a:rPr lang="en-US" sz="4400" b="1" dirty="0" smtClean="0">
                <a:solidFill>
                  <a:schemeClr val="tx1"/>
                </a:solidFill>
              </a:rPr>
              <a:t>10</a:t>
            </a:r>
            <a:r>
              <a:rPr lang="en-US" sz="4400" b="1" dirty="0">
                <a:solidFill>
                  <a:schemeClr val="tx1"/>
                </a:solidFill>
              </a:rPr>
              <a:t>% greater </a:t>
            </a:r>
            <a:r>
              <a:rPr lang="en-US" sz="4400" b="1" dirty="0" smtClean="0">
                <a:solidFill>
                  <a:schemeClr val="tx1"/>
                </a:solidFill>
              </a:rPr>
              <a:t>than FY16 </a:t>
            </a:r>
          </a:p>
          <a:p>
            <a:pPr marL="0" indent="0"/>
            <a:endParaRPr lang="en-US" sz="4400" dirty="0" smtClean="0">
              <a:solidFill>
                <a:schemeClr val="tx1"/>
              </a:solidFill>
            </a:endParaRPr>
          </a:p>
          <a:p>
            <a:pPr marL="0" indent="0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731" y="190408"/>
            <a:ext cx="15604543" cy="1625600"/>
          </a:xfrm>
          <a:prstGeom prst="rect">
            <a:avLst/>
          </a:prstGeom>
        </p:spPr>
        <p:txBody>
          <a:bodyPr vert="horz"/>
          <a:lstStyle>
            <a:lvl1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4400" b="1" kern="0" dirty="0" smtClean="0"/>
              <a:t>FY17 Overall Program Allocations</a:t>
            </a:r>
            <a:endParaRPr lang="en-US" sz="4400" b="1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163" y="2551288"/>
            <a:ext cx="9073556" cy="6947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9" y="4419600"/>
            <a:ext cx="8023031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363" y="142952"/>
            <a:ext cx="16734368" cy="866987"/>
          </a:xfrm>
          <a:prstGeom prst="rect">
            <a:avLst/>
          </a:prstGeom>
        </p:spPr>
        <p:txBody>
          <a:bodyPr vert="horz" lIns="154795" tIns="77397" rIns="154795" bIns="7739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FY17 </a:t>
            </a:r>
            <a:r>
              <a:rPr lang="en-US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Profile: Expected Results</a:t>
            </a:r>
            <a:endParaRPr lang="en-US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60694"/>
              </p:ext>
            </p:extLst>
          </p:nvPr>
        </p:nvGraphicFramePr>
        <p:xfrm>
          <a:off x="937113" y="1281064"/>
          <a:ext cx="14972018" cy="7435119"/>
        </p:xfrm>
        <a:graphic>
          <a:graphicData uri="http://schemas.openxmlformats.org/drawingml/2006/table">
            <a:tbl>
              <a:tblPr/>
              <a:tblGrid>
                <a:gridCol w="4594277"/>
                <a:gridCol w="2574832"/>
                <a:gridCol w="6364381"/>
                <a:gridCol w="1438528"/>
              </a:tblGrid>
              <a:tr h="945736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Priorities for Action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Pillars of Action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target outputs by project in FY17: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Share of expected outputs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345351">
                <a:tc rowSpan="3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Priority 1: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Understanding Risk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Pillar 1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: Risk Identification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Hazard mappings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Risk assessments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Data platforms established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796">
                <a:tc rowSpan="4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Priority 2: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Strengthening Disaster Risk Governance to Manage Disaster Risk </a:t>
                      </a:r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AND </a:t>
                      </a:r>
                      <a:endParaRPr lang="en-US" sz="2000" b="0" i="0" u="sng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lvl="1"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Priority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for Action 3: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Investing in Disaster Risk Reduction for Resilience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Pillar 2: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Risk Reduction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Policies and frameworks strengthened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Building codes strengthened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Land-use planning systems strengthened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Risk reduction investment strategies developed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735"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Priority 3: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Investing in Disaster Risk Reduction for Resilience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Pillar 4: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Financial Protection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Sovereign disaster risk financing strategies strengthened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Catastrophe risk markets strengthened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881">
                <a:tc rowSpan="4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Priority 4: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Enhancing Disaster Preparedness for Effective Response and "to Build Back Better" in Recovery, Rehabilitation and Reconstruction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Pillar 3: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Preparedness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Forecasting services strengthened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Early warning systems strengthened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1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Contingency planning and emergency preparedness strengthened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5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Pillar 5: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 Resilient Recovery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</a:rPr>
                        <a:t>Post-disaster assessments/recovery frameworks developed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410" marR="4410" marT="44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29" y="1292782"/>
            <a:ext cx="9688207" cy="7619538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4400" b="1" dirty="0" smtClean="0">
                <a:solidFill>
                  <a:schemeClr val="tx1"/>
                </a:solidFill>
              </a:rPr>
              <a:t>$72 million (81%) </a:t>
            </a:r>
            <a:r>
              <a:rPr lang="en-US" sz="4400" dirty="0" smtClean="0">
                <a:solidFill>
                  <a:schemeClr val="tx1"/>
                </a:solidFill>
              </a:rPr>
              <a:t>allocation across six regions</a:t>
            </a:r>
          </a:p>
          <a:p>
            <a:pPr marL="0" indent="0"/>
            <a:endParaRPr lang="en-US" sz="4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4400" dirty="0">
                <a:solidFill>
                  <a:schemeClr val="tx1"/>
                </a:solidFill>
              </a:rPr>
              <a:t>Majority of </a:t>
            </a:r>
            <a:r>
              <a:rPr lang="en-US" sz="4400" dirty="0" smtClean="0">
                <a:solidFill>
                  <a:schemeClr val="tx1"/>
                </a:solidFill>
              </a:rPr>
              <a:t>resources </a:t>
            </a:r>
            <a:r>
              <a:rPr lang="en-US" sz="4400" dirty="0">
                <a:solidFill>
                  <a:schemeClr val="tx1"/>
                </a:solidFill>
              </a:rPr>
              <a:t>will be allocated to </a:t>
            </a:r>
            <a:r>
              <a:rPr lang="en-US" sz="4400" dirty="0" smtClean="0">
                <a:solidFill>
                  <a:schemeClr val="tx1"/>
                </a:solidFill>
              </a:rPr>
              <a:t>AFR, EAP, and SAR</a:t>
            </a:r>
          </a:p>
          <a:p>
            <a:pPr marL="0" indent="0"/>
            <a:endParaRPr lang="en-US" sz="440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4400" dirty="0" smtClean="0">
                <a:solidFill>
                  <a:schemeClr val="tx1"/>
                </a:solidFill>
              </a:rPr>
              <a:t>Project highlights include:</a:t>
            </a:r>
          </a:p>
          <a:p>
            <a:pPr marL="800112" lvl="3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E</a:t>
            </a:r>
            <a:r>
              <a:rPr lang="en-US" sz="4400" dirty="0" smtClean="0">
                <a:solidFill>
                  <a:schemeClr val="tx1"/>
                </a:solidFill>
              </a:rPr>
              <a:t>ngagement </a:t>
            </a:r>
            <a:r>
              <a:rPr lang="en-US" sz="4400" dirty="0">
                <a:solidFill>
                  <a:schemeClr val="tx1"/>
                </a:solidFill>
              </a:rPr>
              <a:t>in </a:t>
            </a:r>
            <a:r>
              <a:rPr lang="en-US" sz="4400" dirty="0" smtClean="0">
                <a:solidFill>
                  <a:schemeClr val="tx1"/>
                </a:solidFill>
              </a:rPr>
              <a:t>infrastructure resilience</a:t>
            </a:r>
          </a:p>
          <a:p>
            <a:pPr marL="800112" lvl="3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Strengthening risk-informed urban planning</a:t>
            </a:r>
            <a:endParaRPr lang="en-US" sz="4400" dirty="0">
              <a:solidFill>
                <a:schemeClr val="tx1"/>
              </a:solidFill>
            </a:endParaRPr>
          </a:p>
          <a:p>
            <a:pPr marL="800112" lvl="3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Enhancing community resilience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731" y="190408"/>
            <a:ext cx="15604543" cy="1625600"/>
          </a:xfrm>
          <a:prstGeom prst="rect">
            <a:avLst/>
          </a:prstGeom>
        </p:spPr>
        <p:txBody>
          <a:bodyPr vert="horz"/>
          <a:lstStyle>
            <a:lvl1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4400" b="1" kern="0" dirty="0" smtClean="0"/>
              <a:t>FY17 Profile: the Country Program</a:t>
            </a:r>
            <a:endParaRPr lang="en-US" sz="4400" b="1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210" y="2065720"/>
            <a:ext cx="7462151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47" y="1548803"/>
            <a:ext cx="10184486" cy="79502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4100" b="1" dirty="0">
                <a:solidFill>
                  <a:schemeClr val="tx1"/>
                </a:solidFill>
              </a:rPr>
              <a:t>$15 million </a:t>
            </a:r>
            <a:r>
              <a:rPr lang="en-US" sz="4100" dirty="0">
                <a:solidFill>
                  <a:schemeClr val="tx1"/>
                </a:solidFill>
              </a:rPr>
              <a:t>(17%) allocation to support technical expertise and global programs </a:t>
            </a:r>
          </a:p>
          <a:p>
            <a:pPr marL="0" indent="0"/>
            <a:endParaRPr lang="en-US" sz="4100" dirty="0">
              <a:solidFill>
                <a:schemeClr val="tx1"/>
              </a:solidFill>
            </a:endParaRPr>
          </a:p>
          <a:p>
            <a:pPr marL="0" indent="0"/>
            <a:r>
              <a:rPr lang="en-US" sz="4100" dirty="0">
                <a:solidFill>
                  <a:schemeClr val="tx1"/>
                </a:solidFill>
              </a:rPr>
              <a:t>Thematic programs support 63% of Country Program activities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endParaRPr lang="en-US" sz="4100" dirty="0">
              <a:solidFill>
                <a:schemeClr val="tx1"/>
              </a:solidFill>
            </a:endParaRPr>
          </a:p>
          <a:p>
            <a:pPr marL="0" lvl="2" indent="0"/>
            <a:r>
              <a:rPr lang="en-US" sz="4100" dirty="0">
                <a:solidFill>
                  <a:schemeClr val="tx1"/>
                </a:solidFill>
              </a:rPr>
              <a:t>Highlights include: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chemeClr val="tx1"/>
                </a:solidFill>
              </a:rPr>
              <a:t>Developing innovative risk information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 smtClean="0">
                <a:solidFill>
                  <a:schemeClr val="tx1"/>
                </a:solidFill>
              </a:rPr>
              <a:t>Supporting disaster </a:t>
            </a:r>
            <a:r>
              <a:rPr lang="en-US" sz="4100" dirty="0">
                <a:solidFill>
                  <a:schemeClr val="tx1"/>
                </a:solidFill>
              </a:rPr>
              <a:t>risk finance for scalable social </a:t>
            </a:r>
            <a:r>
              <a:rPr lang="en-US" sz="4100" dirty="0" smtClean="0">
                <a:solidFill>
                  <a:schemeClr val="tx1"/>
                </a:solidFill>
              </a:rPr>
              <a:t>protection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chemeClr val="tx1"/>
                </a:solidFill>
              </a:rPr>
              <a:t>Strengthening forecasting and early-warning systems</a:t>
            </a:r>
          </a:p>
        </p:txBody>
      </p: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731" y="190408"/>
            <a:ext cx="15604543" cy="1625600"/>
          </a:xfrm>
          <a:prstGeom prst="rect">
            <a:avLst/>
          </a:prstGeom>
        </p:spPr>
        <p:txBody>
          <a:bodyPr vert="horz"/>
          <a:lstStyle>
            <a:lvl1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4400" b="1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FY17</a:t>
            </a:r>
            <a:r>
              <a:rPr lang="en-US" sz="4400" b="1" kern="0" dirty="0" smtClean="0"/>
              <a:t> </a:t>
            </a: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Profile: </a:t>
            </a:r>
            <a:r>
              <a:rPr lang="en-US" sz="4400" b="1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Thematic Programs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131" y="533400"/>
            <a:ext cx="7456054" cy="78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59" y="388941"/>
            <a:ext cx="16031872" cy="619375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FY17 Profile: Partnerships and Policy Engagement</a:t>
            </a:r>
            <a:endParaRPr lang="en-US" sz="4400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" y="1371600"/>
            <a:ext cx="9753600" cy="7540720"/>
          </a:xfrm>
        </p:spPr>
        <p:txBody>
          <a:bodyPr>
            <a:normAutofit fontScale="92500" lnSpcReduction="20000"/>
          </a:bodyPr>
          <a:lstStyle/>
          <a:p>
            <a:pPr marL="114306" indent="342917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kern="1200" dirty="0" smtClean="0">
                <a:ea typeface="Avenir Roman" charset="0"/>
                <a:cs typeface="Avenir Roman" charset="0"/>
                <a:sym typeface="Avenir Roman" charset="0"/>
              </a:rPr>
              <a:t>$2 </a:t>
            </a:r>
            <a:r>
              <a:rPr lang="en-US" b="1" dirty="0">
                <a:solidFill>
                  <a:schemeClr val="tx1"/>
                </a:solidFill>
              </a:rPr>
              <a:t>million </a:t>
            </a:r>
            <a:r>
              <a:rPr lang="en-US" kern="1200" dirty="0" smtClean="0">
                <a:ea typeface="Avenir Roman" charset="0"/>
                <a:cs typeface="Avenir Roman" charset="0"/>
                <a:sym typeface="Avenir Roman" charset="0"/>
              </a:rPr>
              <a:t>(2%) allocation to activities that:</a:t>
            </a:r>
          </a:p>
          <a:p>
            <a:pPr marL="571506" lvl="2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Engage partners on, and inform, the resilience agenda </a:t>
            </a:r>
          </a:p>
          <a:p>
            <a:pPr marL="571506" lvl="2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ym typeface="Avenir Roman" charset="0"/>
              </a:rPr>
              <a:t>Develop new and innovative knowledge</a:t>
            </a:r>
          </a:p>
          <a:p>
            <a:pPr marL="114306" lvl="2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kern="1200" dirty="0" smtClean="0">
                <a:sym typeface="Avenir Roman" charset="0"/>
              </a:rPr>
              <a:t>Highlights include:</a:t>
            </a:r>
          </a:p>
          <a:p>
            <a:pPr marL="685806" lvl="2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ym typeface="Avenir Roman" charset="0"/>
              </a:rPr>
              <a:t>Support implementing </a:t>
            </a: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SFDRR</a:t>
            </a:r>
            <a:r>
              <a:rPr lang="en-US" sz="3200" kern="1200" dirty="0">
                <a:ea typeface="Avenir Roman" charset="0"/>
                <a:cs typeface="Avenir Roman" charset="0"/>
                <a:sym typeface="Avenir Roman" charset="0"/>
              </a:rPr>
              <a:t>, </a:t>
            </a: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the Paris </a:t>
            </a:r>
            <a:r>
              <a:rPr lang="en-US" sz="3200" kern="1200" dirty="0">
                <a:ea typeface="Avenir Roman" charset="0"/>
                <a:cs typeface="Avenir Roman" charset="0"/>
                <a:sym typeface="Avenir Roman" charset="0"/>
              </a:rPr>
              <a:t>Agreement, </a:t>
            </a: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and SDGs</a:t>
            </a:r>
          </a:p>
          <a:p>
            <a:pPr marL="685806" lvl="2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Engagement at UR, WHS, Habitat III, Global </a:t>
            </a:r>
            <a:r>
              <a:rPr lang="en-US" sz="3200" kern="1200" dirty="0">
                <a:ea typeface="Avenir Roman" charset="0"/>
                <a:cs typeface="Avenir Roman" charset="0"/>
                <a:sym typeface="Avenir Roman" charset="0"/>
              </a:rPr>
              <a:t>Platform for </a:t>
            </a: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DRR</a:t>
            </a:r>
          </a:p>
          <a:p>
            <a:pPr marL="685806" lvl="2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ea typeface="Avenir Roman" charset="0"/>
                <a:cs typeface="Avenir Roman" charset="0"/>
                <a:sym typeface="Avenir Roman" charset="0"/>
              </a:rPr>
              <a:t>Continue the Resilience Dialogue series</a:t>
            </a:r>
            <a:endParaRPr lang="en-US" sz="3200" dirty="0"/>
          </a:p>
          <a:p>
            <a:pPr marL="685806" lvl="2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smtClean="0">
                <a:sym typeface="Avenir Roman" charset="0"/>
              </a:rPr>
              <a:t> Analyses </a:t>
            </a:r>
            <a:r>
              <a:rPr lang="en-US" sz="3200" kern="1200" dirty="0">
                <a:sym typeface="Avenir Roman" charset="0"/>
              </a:rPr>
              <a:t>on </a:t>
            </a:r>
            <a:r>
              <a:rPr lang="en-US" sz="3200" kern="1200" dirty="0" smtClean="0">
                <a:sym typeface="Avenir Roman" charset="0"/>
              </a:rPr>
              <a:t>economic </a:t>
            </a:r>
            <a:r>
              <a:rPr lang="en-US" sz="3200" kern="1200" dirty="0">
                <a:sym typeface="Avenir Roman" charset="0"/>
              </a:rPr>
              <a:t>benefits of investing in </a:t>
            </a:r>
            <a:r>
              <a:rPr lang="en-US" sz="3200" kern="1200" dirty="0" smtClean="0">
                <a:sym typeface="Avenir Roman" charset="0"/>
              </a:rPr>
              <a:t>DRM,  </a:t>
            </a:r>
            <a:r>
              <a:rPr lang="en-US" sz="3200" kern="1200" dirty="0">
                <a:sym typeface="Avenir Roman" charset="0"/>
              </a:rPr>
              <a:t>links between disasters and </a:t>
            </a:r>
            <a:r>
              <a:rPr lang="en-US" sz="3200" kern="1200" dirty="0" smtClean="0">
                <a:sym typeface="Avenir Roman" charset="0"/>
              </a:rPr>
              <a:t>poverty.</a:t>
            </a:r>
            <a:endParaRPr lang="en-US" sz="3200" kern="1200" dirty="0">
              <a:sym typeface="Avenir Roman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0525" y="1828801"/>
            <a:ext cx="594467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87" y="213020"/>
            <a:ext cx="16773754" cy="162555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Monitoring </a:t>
            </a:r>
            <a:r>
              <a:rPr lang="en-US" sz="4400" b="1" kern="1200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Reporting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31" y="1288478"/>
            <a:ext cx="15849600" cy="716972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3A81BA"/>
                </a:solidFill>
              </a:rPr>
              <a:t>In progress: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/>
              <a:t>Refined </a:t>
            </a:r>
            <a:r>
              <a:rPr lang="en-US" sz="4000" b="1" dirty="0"/>
              <a:t>grant </a:t>
            </a:r>
            <a:r>
              <a:rPr lang="en-US" sz="4000" b="1" dirty="0" smtClean="0"/>
              <a:t>M&amp;E, including:</a:t>
            </a:r>
          </a:p>
          <a:p>
            <a:pPr marL="914371" lvl="3" indent="-5714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</a:t>
            </a:r>
            <a:r>
              <a:rPr lang="en-US" sz="4000" dirty="0" smtClean="0"/>
              <a:t>limate </a:t>
            </a:r>
            <a:r>
              <a:rPr lang="en-US" sz="4000" dirty="0"/>
              <a:t>and gender reporting in proposal </a:t>
            </a:r>
            <a:r>
              <a:rPr lang="en-US" sz="4000" dirty="0" smtClean="0"/>
              <a:t>templates</a:t>
            </a:r>
            <a:endParaRPr lang="en-US" sz="4000" dirty="0"/>
          </a:p>
          <a:p>
            <a:pPr marL="914371" lvl="3" indent="-5714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I</a:t>
            </a:r>
            <a:r>
              <a:rPr lang="en-US" sz="4000" dirty="0" smtClean="0"/>
              <a:t>ntermediate outcomes in reporting </a:t>
            </a:r>
          </a:p>
          <a:p>
            <a:pPr marL="914371" lvl="3" indent="-5714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Online grants database available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/>
              <a:t>Commissioned </a:t>
            </a:r>
            <a:r>
              <a:rPr lang="en-US" sz="4000" b="1" dirty="0"/>
              <a:t>2016 evaluation</a:t>
            </a:r>
          </a:p>
          <a:p>
            <a:pPr marL="914371" lvl="3" indent="-5714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Consolidates findings from past two evaluations</a:t>
            </a:r>
          </a:p>
          <a:p>
            <a:pPr marL="914371" lvl="3" indent="-57147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Proposes A</a:t>
            </a:r>
            <a:r>
              <a:rPr lang="en-US" sz="4000" dirty="0" smtClean="0"/>
              <a:t>ction Plan </a:t>
            </a:r>
            <a:r>
              <a:rPr lang="en-US" sz="4000" dirty="0"/>
              <a:t>to address </a:t>
            </a:r>
            <a:r>
              <a:rPr lang="en-US" sz="4000" dirty="0" smtClean="0"/>
              <a:t>recommendations </a:t>
            </a:r>
            <a:endParaRPr lang="en-US" sz="4000" kern="1200" dirty="0">
              <a:solidFill>
                <a:schemeClr val="dk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9188" y="1043186"/>
            <a:ext cx="1036288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813" y="8912197"/>
            <a:ext cx="2633128" cy="5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4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87" y="101052"/>
            <a:ext cx="16773754" cy="162555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Web-</a:t>
            </a:r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based Database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9188" y="1043186"/>
            <a:ext cx="1036288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813" y="8912197"/>
            <a:ext cx="2633128" cy="5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783931" y="1295399"/>
            <a:ext cx="12434976" cy="7616797"/>
            <a:chOff x="4970462" y="1281774"/>
            <a:chExt cx="12111296" cy="60647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462" y="1281774"/>
              <a:ext cx="7678118" cy="39424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830" y="3043809"/>
              <a:ext cx="6595928" cy="43027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78555" y="1478651"/>
            <a:ext cx="44339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Providing </a:t>
            </a:r>
            <a:r>
              <a:rPr lang="en-US" sz="3600" b="1" dirty="0" smtClean="0">
                <a:latin typeface="+mn-lt"/>
              </a:rPr>
              <a:t>real-time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+mn-lt"/>
              </a:rPr>
              <a:t>Searchable</a:t>
            </a:r>
            <a:r>
              <a:rPr lang="en-US" sz="3600" dirty="0" smtClean="0">
                <a:latin typeface="+mn-lt"/>
              </a:rPr>
              <a:t> online platform of all GFDRR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n-lt"/>
              </a:rPr>
              <a:t>Showcases </a:t>
            </a:r>
            <a:r>
              <a:rPr lang="en-US" sz="3600" b="1" dirty="0" smtClean="0">
                <a:latin typeface="+mn-lt"/>
              </a:rPr>
              <a:t>results</a:t>
            </a:r>
            <a:r>
              <a:rPr lang="en-US" sz="3600" dirty="0" smtClean="0">
                <a:latin typeface="+mn-lt"/>
              </a:rPr>
              <a:t> at the global, country, and grant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33" y="121662"/>
            <a:ext cx="15604543" cy="16256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What is the FY17-19 Work Plan?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31" y="1802883"/>
            <a:ext cx="15849600" cy="6435725"/>
          </a:xfrm>
        </p:spPr>
        <p:txBody>
          <a:bodyPr/>
          <a:lstStyle/>
          <a:p>
            <a:pPr marL="0" lvl="0" indent="0">
              <a:spcBef>
                <a:spcPts val="600"/>
              </a:spcBef>
            </a:pPr>
            <a:r>
              <a:rPr lang="en-US" sz="4800" dirty="0" smtClean="0"/>
              <a:t>A three year plan that outlines:</a:t>
            </a:r>
          </a:p>
          <a:p>
            <a:pPr marL="0" lvl="0" indent="0">
              <a:spcBef>
                <a:spcPts val="600"/>
              </a:spcBef>
            </a:pPr>
            <a:endParaRPr lang="en-US" sz="4800" dirty="0" smtClean="0"/>
          </a:p>
          <a:p>
            <a:pPr marL="685800" lvl="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S</a:t>
            </a:r>
            <a:r>
              <a:rPr lang="en-US" sz="4800" dirty="0" smtClean="0"/>
              <a:t>trategic objectives </a:t>
            </a:r>
          </a:p>
          <a:p>
            <a:pPr marL="685800" lvl="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P</a:t>
            </a:r>
            <a:r>
              <a:rPr lang="en-US" sz="4800" dirty="0" smtClean="0">
                <a:solidFill>
                  <a:schemeClr val="tx1"/>
                </a:solidFill>
              </a:rPr>
              <a:t>rioritization</a:t>
            </a:r>
          </a:p>
          <a:p>
            <a:pPr marL="685800" lvl="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Outputs and monitoring</a:t>
            </a: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7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931" y="3964709"/>
            <a:ext cx="10668000" cy="5513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87" y="213020"/>
            <a:ext cx="16773754" cy="1625550"/>
          </a:xfrm>
        </p:spPr>
        <p:txBody>
          <a:bodyPr/>
          <a:lstStyle/>
          <a:p>
            <a:r>
              <a:rPr lang="en-US" sz="4400" b="1" kern="1200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FY17-FY19 Resources </a:t>
            </a:r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Required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9188" y="1043186"/>
            <a:ext cx="1036288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GFDRR_Primary Logo_BW-Shade.png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>
            <a:fillRect/>
          </a:stretch>
        </p:blipFill>
        <p:spPr bwMode="auto">
          <a:xfrm>
            <a:off x="14479813" y="8912197"/>
            <a:ext cx="2633128" cy="5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93724" y="1295401"/>
            <a:ext cx="159250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1" dirty="0" smtClean="0">
                <a:latin typeface="+mn-lt"/>
                <a:sym typeface="Helvetica" charset="0"/>
              </a:rPr>
              <a:t>5%+ </a:t>
            </a:r>
            <a:r>
              <a:rPr lang="en-US" sz="3400" b="1" dirty="0">
                <a:latin typeface="+mn-lt"/>
                <a:sym typeface="Helvetica" charset="0"/>
              </a:rPr>
              <a:t>annual increase </a:t>
            </a:r>
            <a:r>
              <a:rPr lang="en-US" sz="3400" b="1" dirty="0" smtClean="0">
                <a:latin typeface="+mn-lt"/>
                <a:sym typeface="Helvetica" charset="0"/>
              </a:rPr>
              <a:t>in resources required</a:t>
            </a:r>
            <a:endParaRPr lang="en-US" sz="3400" b="1" dirty="0">
              <a:latin typeface="+mn-lt"/>
              <a:sym typeface="Helvetica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+mn-lt"/>
                <a:sym typeface="Helvetica" charset="0"/>
              </a:rPr>
              <a:t>Resource base decline </a:t>
            </a:r>
            <a:r>
              <a:rPr lang="en-US" sz="3400" dirty="0" smtClean="0">
                <a:latin typeface="+mn-lt"/>
                <a:sym typeface="Helvetica" charset="0"/>
              </a:rPr>
              <a:t>post-FY17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1" dirty="0" smtClean="0">
                <a:latin typeface="+mn-lt"/>
                <a:sym typeface="Helvetica" charset="0"/>
              </a:rPr>
              <a:t>$5.6 million funding gap for FY17</a:t>
            </a:r>
            <a:r>
              <a:rPr lang="en-US" sz="3400" dirty="0" smtClean="0">
                <a:latin typeface="+mn-lt"/>
                <a:sym typeface="Helvetica" charset="0"/>
              </a:rPr>
              <a:t>; $143 </a:t>
            </a:r>
            <a:r>
              <a:rPr lang="en-US" sz="3400" dirty="0">
                <a:solidFill>
                  <a:schemeClr val="tx1"/>
                </a:solidFill>
                <a:latin typeface="+mn-lt"/>
              </a:rPr>
              <a:t>million</a:t>
            </a:r>
            <a:r>
              <a:rPr lang="en-US" sz="3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400" dirty="0" smtClean="0">
                <a:latin typeface="+mn-lt"/>
                <a:sym typeface="Helvetica" charset="0"/>
              </a:rPr>
              <a:t>estimated over 3 years</a:t>
            </a:r>
            <a:endParaRPr lang="en-US" sz="3400" dirty="0">
              <a:latin typeface="+mn-lt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152400"/>
            <a:ext cx="15829167" cy="9346640"/>
          </a:xfrm>
          <a:prstGeom prst="rect">
            <a:avLst/>
          </a:prstGeom>
        </p:spPr>
      </p:pic>
      <p:pic>
        <p:nvPicPr>
          <p:cNvPr id="10" name="Picture 9" descr="GFDRR_Primary Logo_BW-Shade.png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3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1" y="230269"/>
            <a:ext cx="16461510" cy="16256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What are our strategic objectives? 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731" y="1729559"/>
            <a:ext cx="15604543" cy="734060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Mainstreaming DRM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Bringing resilience </a:t>
            </a:r>
            <a:r>
              <a:rPr lang="en-US" sz="4800" dirty="0">
                <a:solidFill>
                  <a:schemeClr val="tx1"/>
                </a:solidFill>
              </a:rPr>
              <a:t>to scale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Enabling partnerships</a:t>
            </a:r>
            <a:endParaRPr lang="en-US" sz="4800" dirty="0">
              <a:solidFill>
                <a:schemeClr val="tx1"/>
              </a:solidFill>
            </a:endParaRPr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rgbClr val="3A81BA"/>
              </a:solidFill>
            </a:endParaRP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27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1" y="230269"/>
            <a:ext cx="16461510" cy="1625600"/>
          </a:xfrm>
        </p:spPr>
        <p:txBody>
          <a:bodyPr/>
          <a:lstStyle/>
          <a:p>
            <a:r>
              <a:rPr lang="en-US" sz="4400" b="1" kern="1200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P</a:t>
            </a:r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rioritization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731" y="1729559"/>
            <a:ext cx="15604543" cy="7340603"/>
          </a:xfrm>
        </p:spPr>
        <p:txBody>
          <a:bodyPr>
            <a:normAutofit/>
          </a:bodyPr>
          <a:lstStyle/>
          <a:p>
            <a:pPr marL="68580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Geography </a:t>
            </a:r>
            <a:r>
              <a:rPr lang="en-US" sz="4800" dirty="0" smtClean="0">
                <a:solidFill>
                  <a:schemeClr val="tx1"/>
                </a:solidFill>
              </a:rPr>
              <a:t>– risk and vulnerability</a:t>
            </a:r>
          </a:p>
          <a:p>
            <a:pPr marL="68580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Contribute </a:t>
            </a:r>
            <a:r>
              <a:rPr lang="en-US" sz="4800" dirty="0" smtClean="0">
                <a:solidFill>
                  <a:schemeClr val="tx1"/>
                </a:solidFill>
              </a:rPr>
              <a:t>to policy frameworks and engagements</a:t>
            </a:r>
          </a:p>
          <a:p>
            <a:pPr marL="68580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Donor priorities</a:t>
            </a:r>
          </a:p>
          <a:p>
            <a:pPr marL="68580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Program targets</a:t>
            </a:r>
          </a:p>
          <a:p>
            <a:pPr marL="68580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Ability to provide specialized </a:t>
            </a:r>
            <a:r>
              <a:rPr lang="en-US" sz="4800" dirty="0">
                <a:solidFill>
                  <a:schemeClr val="tx1"/>
                </a:solidFill>
              </a:rPr>
              <a:t>support 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68580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Mobilize World Bank and in-country partner resources</a:t>
            </a:r>
          </a:p>
          <a:p>
            <a:pPr marL="1485975" lvl="6">
              <a:spcBef>
                <a:spcPts val="600"/>
              </a:spcBef>
              <a:spcAft>
                <a:spcPts val="1200"/>
              </a:spcAft>
            </a:pPr>
            <a:endParaRPr lang="en-US" sz="4400" dirty="0" smtClean="0"/>
          </a:p>
          <a:p>
            <a:pPr marL="2057475" lvl="6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endParaRPr lang="en-US" sz="4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endParaRPr lang="en-US" sz="4400" dirty="0" smtClean="0"/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rgbClr val="3A81BA"/>
              </a:solidFill>
            </a:endParaRP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42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7028657" y="5886452"/>
            <a:ext cx="7432675" cy="42863"/>
          </a:xfrm>
          <a:custGeom>
            <a:avLst/>
            <a:gdLst>
              <a:gd name="T0" fmla="*/ 2147483647 w 21600"/>
              <a:gd name="T1" fmla="*/ 332337 h 21600"/>
              <a:gd name="T2" fmla="*/ 2147483647 w 21600"/>
              <a:gd name="T3" fmla="*/ 332337 h 21600"/>
              <a:gd name="T4" fmla="*/ 2147483647 w 21600"/>
              <a:gd name="T5" fmla="*/ 332337 h 21600"/>
              <a:gd name="T6" fmla="*/ 2147483647 w 21600"/>
              <a:gd name="T7" fmla="*/ 3323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578056" y="4576764"/>
            <a:ext cx="3129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367"/>
          <a:stretch/>
        </p:blipFill>
        <p:spPr>
          <a:xfrm>
            <a:off x="-1" y="-1"/>
            <a:ext cx="7831932" cy="9264375"/>
          </a:xfrm>
          <a:prstGeom prst="rect">
            <a:avLst/>
          </a:prstGeom>
        </p:spPr>
      </p:pic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4">
            <a:alphaModFix amt="83000"/>
          </a:blip>
          <a:srcRect/>
          <a:stretch>
            <a:fillRect/>
          </a:stretch>
        </p:blipFill>
        <p:spPr bwMode="auto">
          <a:xfrm>
            <a:off x="14054697" y="8390293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/>
          <a:lstStyle/>
          <a:p>
            <a:pPr algn="r"/>
            <a:r>
              <a:rPr lang="en-US" sz="4400" b="1" dirty="0" smtClean="0">
                <a:solidFill>
                  <a:srgbClr val="5C5C5C"/>
                </a:solidFill>
                <a:latin typeface="Helvetica Neue" charset="0"/>
              </a:rPr>
              <a:t>OPERATIONAL MODEL</a:t>
            </a:r>
            <a:endParaRPr lang="en-US" sz="4400" b="1" dirty="0">
              <a:solidFill>
                <a:srgbClr val="5C5C5C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45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2276" y="230412"/>
            <a:ext cx="15604066" cy="1625550"/>
          </a:xfrm>
          <a:prstGeom prst="rect">
            <a:avLst/>
          </a:prstGeom>
        </p:spPr>
        <p:txBody>
          <a:bodyPr vert="horz"/>
          <a:lstStyle>
            <a:lvl1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  <a:sym typeface="Trebuchet MS" charset="0"/>
              </a:rPr>
              <a:t>Program Structure</a:t>
            </a:r>
            <a:endParaRPr lang="en-US" sz="42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9188" y="1043186"/>
            <a:ext cx="1036288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92931" y="1376096"/>
            <a:ext cx="1600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n-lt"/>
                <a:ea typeface="+mn-ea"/>
                <a:cs typeface="+mn-cs"/>
                <a:sym typeface="Helvetica" charset="0"/>
              </a:rPr>
              <a:t>Three vehicles and a partnership with </a:t>
            </a:r>
            <a:r>
              <a:rPr lang="en-US" sz="4800" dirty="0">
                <a:sym typeface="Helvetica" charset="0"/>
              </a:rPr>
              <a:t>World </a:t>
            </a:r>
            <a:r>
              <a:rPr lang="en-US" sz="4800" dirty="0" smtClean="0">
                <a:sym typeface="Helvetica" charset="0"/>
              </a:rPr>
              <a:t>Bank</a:t>
            </a:r>
            <a:r>
              <a:rPr lang="en-US" sz="4800" dirty="0" smtClean="0">
                <a:latin typeface="+mn-lt"/>
                <a:ea typeface="+mn-ea"/>
                <a:cs typeface="+mn-cs"/>
                <a:sym typeface="Helvetica" charset="0"/>
              </a:rPr>
              <a:t>:</a:t>
            </a:r>
            <a:endParaRPr lang="en-US" sz="4800" dirty="0">
              <a:latin typeface="+mn-lt"/>
              <a:ea typeface="+mn-ea"/>
              <a:cs typeface="+mn-cs"/>
              <a:sym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n-lt"/>
                <a:ea typeface="+mn-ea"/>
                <a:cs typeface="+mn-cs"/>
                <a:sym typeface="Helvetica" charset="0"/>
              </a:rPr>
              <a:t>Multi-Donor Trust Fund: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Technical </a:t>
            </a:r>
            <a:r>
              <a:rPr lang="en-US" sz="4000" dirty="0">
                <a:latin typeface="+mn-lt"/>
                <a:ea typeface="+mn-ea"/>
                <a:cs typeface="+mn-cs"/>
                <a:sym typeface="Helvetica" charset="0"/>
              </a:rPr>
              <a:t>assistance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Specialized </a:t>
            </a:r>
            <a:r>
              <a:rPr lang="en-US" sz="4000" dirty="0">
                <a:latin typeface="+mn-lt"/>
                <a:ea typeface="+mn-ea"/>
                <a:cs typeface="+mn-cs"/>
                <a:sym typeface="Helvetica" charset="0"/>
              </a:rPr>
              <a:t>knowledge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  <a:ea typeface="+mn-ea"/>
                <a:cs typeface="+mn-cs"/>
                <a:sym typeface="Helvetica" charset="0"/>
              </a:rPr>
              <a:t>G</a:t>
            </a: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lobal </a:t>
            </a:r>
            <a:r>
              <a:rPr lang="en-US" sz="4000" dirty="0">
                <a:latin typeface="+mn-lt"/>
                <a:ea typeface="+mn-ea"/>
                <a:cs typeface="+mn-cs"/>
                <a:sym typeface="Helvetica" charset="0"/>
              </a:rPr>
              <a:t>policy engagement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 smtClean="0">
                <a:latin typeface="+mn-lt"/>
                <a:ea typeface="+mn-ea"/>
                <a:cs typeface="+mn-cs"/>
                <a:sym typeface="Helvetica" charset="0"/>
              </a:rPr>
              <a:t>Two </a:t>
            </a:r>
            <a:r>
              <a:rPr lang="en-US" sz="4800" b="1" dirty="0">
                <a:latin typeface="+mn-lt"/>
                <a:ea typeface="+mn-ea"/>
                <a:cs typeface="+mn-cs"/>
                <a:sym typeface="Helvetica" charset="0"/>
              </a:rPr>
              <a:t>Special Programs: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  <a:ea typeface="+mn-ea"/>
                <a:cs typeface="+mn-cs"/>
                <a:sym typeface="Helvetica" charset="0"/>
              </a:rPr>
              <a:t>The ACP-EU </a:t>
            </a: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Program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Africa, Caribbean and Pacific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South Asia</a:t>
            </a:r>
            <a:endParaRPr lang="en-US" sz="4000" dirty="0">
              <a:latin typeface="+mn-lt"/>
              <a:ea typeface="+mn-ea"/>
              <a:cs typeface="+mn-cs"/>
              <a:sym typeface="Helvetica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  <a:ea typeface="+mn-ea"/>
                <a:cs typeface="+mn-cs"/>
                <a:sym typeface="Helvetica" charset="0"/>
              </a:rPr>
              <a:t>Japan-World Bank Program: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Global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  <a:ea typeface="+mn-ea"/>
                <a:cs typeface="+mn-cs"/>
                <a:sym typeface="Helvetica" charset="0"/>
              </a:rPr>
              <a:t>Knowledge Program </a:t>
            </a:r>
          </a:p>
        </p:txBody>
      </p:sp>
    </p:spTree>
    <p:extLst>
      <p:ext uri="{BB962C8B-B14F-4D97-AF65-F5344CB8AC3E}">
        <p14:creationId xmlns:p14="http://schemas.microsoft.com/office/powerpoint/2010/main" val="28224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1" y="230269"/>
            <a:ext cx="16461510" cy="16256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Common Framework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731" y="1729559"/>
            <a:ext cx="15604543" cy="7340603"/>
          </a:xfrm>
        </p:spPr>
        <p:txBody>
          <a:bodyPr>
            <a:normAutofit/>
          </a:bodyPr>
          <a:lstStyle/>
          <a:p>
            <a:pPr marL="685806" lvl="2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Grant making system</a:t>
            </a:r>
          </a:p>
          <a:p>
            <a:pPr marL="685806" lvl="2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</a:rPr>
              <a:t>Planning and </a:t>
            </a:r>
            <a:r>
              <a:rPr lang="en-US" sz="4800" dirty="0" smtClean="0">
                <a:solidFill>
                  <a:schemeClr val="tx1"/>
                </a:solidFill>
              </a:rPr>
              <a:t>reporting</a:t>
            </a:r>
          </a:p>
          <a:p>
            <a:pPr marL="685806" lvl="2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Monitoring and Evaluation </a:t>
            </a:r>
          </a:p>
          <a:p>
            <a:pPr marL="1600251" lvl="5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Four </a:t>
            </a:r>
            <a:r>
              <a:rPr lang="en-US" sz="4800" dirty="0">
                <a:solidFill>
                  <a:schemeClr val="tx1"/>
                </a:solidFill>
              </a:rPr>
              <a:t>SFDRR Priorities for Action </a:t>
            </a:r>
          </a:p>
          <a:p>
            <a:pPr marL="1600251" lvl="5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Five GFDRR Pillars of Action</a:t>
            </a:r>
          </a:p>
          <a:p>
            <a:pPr marL="1600251" lvl="5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Common set of output/outcome indicators</a:t>
            </a:r>
          </a:p>
          <a:p>
            <a:pPr marL="685806" lvl="2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Communication and outreach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37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1" y="230269"/>
            <a:ext cx="16461510" cy="16256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Our Role and that of </a:t>
            </a:r>
            <a:r>
              <a:rPr lang="en-US" sz="4400" b="1" kern="1200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O</a:t>
            </a:r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ur </a:t>
            </a:r>
            <a:r>
              <a:rPr lang="en-US" sz="4400" b="1" kern="1200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artners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04" y="1371601"/>
            <a:ext cx="15604543" cy="7682796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GFDRR</a:t>
            </a:r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Analyze </a:t>
            </a:r>
            <a:r>
              <a:rPr lang="en-US" sz="3200" dirty="0">
                <a:solidFill>
                  <a:schemeClr val="tx1"/>
                </a:solidFill>
              </a:rPr>
              <a:t>demand</a:t>
            </a:r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Assess gaps in knowledge and expertise</a:t>
            </a:r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Mobilize resources and grant making</a:t>
            </a:r>
          </a:p>
          <a:p>
            <a:pPr marL="685800" lvl="0" indent="-6858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Aggregate knowledge and best practices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World Bank and Countries</a:t>
            </a:r>
          </a:p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Engage</a:t>
            </a:r>
            <a:r>
              <a:rPr lang="en-US" sz="3200" dirty="0">
                <a:solidFill>
                  <a:schemeClr val="tx1"/>
                </a:solidFill>
              </a:rPr>
              <a:t>, conceptualize, and implement </a:t>
            </a:r>
            <a:r>
              <a:rPr lang="en-US" sz="3200" dirty="0" smtClean="0">
                <a:solidFill>
                  <a:schemeClr val="tx1"/>
                </a:solidFill>
              </a:rPr>
              <a:t>activities</a:t>
            </a:r>
          </a:p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Leverage investment resources</a:t>
            </a:r>
            <a:endParaRPr lang="en-US" sz="3200" dirty="0">
              <a:solidFill>
                <a:schemeClr val="tx1"/>
              </a:solidFill>
            </a:endParaRPr>
          </a:p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Create/apply </a:t>
            </a:r>
            <a:r>
              <a:rPr lang="en-US" sz="3200" dirty="0">
                <a:solidFill>
                  <a:schemeClr val="tx1"/>
                </a:solidFill>
              </a:rPr>
              <a:t>in-country </a:t>
            </a:r>
            <a:r>
              <a:rPr lang="en-US" sz="3200" dirty="0" smtClean="0">
                <a:solidFill>
                  <a:schemeClr val="tx1"/>
                </a:solidFill>
              </a:rPr>
              <a:t>knowledge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In-country </a:t>
            </a:r>
            <a:r>
              <a:rPr lang="en-US" sz="3200" dirty="0">
                <a:solidFill>
                  <a:schemeClr val="tx1"/>
                </a:solidFill>
              </a:rPr>
              <a:t>visibility and outreach for GFDRR</a:t>
            </a:r>
          </a:p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12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120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4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1" y="230269"/>
            <a:ext cx="16461510" cy="1625600"/>
          </a:xfrm>
        </p:spPr>
        <p:txBody>
          <a:bodyPr/>
          <a:lstStyle/>
          <a:p>
            <a:r>
              <a:rPr lang="en-US" sz="4400" b="1" kern="1200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Capacity to Implement</a:t>
            </a:r>
            <a:endParaRPr lang="en-US" sz="4400" b="1" kern="1200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731" y="1729559"/>
            <a:ext cx="15604543" cy="7340603"/>
          </a:xfrm>
        </p:spPr>
        <p:txBody>
          <a:bodyPr>
            <a:normAutofit/>
          </a:bodyPr>
          <a:lstStyle/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4</a:t>
            </a:r>
            <a:r>
              <a:rPr lang="en-US" sz="4400" dirty="0" smtClean="0">
                <a:solidFill>
                  <a:schemeClr val="tx1"/>
                </a:solidFill>
              </a:rPr>
              <a:t>0+ </a:t>
            </a:r>
            <a:r>
              <a:rPr lang="en-US" sz="4400" b="1" dirty="0" smtClean="0">
                <a:solidFill>
                  <a:schemeClr val="tx1"/>
                </a:solidFill>
              </a:rPr>
              <a:t>GFDRR</a:t>
            </a:r>
            <a:r>
              <a:rPr lang="en-US" sz="4400" dirty="0" smtClean="0">
                <a:solidFill>
                  <a:schemeClr val="tx1"/>
                </a:solidFill>
              </a:rPr>
              <a:t> technical staff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GFDRR offices in </a:t>
            </a:r>
            <a:r>
              <a:rPr lang="en-US" sz="4400" dirty="0" smtClean="0">
                <a:solidFill>
                  <a:schemeClr val="tx1"/>
                </a:solidFill>
              </a:rPr>
              <a:t>Brussels, Paris, and Tokyo</a:t>
            </a:r>
          </a:p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571500" lvl="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100+ </a:t>
            </a:r>
            <a:r>
              <a:rPr lang="en-US" sz="4400" b="1" dirty="0">
                <a:solidFill>
                  <a:schemeClr val="tx1"/>
                </a:solidFill>
              </a:rPr>
              <a:t>World </a:t>
            </a:r>
            <a:r>
              <a:rPr lang="en-US" sz="4400" b="1" dirty="0" smtClean="0">
                <a:solidFill>
                  <a:schemeClr val="tx1"/>
                </a:solidFill>
              </a:rPr>
              <a:t>Bank </a:t>
            </a:r>
            <a:r>
              <a:rPr lang="en-US" sz="4400" dirty="0" smtClean="0">
                <a:solidFill>
                  <a:schemeClr val="tx1"/>
                </a:solidFill>
              </a:rPr>
              <a:t>DRM staff across six regions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DRM hubs in Geneva, Singapore, Sydney, Vienna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100+ country offices in member countries </a:t>
            </a: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$3 billion+ leveraged from GFDRR projects in FY15</a:t>
            </a:r>
          </a:p>
        </p:txBody>
      </p:sp>
      <p:pic>
        <p:nvPicPr>
          <p:cNvPr id="4" name="Picture 3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479991" y="8912320"/>
            <a:ext cx="2633208" cy="58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338933" y="1043069"/>
            <a:ext cx="103632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3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DRR PPT Template _FINAL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3A81BA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2" tIns="65022" rIns="65022" bIns="65022" numCol="1" anchor="ctr" anchorCtr="0" compatLnSpc="1">
        <a:prstTxWarp prst="textNoShape">
          <a:avLst/>
        </a:prstTxWarp>
      </a:bodyPr>
      <a:lstStyle>
        <a:defPPr marL="457200" marR="0" indent="0" algn="l" defTabSz="8953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Trebuchet MS" charset="0"/>
            <a:cs typeface="Trebuchet MS" charset="0"/>
            <a:sym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3A81BA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2" tIns="65022" rIns="65022" bIns="65022" numCol="1" anchor="ctr" anchorCtr="0" compatLnSpc="1">
        <a:prstTxWarp prst="textNoShape">
          <a:avLst/>
        </a:prstTxWarp>
      </a:bodyPr>
      <a:lstStyle>
        <a:defPPr marL="457200" marR="0" indent="0" algn="l" defTabSz="8953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Trebuchet MS" charset="0"/>
            <a:cs typeface="Trebuchet MS" charset="0"/>
            <a:sym typeface="Trebuchet M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GFDRR PPT Template _FINAL</Template>
  <TotalTime>5238</TotalTime>
  <Words>1122</Words>
  <Application>Microsoft Office PowerPoint</Application>
  <PresentationFormat>Custom</PresentationFormat>
  <Paragraphs>207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Mincho</vt:lpstr>
      <vt:lpstr>Arial</vt:lpstr>
      <vt:lpstr>Avenir Roman</vt:lpstr>
      <vt:lpstr>Calibri</vt:lpstr>
      <vt:lpstr>Helvetica</vt:lpstr>
      <vt:lpstr>Helvetica Neue</vt:lpstr>
      <vt:lpstr>Helvetica Neue Light</vt:lpstr>
      <vt:lpstr>Helvetica Neue Thin</vt:lpstr>
      <vt:lpstr>Trebuchet MS</vt:lpstr>
      <vt:lpstr>GFDRR PPT Template _FINAL</vt:lpstr>
      <vt:lpstr>GFDRR Work Plan 2017-2019</vt:lpstr>
      <vt:lpstr>What is the FY17-19 Work Plan?</vt:lpstr>
      <vt:lpstr>What are our strategic objectives? </vt:lpstr>
      <vt:lpstr>Prioritization</vt:lpstr>
      <vt:lpstr>OPERATIONAL MODEL</vt:lpstr>
      <vt:lpstr>PowerPoint Presentation</vt:lpstr>
      <vt:lpstr>Common Framework</vt:lpstr>
      <vt:lpstr>Our Role and that of Our Partners</vt:lpstr>
      <vt:lpstr>Capacity to Implement</vt:lpstr>
      <vt:lpstr>WORK PLAN FY17</vt:lpstr>
      <vt:lpstr>PowerPoint Presentation</vt:lpstr>
      <vt:lpstr>How are we doing in FY16? </vt:lpstr>
      <vt:lpstr>PowerPoint Presentation</vt:lpstr>
      <vt:lpstr>PowerPoint Presentation</vt:lpstr>
      <vt:lpstr>PowerPoint Presentation</vt:lpstr>
      <vt:lpstr>PowerPoint Presentation</vt:lpstr>
      <vt:lpstr>FY17 Profile: Partnerships and Policy Engagement</vt:lpstr>
      <vt:lpstr>Monitoring and Reporting</vt:lpstr>
      <vt:lpstr>Web-based Database</vt:lpstr>
      <vt:lpstr>FY17-FY19 Resources Required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Consultative Group of GFDRR</dc:title>
  <dc:creator>Henriette B. Mampuya</dc:creator>
  <cp:lastModifiedBy>Alice Mary Mortlock</cp:lastModifiedBy>
  <cp:revision>153</cp:revision>
  <dcterms:created xsi:type="dcterms:W3CDTF">2014-04-28T03:17:58Z</dcterms:created>
  <dcterms:modified xsi:type="dcterms:W3CDTF">2016-04-27T18:35:12Z</dcterms:modified>
</cp:coreProperties>
</file>