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autoCompressPictures="0">
  <p:sldMasterIdLst>
    <p:sldMasterId id="2147483649" r:id="rId1"/>
  </p:sldMasterIdLst>
  <p:notesMasterIdLst>
    <p:notesMasterId r:id="rId14"/>
  </p:notesMasterIdLst>
  <p:sldIdLst>
    <p:sldId id="256" r:id="rId2"/>
    <p:sldId id="259" r:id="rId3"/>
    <p:sldId id="265" r:id="rId4"/>
    <p:sldId id="266" r:id="rId5"/>
    <p:sldId id="290" r:id="rId6"/>
    <p:sldId id="291" r:id="rId7"/>
    <p:sldId id="282" r:id="rId8"/>
    <p:sldId id="286" r:id="rId9"/>
    <p:sldId id="285" r:id="rId10"/>
    <p:sldId id="287" r:id="rId11"/>
    <p:sldId id="288" r:id="rId12"/>
    <p:sldId id="289" r:id="rId13"/>
  </p:sldIdLst>
  <p:sldSz cx="17340263" cy="9753600"/>
  <p:notesSz cx="6858000" cy="9144000"/>
  <p:defaultTextStyle>
    <a:defPPr>
      <a:defRPr lang="en-US"/>
    </a:defPPr>
    <a:lvl1pPr algn="l" defTabSz="895350" rtl="0" fontAlgn="base" hangingPunct="0">
      <a:spcBef>
        <a:spcPct val="0"/>
      </a:spcBef>
      <a:spcAft>
        <a:spcPct val="0"/>
      </a:spcAft>
      <a:defRPr sz="3300" kern="1200">
        <a:solidFill>
          <a:srgbClr val="000000"/>
        </a:solidFill>
        <a:latin typeface="Trebuchet MS" charset="0"/>
        <a:ea typeface="Trebuchet MS" charset="0"/>
        <a:cs typeface="Trebuchet MS" charset="0"/>
        <a:sym typeface="Trebuchet MS" charset="0"/>
      </a:defRPr>
    </a:lvl1pPr>
    <a:lvl2pPr marL="457200" algn="l" defTabSz="895350" rtl="0" fontAlgn="base" hangingPunct="0">
      <a:spcBef>
        <a:spcPct val="0"/>
      </a:spcBef>
      <a:spcAft>
        <a:spcPct val="0"/>
      </a:spcAft>
      <a:defRPr sz="3300" kern="1200">
        <a:solidFill>
          <a:srgbClr val="000000"/>
        </a:solidFill>
        <a:latin typeface="Trebuchet MS" charset="0"/>
        <a:ea typeface="Trebuchet MS" charset="0"/>
        <a:cs typeface="Trebuchet MS" charset="0"/>
        <a:sym typeface="Trebuchet MS" charset="0"/>
      </a:defRPr>
    </a:lvl2pPr>
    <a:lvl3pPr marL="914400" algn="l" defTabSz="895350" rtl="0" fontAlgn="base" hangingPunct="0">
      <a:spcBef>
        <a:spcPct val="0"/>
      </a:spcBef>
      <a:spcAft>
        <a:spcPct val="0"/>
      </a:spcAft>
      <a:defRPr sz="3300" kern="1200">
        <a:solidFill>
          <a:srgbClr val="000000"/>
        </a:solidFill>
        <a:latin typeface="Trebuchet MS" charset="0"/>
        <a:ea typeface="Trebuchet MS" charset="0"/>
        <a:cs typeface="Trebuchet MS" charset="0"/>
        <a:sym typeface="Trebuchet MS" charset="0"/>
      </a:defRPr>
    </a:lvl3pPr>
    <a:lvl4pPr marL="1371600" algn="l" defTabSz="895350" rtl="0" fontAlgn="base" hangingPunct="0">
      <a:spcBef>
        <a:spcPct val="0"/>
      </a:spcBef>
      <a:spcAft>
        <a:spcPct val="0"/>
      </a:spcAft>
      <a:defRPr sz="3300" kern="1200">
        <a:solidFill>
          <a:srgbClr val="000000"/>
        </a:solidFill>
        <a:latin typeface="Trebuchet MS" charset="0"/>
        <a:ea typeface="Trebuchet MS" charset="0"/>
        <a:cs typeface="Trebuchet MS" charset="0"/>
        <a:sym typeface="Trebuchet MS" charset="0"/>
      </a:defRPr>
    </a:lvl4pPr>
    <a:lvl5pPr marL="1828800" algn="l" defTabSz="895350" rtl="0" fontAlgn="base" hangingPunct="0">
      <a:spcBef>
        <a:spcPct val="0"/>
      </a:spcBef>
      <a:spcAft>
        <a:spcPct val="0"/>
      </a:spcAft>
      <a:defRPr sz="3300" kern="1200">
        <a:solidFill>
          <a:srgbClr val="000000"/>
        </a:solidFill>
        <a:latin typeface="Trebuchet MS" charset="0"/>
        <a:ea typeface="Trebuchet MS" charset="0"/>
        <a:cs typeface="Trebuchet MS" charset="0"/>
        <a:sym typeface="Trebuchet MS" charset="0"/>
      </a:defRPr>
    </a:lvl5pPr>
    <a:lvl6pPr marL="2286000" algn="l" defTabSz="457200" rtl="0" eaLnBrk="1" latinLnBrk="0" hangingPunct="1">
      <a:defRPr sz="3300" kern="1200">
        <a:solidFill>
          <a:srgbClr val="000000"/>
        </a:solidFill>
        <a:latin typeface="Trebuchet MS" charset="0"/>
        <a:ea typeface="Trebuchet MS" charset="0"/>
        <a:cs typeface="Trebuchet MS" charset="0"/>
        <a:sym typeface="Trebuchet MS" charset="0"/>
      </a:defRPr>
    </a:lvl6pPr>
    <a:lvl7pPr marL="2743200" algn="l" defTabSz="457200" rtl="0" eaLnBrk="1" latinLnBrk="0" hangingPunct="1">
      <a:defRPr sz="3300" kern="1200">
        <a:solidFill>
          <a:srgbClr val="000000"/>
        </a:solidFill>
        <a:latin typeface="Trebuchet MS" charset="0"/>
        <a:ea typeface="Trebuchet MS" charset="0"/>
        <a:cs typeface="Trebuchet MS" charset="0"/>
        <a:sym typeface="Trebuchet MS" charset="0"/>
      </a:defRPr>
    </a:lvl7pPr>
    <a:lvl8pPr marL="3200400" algn="l" defTabSz="457200" rtl="0" eaLnBrk="1" latinLnBrk="0" hangingPunct="1">
      <a:defRPr sz="3300" kern="1200">
        <a:solidFill>
          <a:srgbClr val="000000"/>
        </a:solidFill>
        <a:latin typeface="Trebuchet MS" charset="0"/>
        <a:ea typeface="Trebuchet MS" charset="0"/>
        <a:cs typeface="Trebuchet MS" charset="0"/>
        <a:sym typeface="Trebuchet MS" charset="0"/>
      </a:defRPr>
    </a:lvl8pPr>
    <a:lvl9pPr marL="3657600" algn="l" defTabSz="457200" rtl="0" eaLnBrk="1" latinLnBrk="0" hangingPunct="1">
      <a:defRPr sz="3300" kern="1200">
        <a:solidFill>
          <a:srgbClr val="000000"/>
        </a:solidFill>
        <a:latin typeface="Trebuchet MS" charset="0"/>
        <a:ea typeface="Trebuchet MS" charset="0"/>
        <a:cs typeface="Trebuchet MS" charset="0"/>
        <a:sym typeface="Trebuchet MS" charset="0"/>
      </a:defRPr>
    </a:lvl9pPr>
  </p:defaultTextStyle>
  <p:extLst>
    <p:ext uri="{EFAFB233-063F-42B5-8137-9DF3F51BA10A}">
      <p15:sldGuideLst xmlns:p15="http://schemas.microsoft.com/office/powerpoint/2012/main">
        <p15:guide id="1" orient="horz" pos="3072" userDrawn="1">
          <p15:clr>
            <a:srgbClr val="A4A3A4"/>
          </p15:clr>
        </p15:guide>
        <p15:guide id="2" pos="54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81BA"/>
    <a:srgbClr val="FF7A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889" autoAdjust="0"/>
    <p:restoredTop sz="79674" autoAdjust="0"/>
  </p:normalViewPr>
  <p:slideViewPr>
    <p:cSldViewPr>
      <p:cViewPr varScale="1">
        <p:scale>
          <a:sx n="44" d="100"/>
          <a:sy n="44" d="100"/>
        </p:scale>
        <p:origin x="240" y="66"/>
      </p:cViewPr>
      <p:guideLst>
        <p:guide orient="horz" pos="3072"/>
        <p:guide pos="5462"/>
      </p:guideLst>
    </p:cSldViewPr>
  </p:slideViewPr>
  <p:outlineViewPr>
    <p:cViewPr>
      <p:scale>
        <a:sx n="33" d="100"/>
        <a:sy n="33" d="100"/>
      </p:scale>
      <p:origin x="0" y="183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1"/>
          <p:cNvSpPr>
            <a:spLocks noGrp="1" noRot="1" noChangeAspect="1"/>
          </p:cNvSpPr>
          <p:nvPr>
            <p:ph type="sldImg" idx="2"/>
          </p:nvPr>
        </p:nvSpPr>
        <p:spPr bwMode="auto">
          <a:xfrm>
            <a:off x="381000" y="685800"/>
            <a:ext cx="6096000" cy="3429000"/>
          </a:xfrm>
          <a:prstGeom prst="rect">
            <a:avLst/>
          </a:prstGeom>
          <a:noFill/>
          <a:ln w="12700" cap="rnd">
            <a:noFill/>
            <a:round/>
            <a:headEnd/>
            <a:tailEnd/>
          </a:ln>
        </p:spPr>
      </p:sp>
      <p:sp>
        <p:nvSpPr>
          <p:cNvPr id="3074" name="Rectangle 2"/>
          <p:cNvSpPr>
            <a:spLocks noGrp="1"/>
          </p:cNvSpPr>
          <p:nvPr>
            <p:ph type="body" sz="quarter" idx="3"/>
          </p:nvPr>
        </p:nvSpPr>
        <p:spPr bwMode="auto">
          <a:xfrm>
            <a:off x="914400" y="4343400"/>
            <a:ext cx="5029200" cy="4114800"/>
          </a:xfrm>
          <a:prstGeom prst="rect">
            <a:avLst/>
          </a:prstGeom>
          <a:noFill/>
          <a:ln w="12700" cap="rnd" cmpd="sng">
            <a:no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pPr lvl="0"/>
            <a:r>
              <a:rPr lang="en-US" noProof="0">
                <a:sym typeface="Avenir Roman" charset="0"/>
              </a:rPr>
              <a:t>Click to edit Master text styles</a:t>
            </a:r>
          </a:p>
          <a:p>
            <a:pPr lvl="1"/>
            <a:r>
              <a:rPr lang="en-US" noProof="0">
                <a:sym typeface="Avenir Roman" charset="0"/>
              </a:rPr>
              <a:t>Second level</a:t>
            </a:r>
          </a:p>
          <a:p>
            <a:pPr lvl="2"/>
            <a:r>
              <a:rPr lang="en-US" noProof="0">
                <a:sym typeface="Avenir Roman" charset="0"/>
              </a:rPr>
              <a:t>Third level</a:t>
            </a:r>
          </a:p>
          <a:p>
            <a:pPr lvl="3"/>
            <a:r>
              <a:rPr lang="en-US" noProof="0">
                <a:sym typeface="Avenir Roman" charset="0"/>
              </a:rPr>
              <a:t>Fourth level</a:t>
            </a:r>
          </a:p>
          <a:p>
            <a:pPr lvl="4"/>
            <a:r>
              <a:rPr lang="en-US" noProof="0">
                <a:sym typeface="Avenir Roman" charset="0"/>
              </a:rPr>
              <a:t>Fifth level</a:t>
            </a:r>
          </a:p>
        </p:txBody>
      </p:sp>
    </p:spTree>
    <p:extLst>
      <p:ext uri="{BB962C8B-B14F-4D97-AF65-F5344CB8AC3E}">
        <p14:creationId xmlns:p14="http://schemas.microsoft.com/office/powerpoint/2010/main" val="391916952"/>
      </p:ext>
    </p:extLst>
  </p:cSld>
  <p:clrMap bg1="lt1" tx1="dk1" bg2="lt2" tx2="dk2" accent1="accent1" accent2="accent2" accent3="accent3" accent4="accent4" accent5="accent5" accent6="accent6" hlink="hlink" folHlink="folHlink"/>
  <p:notesStyle>
    <a:lvl1pPr algn="l" defTabSz="457200" rtl="0" eaLnBrk="0" fontAlgn="base" hangingPunct="0">
      <a:lnSpc>
        <a:spcPct val="125000"/>
      </a:lnSpc>
      <a:spcBef>
        <a:spcPct val="0"/>
      </a:spcBef>
      <a:spcAft>
        <a:spcPct val="0"/>
      </a:spcAft>
      <a:defRPr sz="2400" kern="1200">
        <a:solidFill>
          <a:srgbClr val="000000"/>
        </a:solidFill>
        <a:latin typeface="Avenir Roman" charset="0"/>
        <a:ea typeface="Avenir Roman" charset="0"/>
        <a:cs typeface="Avenir Roman" charset="0"/>
        <a:sym typeface="Avenir Roman" charset="0"/>
      </a:defRPr>
    </a:lvl1pPr>
    <a:lvl2pPr marL="228600" algn="l" defTabSz="457200" rtl="0" eaLnBrk="0" fontAlgn="base" hangingPunct="0">
      <a:lnSpc>
        <a:spcPct val="125000"/>
      </a:lnSpc>
      <a:spcBef>
        <a:spcPct val="0"/>
      </a:spcBef>
      <a:spcAft>
        <a:spcPct val="0"/>
      </a:spcAft>
      <a:defRPr sz="2400" kern="1200">
        <a:solidFill>
          <a:srgbClr val="000000"/>
        </a:solidFill>
        <a:latin typeface="Avenir Roman" charset="0"/>
        <a:ea typeface="Avenir Roman" charset="0"/>
        <a:cs typeface="Avenir Roman" charset="0"/>
        <a:sym typeface="Avenir Roman" charset="0"/>
      </a:defRPr>
    </a:lvl2pPr>
    <a:lvl3pPr marL="457200" algn="l" defTabSz="457200" rtl="0" eaLnBrk="0" fontAlgn="base" hangingPunct="0">
      <a:lnSpc>
        <a:spcPct val="125000"/>
      </a:lnSpc>
      <a:spcBef>
        <a:spcPct val="0"/>
      </a:spcBef>
      <a:spcAft>
        <a:spcPct val="0"/>
      </a:spcAft>
      <a:defRPr sz="2400" kern="1200">
        <a:solidFill>
          <a:srgbClr val="000000"/>
        </a:solidFill>
        <a:latin typeface="Avenir Roman" charset="0"/>
        <a:ea typeface="Avenir Roman" charset="0"/>
        <a:cs typeface="Avenir Roman" charset="0"/>
        <a:sym typeface="Avenir Roman" charset="0"/>
      </a:defRPr>
    </a:lvl3pPr>
    <a:lvl4pPr marL="685800" algn="l" defTabSz="457200" rtl="0" eaLnBrk="0" fontAlgn="base" hangingPunct="0">
      <a:lnSpc>
        <a:spcPct val="125000"/>
      </a:lnSpc>
      <a:spcBef>
        <a:spcPct val="0"/>
      </a:spcBef>
      <a:spcAft>
        <a:spcPct val="0"/>
      </a:spcAft>
      <a:defRPr sz="2400" kern="1200">
        <a:solidFill>
          <a:srgbClr val="000000"/>
        </a:solidFill>
        <a:latin typeface="Avenir Roman" charset="0"/>
        <a:ea typeface="Avenir Roman" charset="0"/>
        <a:cs typeface="Avenir Roman" charset="0"/>
        <a:sym typeface="Avenir Roman" charset="0"/>
      </a:defRPr>
    </a:lvl4pPr>
    <a:lvl5pPr marL="914400" algn="l" defTabSz="457200" rtl="0" eaLnBrk="0" fontAlgn="base" hangingPunct="0">
      <a:lnSpc>
        <a:spcPct val="125000"/>
      </a:lnSpc>
      <a:spcBef>
        <a:spcPct val="0"/>
      </a:spcBef>
      <a:spcAft>
        <a:spcPct val="0"/>
      </a:spcAft>
      <a:defRPr sz="2400" kern="1200">
        <a:solidFill>
          <a:srgbClr val="000000"/>
        </a:solidFill>
        <a:latin typeface="Avenir Roman" charset="0"/>
        <a:ea typeface="Avenir Roman" charset="0"/>
        <a:cs typeface="Avenir Roman" charset="0"/>
        <a:sym typeface="Avenir Roman"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59208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sz="2400" dirty="0" smtClean="0"/>
          </a:p>
          <a:p>
            <a:r>
              <a:rPr lang="en-US" sz="2400" dirty="0" smtClean="0"/>
              <a:t>Wish</a:t>
            </a:r>
            <a:r>
              <a:rPr lang="en-US" sz="2400" baseline="0" dirty="0" smtClean="0"/>
              <a:t> to thank everyone for your comments, suggestions, critiques. </a:t>
            </a:r>
          </a:p>
          <a:p>
            <a:endParaRPr lang="en-US" sz="2400" baseline="0" dirty="0" smtClean="0"/>
          </a:p>
          <a:p>
            <a:pPr marL="457200" indent="-457200">
              <a:buAutoNum type="alphaUcPeriod"/>
            </a:pPr>
            <a:r>
              <a:rPr lang="en-US" sz="2400" baseline="0" dirty="0" smtClean="0"/>
              <a:t>Editorial: wide range of editorial comments, many of which will be adopted and incorporated into the revised version. </a:t>
            </a:r>
          </a:p>
          <a:p>
            <a:pPr marL="0" indent="0">
              <a:buNone/>
            </a:pPr>
            <a:endParaRPr lang="en-US" sz="2400" dirty="0" smtClean="0"/>
          </a:p>
          <a:p>
            <a:pPr marL="457200" indent="-457200">
              <a:buAutoNum type="arabicPeriod"/>
            </a:pPr>
            <a:r>
              <a:rPr lang="en-US" sz="2400" dirty="0" smtClean="0"/>
              <a:t>Structure</a:t>
            </a:r>
          </a:p>
          <a:p>
            <a:pPr marL="0" indent="0">
              <a:buNone/>
            </a:pPr>
            <a:r>
              <a:rPr lang="en-US" sz="2400" dirty="0" smtClean="0"/>
              <a:t>1.1 Some questions about whether Annex 1 was needed.</a:t>
            </a:r>
            <a:r>
              <a:rPr lang="en-US" sz="2400" baseline="0" dirty="0" smtClean="0"/>
              <a:t> CG proposed this structure. There will be an </a:t>
            </a:r>
            <a:r>
              <a:rPr lang="en-US" sz="2400" dirty="0" smtClean="0"/>
              <a:t>External Version and</a:t>
            </a:r>
            <a:r>
              <a:rPr lang="en-US" sz="2400" baseline="0" dirty="0" smtClean="0"/>
              <a:t> International Version with </a:t>
            </a:r>
            <a:r>
              <a:rPr lang="en-US" sz="2400" dirty="0" smtClean="0"/>
              <a:t>Annex 1. </a:t>
            </a:r>
          </a:p>
          <a:p>
            <a:pPr marL="0" indent="0">
              <a:buNone/>
            </a:pPr>
            <a:endParaRPr lang="en-US" sz="2400" dirty="0" smtClean="0"/>
          </a:p>
          <a:p>
            <a:pPr marL="0" indent="0">
              <a:buNone/>
            </a:pPr>
            <a:r>
              <a:rPr lang="en-US" sz="2400" dirty="0" smtClean="0"/>
              <a:t>1.2 There was suggestion to combine chapter The Challenge</a:t>
            </a:r>
            <a:r>
              <a:rPr lang="en-US" sz="2400" baseline="0" dirty="0" smtClean="0"/>
              <a:t> for GFDRR and Lessons. Will not change this, as the first is intended to be introductory or framing section.</a:t>
            </a:r>
            <a:r>
              <a:rPr lang="en-US" sz="2400" dirty="0" smtClean="0"/>
              <a:t> </a:t>
            </a:r>
          </a:p>
          <a:p>
            <a:pPr marL="0" indent="0">
              <a:buNone/>
            </a:pPr>
            <a:endParaRPr lang="en-US" sz="2400" dirty="0" smtClean="0"/>
          </a:p>
          <a:p>
            <a:pPr marL="0" indent="0">
              <a:buNone/>
            </a:pPr>
            <a:r>
              <a:rPr lang="en-US" sz="2400" dirty="0" smtClean="0"/>
              <a:t>1.3 Also suggestion to add a chapter to integrate the options. This</a:t>
            </a:r>
            <a:r>
              <a:rPr lang="en-US" sz="2400" baseline="0" dirty="0" smtClean="0"/>
              <a:t> has not been adopted because the assignment was to work on 2 products. Analysis and Options. Can discuss if this is still the preferred structure. </a:t>
            </a:r>
            <a:endParaRPr lang="en-US" sz="2400" dirty="0" smtClean="0"/>
          </a:p>
          <a:p>
            <a:endParaRPr lang="en-US" dirty="0" smtClean="0"/>
          </a:p>
          <a:p>
            <a:r>
              <a:rPr lang="en-US" dirty="0" smtClean="0"/>
              <a:t>2. Objective and target group: Objective.</a:t>
            </a:r>
            <a:r>
              <a:rPr lang="en-US" baseline="0" dirty="0" smtClean="0"/>
              <a:t> In-depth conceptual paper on interrelation of disasters, conflict and fragility and some proposed options for GFDRR to consider should it decide to take on this agenda in  a more systematic and focused manner. Target group: CG. </a:t>
            </a:r>
          </a:p>
          <a:p>
            <a:endParaRPr lang="en-US" dirty="0" smtClean="0"/>
          </a:p>
          <a:p>
            <a:r>
              <a:rPr lang="en-US" dirty="0" smtClean="0"/>
              <a:t>B. Substantive</a:t>
            </a:r>
          </a:p>
          <a:p>
            <a:endParaRPr lang="en-US" baseline="0" dirty="0" smtClean="0"/>
          </a:p>
          <a:p>
            <a:pPr marL="0" indent="0">
              <a:buNone/>
            </a:pPr>
            <a:r>
              <a:rPr lang="en-US" baseline="0" dirty="0" smtClean="0"/>
              <a:t>1.  Academic resources: Most indeed were from think tanks, and international agencies, but also search was made on Google Scholar; Disasters Journal (peer-reviewed journal published by Wiley-Blackwell for ODI)</a:t>
            </a:r>
          </a:p>
          <a:p>
            <a:pPr marL="0" indent="0">
              <a:buNone/>
            </a:pPr>
            <a:endParaRPr lang="en-US" dirty="0" smtClean="0"/>
          </a:p>
          <a:p>
            <a:pPr marL="0" indent="0">
              <a:buNone/>
            </a:pPr>
            <a:r>
              <a:rPr lang="en-US" dirty="0" smtClean="0"/>
              <a:t>2.</a:t>
            </a:r>
            <a:r>
              <a:rPr lang="en-US" baseline="0" dirty="0" smtClean="0"/>
              <a:t> </a:t>
            </a:r>
            <a:r>
              <a:rPr lang="en-US" dirty="0" smtClean="0"/>
              <a:t>Comments</a:t>
            </a:r>
            <a:r>
              <a:rPr lang="en-US" baseline="0" dirty="0" smtClean="0"/>
              <a:t> on analysis (vulnerability and resilience):</a:t>
            </a:r>
          </a:p>
          <a:p>
            <a:pPr marL="0" indent="0">
              <a:buNone/>
            </a:pPr>
            <a:r>
              <a:rPr lang="en-US" baseline="0" dirty="0" smtClean="0"/>
              <a:t> </a:t>
            </a:r>
          </a:p>
          <a:p>
            <a:pPr marL="0" indent="0">
              <a:buNone/>
            </a:pPr>
            <a:r>
              <a:rPr lang="en-US" baseline="0" dirty="0" smtClean="0"/>
              <a:t>2.1 The argument that people and institutions in fragile and conflict affected States / contexts are much more vulnerable to natural hazards is consistent with evidence emerging from both research and experience of humanitarian agencies. “The more vulnerable you are, the more likely your hazards will turn into a disasters. ” Therefore, if GFDRR is serious about addressing </a:t>
            </a:r>
            <a:r>
              <a:rPr lang="en-US" b="1" i="1" baseline="0" dirty="0" smtClean="0"/>
              <a:t>vulnerability to hazards</a:t>
            </a:r>
            <a:r>
              <a:rPr lang="en-US" b="0" i="0" baseline="0" dirty="0" smtClean="0"/>
              <a:t> it must address fragility and conflict as core drivers of vulnerability for many millions of world’s poorest people. </a:t>
            </a:r>
          </a:p>
          <a:p>
            <a:pPr marL="0" indent="0">
              <a:buNone/>
            </a:pPr>
            <a:endParaRPr lang="en-US" b="0" i="0" baseline="0" dirty="0" smtClean="0"/>
          </a:p>
          <a:p>
            <a:pPr marL="0" indent="0">
              <a:buNone/>
            </a:pPr>
            <a:r>
              <a:rPr lang="en-US" b="0" i="0" baseline="0" dirty="0" smtClean="0"/>
              <a:t>2.2 Comment that the case for discarding the artificial ‘firewalls’ between disasters/conflict/fragility is not new, makes little sense at micro-level, has been part of vulnerability approach of key humanitarian agencies. New element is perhaps in emphasis on resilience-building and multi-dimensional risk approach.</a:t>
            </a:r>
          </a:p>
          <a:p>
            <a:pPr marL="0" indent="0">
              <a:buNone/>
            </a:pPr>
            <a:endParaRPr lang="en-US" b="0" i="0" baseline="0" dirty="0" smtClean="0"/>
          </a:p>
          <a:p>
            <a:pPr marL="0" indent="0">
              <a:buNone/>
            </a:pPr>
            <a:r>
              <a:rPr lang="en-US" b="0" i="0" baseline="0" dirty="0" smtClean="0"/>
              <a:t>2.3 Related to vulnerability, clarification needed on the suggestion on micro-level social vulnerability monitoring (whether for early warning or for recovery), several questioned whether FCV was not better placed. Not suggesting that GFDRR conducts this analysis on conflict per se, but rather </a:t>
            </a:r>
            <a:r>
              <a:rPr lang="en-US" b="1" i="0" u="sng" baseline="0" dirty="0" smtClean="0"/>
              <a:t>on vulnerability to disasters in conflict and fragile contexts </a:t>
            </a:r>
            <a:r>
              <a:rPr lang="en-US" b="1" i="1" u="sng" baseline="0" dirty="0" smtClean="0"/>
              <a:t>(example, on how forced displacement, including conflict-induced displacement, affects exposure to hazard risks, livelihood patterns/coping strategies, land rights and land-use planning for reconstruction).</a:t>
            </a:r>
          </a:p>
          <a:p>
            <a:pPr marL="0" indent="0">
              <a:buNone/>
            </a:pPr>
            <a:r>
              <a:rPr lang="en-US" b="0" i="0" baseline="0" dirty="0" smtClean="0"/>
              <a:t>  </a:t>
            </a:r>
            <a:r>
              <a:rPr lang="en-US" b="1" i="1" baseline="0" dirty="0" smtClean="0"/>
              <a:t>  </a:t>
            </a:r>
          </a:p>
          <a:p>
            <a:pPr marL="457200" indent="-457200">
              <a:buAutoNum type="arabicPeriod"/>
            </a:pPr>
            <a:endParaRPr lang="en-US" dirty="0" smtClean="0"/>
          </a:p>
          <a:p>
            <a:r>
              <a:rPr lang="en-US" dirty="0" smtClean="0"/>
              <a:t>3. Cluster</a:t>
            </a:r>
            <a:r>
              <a:rPr lang="en-US" baseline="0" dirty="0" smtClean="0"/>
              <a:t> of c</a:t>
            </a:r>
            <a:r>
              <a:rPr lang="en-US" dirty="0" smtClean="0"/>
              <a:t>omments</a:t>
            </a:r>
            <a:r>
              <a:rPr lang="en-US" baseline="0" dirty="0" smtClean="0"/>
              <a:t> on the role of GFDRR in addressing the nexus, and on the institutional context.</a:t>
            </a:r>
          </a:p>
          <a:p>
            <a:endParaRPr lang="en-US" baseline="0" dirty="0" smtClean="0"/>
          </a:p>
          <a:p>
            <a:r>
              <a:rPr lang="en-US" baseline="0" dirty="0" smtClean="0"/>
              <a:t>3.1 The feasibility of the proposal in the paper that GFDRR’s engagement should not be simply about engaging in “new activities” but rather playing a “convening”, “harnessing”, “catalytic” role. Suggestion that some new activities may indeed be required, particularly around governance and institution building, and that particular skills may be needed for this. </a:t>
            </a:r>
          </a:p>
          <a:p>
            <a:endParaRPr lang="en-US" baseline="0" dirty="0" smtClean="0"/>
          </a:p>
          <a:p>
            <a:r>
              <a:rPr lang="en-US" baseline="0" dirty="0" smtClean="0"/>
              <a:t>3.2 Important for specific role of GFDRR within WB and the wider international architecture remains focused and complementary to role of other actors, both internally and externally. </a:t>
            </a:r>
          </a:p>
          <a:p>
            <a:r>
              <a:rPr lang="en-US" b="1" baseline="0" dirty="0" smtClean="0"/>
              <a:t>Suggestion therefore that paper includes an analysis on the mandate and comparative advantages of other actors. This will be addressed in the revisions, which will include a table presenting different institutional mandates and comparative advantages. </a:t>
            </a:r>
            <a:r>
              <a:rPr lang="en-US" baseline="0" dirty="0" smtClean="0"/>
              <a:t>Internally, these will include FCV, GPSURR, GFDRR, MFM, Social Development. Externally, UN agencies, intergovernmental </a:t>
            </a:r>
            <a:r>
              <a:rPr lang="en-US" baseline="0" dirty="0" err="1" smtClean="0"/>
              <a:t>organisations</a:t>
            </a:r>
            <a:r>
              <a:rPr lang="en-US" baseline="0" dirty="0" smtClean="0"/>
              <a:t>, NGO, Red Cross, regional </a:t>
            </a:r>
            <a:r>
              <a:rPr lang="en-US" baseline="0" dirty="0" err="1" smtClean="0"/>
              <a:t>organisations</a:t>
            </a:r>
            <a:r>
              <a:rPr lang="en-US" baseline="0" dirty="0" smtClean="0"/>
              <a:t>, academia, civil society, etc.</a:t>
            </a:r>
          </a:p>
          <a:p>
            <a:endParaRPr lang="en-US" baseline="0" dirty="0" smtClean="0"/>
          </a:p>
          <a:p>
            <a:pPr marL="0" marR="0" indent="0" algn="l" defTabSz="457200" rtl="0" eaLnBrk="0" fontAlgn="base" latinLnBrk="0" hangingPunct="0">
              <a:lnSpc>
                <a:spcPct val="125000"/>
              </a:lnSpc>
              <a:spcBef>
                <a:spcPct val="0"/>
              </a:spcBef>
              <a:spcAft>
                <a:spcPct val="0"/>
              </a:spcAft>
              <a:buClrTx/>
              <a:buSzTx/>
              <a:buFontTx/>
              <a:buNone/>
              <a:tabLst/>
              <a:defRPr/>
            </a:pPr>
            <a:r>
              <a:rPr lang="en-US" baseline="0" dirty="0" smtClean="0"/>
              <a:t>4. </a:t>
            </a:r>
            <a:r>
              <a:rPr lang="en-US" sz="2400" baseline="0" dirty="0" smtClean="0">
                <a:latin typeface="Avenir Roman" charset="0"/>
                <a:ea typeface="Avenir Roman" charset="0"/>
                <a:cs typeface="Avenir Roman" charset="0"/>
                <a:sym typeface="Avenir Roman" charset="0"/>
              </a:rPr>
              <a:t>Related, the need for greater institutional context analysis</a:t>
            </a:r>
          </a:p>
          <a:p>
            <a:pPr marL="0" marR="0" indent="0" algn="l" defTabSz="457200" rtl="0" eaLnBrk="0" fontAlgn="base" latinLnBrk="0" hangingPunct="0">
              <a:lnSpc>
                <a:spcPct val="125000"/>
              </a:lnSpc>
              <a:spcBef>
                <a:spcPct val="0"/>
              </a:spcBef>
              <a:spcAft>
                <a:spcPct val="0"/>
              </a:spcAft>
              <a:buClrTx/>
              <a:buSzTx/>
              <a:buFontTx/>
              <a:buNone/>
              <a:tabLst/>
              <a:defRPr/>
            </a:pPr>
            <a:endParaRPr lang="en-US" sz="2400" baseline="0" dirty="0" smtClean="0">
              <a:latin typeface="Avenir Roman" charset="0"/>
              <a:ea typeface="Avenir Roman" charset="0"/>
              <a:cs typeface="Avenir Roman" charset="0"/>
              <a:sym typeface="Avenir Roman" charset="0"/>
            </a:endParaRPr>
          </a:p>
          <a:p>
            <a:pPr marL="0" marR="0" indent="0" algn="l" defTabSz="457200" rtl="0" eaLnBrk="0" fontAlgn="base" latinLnBrk="0" hangingPunct="0">
              <a:lnSpc>
                <a:spcPct val="125000"/>
              </a:lnSpc>
              <a:spcBef>
                <a:spcPct val="0"/>
              </a:spcBef>
              <a:spcAft>
                <a:spcPct val="0"/>
              </a:spcAft>
              <a:buClrTx/>
              <a:buSzTx/>
              <a:buFontTx/>
              <a:buNone/>
              <a:tabLst/>
              <a:defRPr/>
            </a:pPr>
            <a:r>
              <a:rPr lang="en-US" sz="2400" baseline="0" dirty="0" smtClean="0">
                <a:latin typeface="Avenir Roman" charset="0"/>
                <a:ea typeface="Avenir Roman" charset="0"/>
                <a:cs typeface="Avenir Roman" charset="0"/>
                <a:sym typeface="Avenir Roman" charset="0"/>
              </a:rPr>
              <a:t>4.1 A few comments on the need for stronger and informed analysis on institutional context, trade-offs, source for each suggestion</a:t>
            </a:r>
            <a:r>
              <a:rPr lang="en-US" sz="2400" b="1" baseline="0" dirty="0" smtClean="0">
                <a:latin typeface="Avenir Roman" charset="0"/>
                <a:ea typeface="Avenir Roman" charset="0"/>
                <a:cs typeface="Avenir Roman" charset="0"/>
                <a:sym typeface="Avenir Roman" charset="0"/>
              </a:rPr>
              <a:t>. Agreed</a:t>
            </a:r>
            <a:r>
              <a:rPr lang="en-US" sz="2400" baseline="0" dirty="0" smtClean="0">
                <a:latin typeface="Avenir Roman" charset="0"/>
                <a:ea typeface="Avenir Roman" charset="0"/>
                <a:cs typeface="Avenir Roman" charset="0"/>
                <a:sym typeface="Avenir Roman" charset="0"/>
              </a:rPr>
              <a:t>. Some can be addressed in next version, but a thorough analysis should be one of the next steps in taking forward this process, should that be supported by the CG.</a:t>
            </a:r>
          </a:p>
          <a:p>
            <a:pPr marL="0" marR="0" indent="0" algn="l" defTabSz="457200" rtl="0" eaLnBrk="0" fontAlgn="base" latinLnBrk="0" hangingPunct="0">
              <a:lnSpc>
                <a:spcPct val="125000"/>
              </a:lnSpc>
              <a:spcBef>
                <a:spcPct val="0"/>
              </a:spcBef>
              <a:spcAft>
                <a:spcPct val="0"/>
              </a:spcAft>
              <a:buClrTx/>
              <a:buSzTx/>
              <a:buFontTx/>
              <a:buNone/>
              <a:tabLst/>
              <a:defRPr/>
            </a:pPr>
            <a:endParaRPr lang="en-US" sz="2400" baseline="0" dirty="0" smtClean="0">
              <a:latin typeface="Avenir Roman" charset="0"/>
              <a:ea typeface="Avenir Roman" charset="0"/>
              <a:cs typeface="Avenir Roman" charset="0"/>
              <a:sym typeface="Avenir Roman" charset="0"/>
            </a:endParaRPr>
          </a:p>
          <a:p>
            <a:pPr marL="0" marR="0" indent="0" algn="l" defTabSz="457200" rtl="0" eaLnBrk="0" fontAlgn="base" latinLnBrk="0" hangingPunct="0">
              <a:lnSpc>
                <a:spcPct val="125000"/>
              </a:lnSpc>
              <a:spcBef>
                <a:spcPct val="0"/>
              </a:spcBef>
              <a:spcAft>
                <a:spcPct val="0"/>
              </a:spcAft>
              <a:buClrTx/>
              <a:buSzTx/>
              <a:buFontTx/>
              <a:buNone/>
              <a:tabLst/>
              <a:defRPr/>
            </a:pPr>
            <a:r>
              <a:rPr lang="en-US" sz="2400" baseline="0" dirty="0" smtClean="0">
                <a:latin typeface="Avenir Roman" charset="0"/>
                <a:ea typeface="Avenir Roman" charset="0"/>
                <a:cs typeface="Avenir Roman" charset="0"/>
                <a:sym typeface="Avenir Roman" charset="0"/>
              </a:rPr>
              <a:t>4.2. Related, a suggestion that a statement on wider WB institutional trends be moved to context. This has been accepted and will be reflected in revised version.</a:t>
            </a:r>
          </a:p>
          <a:p>
            <a:endParaRPr lang="en-US" baseline="0" dirty="0" smtClean="0"/>
          </a:p>
          <a:p>
            <a:r>
              <a:rPr lang="en-US" baseline="0" dirty="0" smtClean="0"/>
              <a:t>5.  Review of WB’s and international community’s experience, successes and failures. Research still on-going. Not possible to include in this version given the time-frame.  </a:t>
            </a:r>
            <a:r>
              <a:rPr lang="en-US" b="1" baseline="0" dirty="0" smtClean="0"/>
              <a:t>Will be included in the revised version. </a:t>
            </a:r>
          </a:p>
          <a:p>
            <a:endParaRPr lang="en-US" baseline="0" dirty="0" smtClean="0"/>
          </a:p>
          <a:p>
            <a:pPr marL="0" marR="0" indent="0" algn="l" defTabSz="457200" rtl="0" eaLnBrk="0" fontAlgn="base" latinLnBrk="0" hangingPunct="0">
              <a:lnSpc>
                <a:spcPct val="125000"/>
              </a:lnSpc>
              <a:spcBef>
                <a:spcPct val="0"/>
              </a:spcBef>
              <a:spcAft>
                <a:spcPct val="0"/>
              </a:spcAft>
              <a:buClrTx/>
              <a:buSzTx/>
              <a:buFontTx/>
              <a:buNone/>
              <a:tabLst/>
              <a:defRPr/>
            </a:pPr>
            <a:r>
              <a:rPr lang="en-US" dirty="0" smtClean="0"/>
              <a:t>6.</a:t>
            </a:r>
            <a:r>
              <a:rPr lang="en-US" baseline="0" dirty="0" smtClean="0"/>
              <a:t> PDNAs and PCNAs: </a:t>
            </a:r>
            <a:r>
              <a:rPr lang="en-US" sz="2400" dirty="0" smtClean="0">
                <a:latin typeface="Avenir Roman" charset="0"/>
                <a:ea typeface="Avenir Roman" charset="0"/>
                <a:cs typeface="Avenir Roman" charset="0"/>
                <a:sym typeface="Avenir Roman" charset="0"/>
              </a:rPr>
              <a:t>Comment that paper would benefit from discussion on how PDNA and PCNA processes could be better connected. </a:t>
            </a:r>
            <a:r>
              <a:rPr lang="en-US" sz="2400" b="1" dirty="0" smtClean="0">
                <a:latin typeface="Avenir Roman" charset="0"/>
                <a:ea typeface="Avenir Roman" charset="0"/>
                <a:cs typeface="Avenir Roman" charset="0"/>
                <a:sym typeface="Avenir Roman" charset="0"/>
              </a:rPr>
              <a:t>Please refer to List</a:t>
            </a:r>
            <a:r>
              <a:rPr lang="en-US" sz="2400" b="1" baseline="0" dirty="0" smtClean="0">
                <a:latin typeface="Avenir Roman" charset="0"/>
                <a:ea typeface="Avenir Roman" charset="0"/>
                <a:cs typeface="Avenir Roman" charset="0"/>
                <a:sym typeface="Avenir Roman" charset="0"/>
              </a:rPr>
              <a:t> of Options in Annex, section on Internal and External Partnerships.</a:t>
            </a:r>
          </a:p>
          <a:p>
            <a:pPr marL="0" marR="0" indent="0" algn="l" defTabSz="457200" rtl="0" eaLnBrk="0" fontAlgn="base" latinLnBrk="0" hangingPunct="0">
              <a:lnSpc>
                <a:spcPct val="125000"/>
              </a:lnSpc>
              <a:spcBef>
                <a:spcPct val="0"/>
              </a:spcBef>
              <a:spcAft>
                <a:spcPct val="0"/>
              </a:spcAft>
              <a:buClrTx/>
              <a:buSzTx/>
              <a:buFontTx/>
              <a:buNone/>
              <a:tabLst/>
              <a:defRPr/>
            </a:pPr>
            <a:endParaRPr lang="en-US" sz="2400" baseline="0" dirty="0" smtClean="0">
              <a:latin typeface="Avenir Roman" charset="0"/>
              <a:ea typeface="Avenir Roman" charset="0"/>
              <a:cs typeface="Avenir Roman" charset="0"/>
              <a:sym typeface="Avenir Roman" charset="0"/>
            </a:endParaRPr>
          </a:p>
          <a:p>
            <a:pPr marL="0" marR="0" indent="0" algn="l" defTabSz="457200" rtl="0" eaLnBrk="0" fontAlgn="base" latinLnBrk="0" hangingPunct="0">
              <a:lnSpc>
                <a:spcPct val="125000"/>
              </a:lnSpc>
              <a:spcBef>
                <a:spcPct val="0"/>
              </a:spcBef>
              <a:spcAft>
                <a:spcPct val="0"/>
              </a:spcAft>
              <a:buClrTx/>
              <a:buSzTx/>
              <a:buFontTx/>
              <a:buNone/>
              <a:tabLst/>
              <a:defRPr/>
            </a:pPr>
            <a:r>
              <a:rPr lang="en-US" sz="2400" baseline="0" dirty="0" smtClean="0">
                <a:latin typeface="Avenir Roman" charset="0"/>
                <a:ea typeface="Avenir Roman" charset="0"/>
                <a:cs typeface="Avenir Roman" charset="0"/>
                <a:sym typeface="Avenir Roman" charset="0"/>
              </a:rPr>
              <a:t>7. Governance challenges in contexts of fragility and conflict, spell out more clearly what GFDRR will do addressing these when strengthening DRM. </a:t>
            </a:r>
          </a:p>
          <a:p>
            <a:pPr marL="0" marR="0" indent="0" algn="l" defTabSz="457200" rtl="0" eaLnBrk="0" fontAlgn="base" latinLnBrk="0" hangingPunct="0">
              <a:lnSpc>
                <a:spcPct val="125000"/>
              </a:lnSpc>
              <a:spcBef>
                <a:spcPct val="0"/>
              </a:spcBef>
              <a:spcAft>
                <a:spcPct val="0"/>
              </a:spcAft>
              <a:buClrTx/>
              <a:buSzTx/>
              <a:buFontTx/>
              <a:buNone/>
              <a:tabLst/>
              <a:defRPr/>
            </a:pPr>
            <a:endParaRPr lang="en-US" sz="2400" baseline="0" dirty="0" smtClean="0">
              <a:latin typeface="Avenir Roman" charset="0"/>
              <a:ea typeface="Avenir Roman" charset="0"/>
              <a:cs typeface="Avenir Roman" charset="0"/>
              <a:sym typeface="Avenir Roman" charset="0"/>
            </a:endParaRPr>
          </a:p>
          <a:p>
            <a:pPr marL="0" marR="0" indent="0" algn="l" defTabSz="457200" rtl="0" eaLnBrk="0" fontAlgn="base" latinLnBrk="0" hangingPunct="0">
              <a:lnSpc>
                <a:spcPct val="125000"/>
              </a:lnSpc>
              <a:spcBef>
                <a:spcPct val="0"/>
              </a:spcBef>
              <a:spcAft>
                <a:spcPct val="0"/>
              </a:spcAft>
              <a:buClrTx/>
              <a:buSzTx/>
              <a:buFontTx/>
              <a:buNone/>
              <a:tabLst/>
              <a:defRPr/>
            </a:pPr>
            <a:endParaRPr lang="en-US" sz="2400" baseline="0" dirty="0" smtClean="0">
              <a:latin typeface="Avenir Roman" charset="0"/>
              <a:ea typeface="Avenir Roman" charset="0"/>
              <a:cs typeface="Avenir Roman" charset="0"/>
              <a:sym typeface="Avenir Roman" charset="0"/>
            </a:endParaRPr>
          </a:p>
          <a:p>
            <a:pPr marL="0" marR="0" indent="0" algn="l" defTabSz="457200" rtl="0" eaLnBrk="0" fontAlgn="base" latinLnBrk="0" hangingPunct="0">
              <a:lnSpc>
                <a:spcPct val="125000"/>
              </a:lnSpc>
              <a:spcBef>
                <a:spcPct val="0"/>
              </a:spcBef>
              <a:spcAft>
                <a:spcPct val="0"/>
              </a:spcAft>
              <a:buClrTx/>
              <a:buSzTx/>
              <a:buFontTx/>
              <a:buNone/>
              <a:tabLst/>
              <a:defRPr/>
            </a:pPr>
            <a:endParaRPr lang="en-US" sz="2400" baseline="0" dirty="0" smtClean="0">
              <a:latin typeface="Avenir Roman" charset="0"/>
              <a:ea typeface="Avenir Roman" charset="0"/>
              <a:cs typeface="Avenir Roman" charset="0"/>
              <a:sym typeface="Avenir Roman" charset="0"/>
            </a:endParaRPr>
          </a:p>
          <a:p>
            <a:pPr marL="0" marR="0" indent="0" algn="l" defTabSz="457200" rtl="0" eaLnBrk="0" fontAlgn="base" latinLnBrk="0" hangingPunct="0">
              <a:lnSpc>
                <a:spcPct val="125000"/>
              </a:lnSpc>
              <a:spcBef>
                <a:spcPct val="0"/>
              </a:spcBef>
              <a:spcAft>
                <a:spcPct val="0"/>
              </a:spcAft>
              <a:buClrTx/>
              <a:buSzTx/>
              <a:buFontTx/>
              <a:buNone/>
              <a:tabLst/>
              <a:defRPr/>
            </a:pPr>
            <a:r>
              <a:rPr lang="en-US" sz="2400" baseline="0" dirty="0" smtClean="0">
                <a:latin typeface="Avenir Roman" charset="0"/>
                <a:ea typeface="Avenir Roman" charset="0"/>
                <a:cs typeface="Avenir Roman" charset="0"/>
                <a:sym typeface="Avenir Roman" charset="0"/>
              </a:rPr>
              <a:t> </a:t>
            </a:r>
          </a:p>
          <a:p>
            <a:pPr marL="0" marR="0" indent="0" algn="l" defTabSz="457200" rtl="0" eaLnBrk="0" fontAlgn="base" latinLnBrk="0" hangingPunct="0">
              <a:lnSpc>
                <a:spcPct val="125000"/>
              </a:lnSpc>
              <a:spcBef>
                <a:spcPct val="0"/>
              </a:spcBef>
              <a:spcAft>
                <a:spcPct val="0"/>
              </a:spcAft>
              <a:buClrTx/>
              <a:buSzTx/>
              <a:buFontTx/>
              <a:buNone/>
              <a:tabLst/>
              <a:defRPr/>
            </a:pPr>
            <a:endParaRPr lang="en-US" sz="2400" dirty="0" smtClean="0">
              <a:latin typeface="Avenir Roman" charset="0"/>
              <a:ea typeface="Avenir Roman" charset="0"/>
              <a:cs typeface="Avenir Roman" charset="0"/>
              <a:sym typeface="Avenir Roman" charset="0"/>
            </a:endParaRPr>
          </a:p>
          <a:p>
            <a:endParaRPr lang="en-US" dirty="0" smtClean="0"/>
          </a:p>
          <a:p>
            <a:endParaRPr lang="en-US" dirty="0" smtClean="0"/>
          </a:p>
          <a:p>
            <a:r>
              <a:rPr lang="en-US" dirty="0" smtClean="0"/>
              <a:t> </a:t>
            </a:r>
            <a:endParaRPr lang="en-US" dirty="0"/>
          </a:p>
        </p:txBody>
      </p:sp>
    </p:spTree>
    <p:extLst>
      <p:ext uri="{BB962C8B-B14F-4D97-AF65-F5344CB8AC3E}">
        <p14:creationId xmlns:p14="http://schemas.microsoft.com/office/powerpoint/2010/main" val="22814456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indent="-457200" algn="l" defTabSz="457200" rtl="0" eaLnBrk="0" fontAlgn="base" latinLnBrk="0" hangingPunct="0">
              <a:lnSpc>
                <a:spcPct val="125000"/>
              </a:lnSpc>
              <a:spcBef>
                <a:spcPct val="0"/>
              </a:spcBef>
              <a:spcAft>
                <a:spcPct val="0"/>
              </a:spcAft>
              <a:buClrTx/>
              <a:buSzTx/>
              <a:buFontTx/>
              <a:buAutoNum type="arabicPeriod"/>
              <a:tabLst/>
              <a:defRPr/>
            </a:pPr>
            <a:r>
              <a:rPr lang="en-US" sz="2400" dirty="0" smtClean="0"/>
              <a:t>One comment that several of you mentioned is</a:t>
            </a:r>
            <a:r>
              <a:rPr lang="en-US" sz="2400" baseline="0" dirty="0" smtClean="0"/>
              <a:t> that the paper is too long. However, others gave comments that reflected a need for even more analysis. Need to make a decision about level of detail of analysis. What is the appropriate balance?</a:t>
            </a:r>
          </a:p>
          <a:p>
            <a:pPr marL="0" marR="0" indent="0" algn="l" defTabSz="457200" rtl="0" eaLnBrk="0" fontAlgn="base" latinLnBrk="0" hangingPunct="0">
              <a:lnSpc>
                <a:spcPct val="125000"/>
              </a:lnSpc>
              <a:spcBef>
                <a:spcPct val="0"/>
              </a:spcBef>
              <a:spcAft>
                <a:spcPct val="0"/>
              </a:spcAft>
              <a:buClrTx/>
              <a:buSzTx/>
              <a:buFontTx/>
              <a:buNone/>
              <a:tabLst/>
              <a:defRPr/>
            </a:pPr>
            <a:endParaRPr lang="en-US" sz="2400" baseline="0" dirty="0" smtClean="0"/>
          </a:p>
          <a:p>
            <a:pPr marL="457200" marR="0" indent="-457200" algn="l" defTabSz="457200" rtl="0" eaLnBrk="0" fontAlgn="base" latinLnBrk="0" hangingPunct="0">
              <a:lnSpc>
                <a:spcPct val="125000"/>
              </a:lnSpc>
              <a:spcBef>
                <a:spcPct val="0"/>
              </a:spcBef>
              <a:spcAft>
                <a:spcPct val="0"/>
              </a:spcAft>
              <a:buClrTx/>
              <a:buSzTx/>
              <a:buFontTx/>
              <a:buAutoNum type="arabicPeriod"/>
              <a:tabLst/>
              <a:defRPr/>
            </a:pPr>
            <a:r>
              <a:rPr lang="en-US" sz="2400" baseline="0" dirty="0" smtClean="0"/>
              <a:t>Additional chapter suggested: Steps defined on how challenges for GFDRR (better understand nature of risk; implications for own strategies/approaches; strategic partnerships for future engagement)</a:t>
            </a:r>
          </a:p>
          <a:p>
            <a:pPr marL="0" marR="0" indent="0" algn="l" defTabSz="457200" rtl="0" eaLnBrk="0" fontAlgn="base" latinLnBrk="0" hangingPunct="0">
              <a:lnSpc>
                <a:spcPct val="125000"/>
              </a:lnSpc>
              <a:spcBef>
                <a:spcPct val="0"/>
              </a:spcBef>
              <a:spcAft>
                <a:spcPct val="0"/>
              </a:spcAft>
              <a:buClrTx/>
              <a:buSzTx/>
              <a:buFontTx/>
              <a:buNone/>
              <a:tabLst/>
              <a:defRPr/>
            </a:pPr>
            <a:endParaRPr lang="en-US" sz="2400" dirty="0" smtClean="0"/>
          </a:p>
          <a:p>
            <a:endParaRPr lang="en-US" dirty="0"/>
          </a:p>
        </p:txBody>
      </p:sp>
    </p:spTree>
    <p:extLst>
      <p:ext uri="{BB962C8B-B14F-4D97-AF65-F5344CB8AC3E}">
        <p14:creationId xmlns:p14="http://schemas.microsoft.com/office/powerpoint/2010/main" val="2281445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81445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25000"/>
              </a:lnSpc>
              <a:spcBef>
                <a:spcPct val="0"/>
              </a:spcBef>
              <a:spcAft>
                <a:spcPct val="0"/>
              </a:spcAft>
              <a:buClrTx/>
              <a:buSzTx/>
              <a:buFontTx/>
              <a:buNone/>
              <a:tabLst/>
              <a:defRPr/>
            </a:pPr>
            <a:r>
              <a:rPr lang="en-US" sz="2400" dirty="0" smtClean="0">
                <a:latin typeface="Avenir Roman" charset="0"/>
                <a:ea typeface="Avenir Roman" charset="0"/>
                <a:cs typeface="Avenir Roman" charset="0"/>
                <a:sym typeface="Avenir Roman" charset="0"/>
              </a:rPr>
              <a:t>1.</a:t>
            </a:r>
            <a:r>
              <a:rPr lang="en-US" sz="2400" baseline="0" dirty="0" smtClean="0">
                <a:latin typeface="Avenir Roman" charset="0"/>
                <a:ea typeface="Avenir Roman" charset="0"/>
                <a:cs typeface="Avenir Roman" charset="0"/>
                <a:sym typeface="Avenir Roman" charset="0"/>
              </a:rPr>
              <a:t> List some of the </a:t>
            </a:r>
            <a:r>
              <a:rPr lang="en-US" sz="2400" dirty="0" smtClean="0">
                <a:latin typeface="Avenir Roman" charset="0"/>
                <a:ea typeface="Avenir Roman" charset="0"/>
                <a:cs typeface="Avenir Roman" charset="0"/>
                <a:sym typeface="Avenir Roman" charset="0"/>
              </a:rPr>
              <a:t>26 countries</a:t>
            </a:r>
          </a:p>
          <a:p>
            <a:pPr marL="457200" marR="0" lvl="0" indent="-457200" algn="l" defTabSz="457200" rtl="0" eaLnBrk="0" fontAlgn="base" latinLnBrk="0" hangingPunct="0">
              <a:lnSpc>
                <a:spcPct val="125000"/>
              </a:lnSpc>
              <a:spcBef>
                <a:spcPct val="0"/>
              </a:spcBef>
              <a:spcAft>
                <a:spcPct val="0"/>
              </a:spcAft>
              <a:buClrTx/>
              <a:buSzTx/>
              <a:buFontTx/>
              <a:buAutoNum type="arabicPeriod"/>
              <a:tabLst/>
              <a:defRPr/>
            </a:pPr>
            <a:endParaRPr lang="en-US" sz="2400" dirty="0" smtClean="0">
              <a:latin typeface="Avenir Roman" charset="0"/>
              <a:ea typeface="Avenir Roman" charset="0"/>
              <a:cs typeface="Avenir Roman" charset="0"/>
              <a:sym typeface="Avenir Roman" charset="0"/>
            </a:endParaRPr>
          </a:p>
          <a:p>
            <a:pPr marL="0" marR="0" lvl="0" indent="0" algn="l" defTabSz="457200" rtl="0" eaLnBrk="0" fontAlgn="base" latinLnBrk="0" hangingPunct="0">
              <a:lnSpc>
                <a:spcPct val="125000"/>
              </a:lnSpc>
              <a:spcBef>
                <a:spcPct val="0"/>
              </a:spcBef>
              <a:spcAft>
                <a:spcPct val="0"/>
              </a:spcAft>
              <a:buClrTx/>
              <a:buSzTx/>
              <a:buFontTx/>
              <a:buNone/>
              <a:tabLst/>
              <a:defRPr/>
            </a:pPr>
            <a:r>
              <a:rPr lang="en-US" sz="2400" dirty="0" smtClean="0">
                <a:latin typeface="Avenir Roman" charset="0"/>
                <a:ea typeface="Avenir Roman" charset="0"/>
                <a:cs typeface="Avenir Roman" charset="0"/>
                <a:sym typeface="Avenir Roman" charset="0"/>
              </a:rPr>
              <a:t>2. g7+ membership by these countries appears to indicate the prerequisite political will needed to address governance challenges, strengthen institutions, ensure ownership of international commitments (including commitments on disaster risk reduction and resilience), and alignment with national policies, processes and development plans.</a:t>
            </a:r>
          </a:p>
          <a:p>
            <a:endParaRPr lang="en-US" dirty="0" smtClean="0"/>
          </a:p>
          <a:p>
            <a:endParaRPr lang="en-US" dirty="0"/>
          </a:p>
        </p:txBody>
      </p:sp>
    </p:spTree>
    <p:extLst>
      <p:ext uri="{BB962C8B-B14F-4D97-AF65-F5344CB8AC3E}">
        <p14:creationId xmlns:p14="http://schemas.microsoft.com/office/powerpoint/2010/main" val="2281445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342900" lvl="0" indent="-342900">
              <a:buFont typeface="Wingdings" charset="2"/>
              <a:buChar char="q"/>
            </a:pPr>
            <a:r>
              <a:rPr lang="en-US" sz="2400" dirty="0" smtClean="0">
                <a:latin typeface="Avenir Roman" charset="0"/>
                <a:ea typeface="Avenir Roman" charset="0"/>
                <a:cs typeface="Avenir Roman" charset="0"/>
                <a:sym typeface="Avenir Roman" charset="0"/>
              </a:rPr>
              <a:t>Supporting countries with weak governance systems prepare for and respond to disasters</a:t>
            </a:r>
            <a:r>
              <a:rPr lang="en-US" sz="2400" b="1" dirty="0" smtClean="0">
                <a:latin typeface="Avenir Roman" charset="0"/>
                <a:ea typeface="Avenir Roman" charset="0"/>
                <a:cs typeface="Avenir Roman" charset="0"/>
                <a:sym typeface="Avenir Roman" charset="0"/>
              </a:rPr>
              <a:t>, such as in Nepal</a:t>
            </a:r>
            <a:r>
              <a:rPr lang="en-US" sz="2400" dirty="0" smtClean="0">
                <a:latin typeface="Avenir Roman" charset="0"/>
                <a:ea typeface="Avenir Roman" charset="0"/>
                <a:cs typeface="Avenir Roman" charset="0"/>
                <a:sym typeface="Avenir Roman" charset="0"/>
              </a:rPr>
              <a:t>, where GFDRR has been providing technical assistance to the government in post-disaster assessments, recovery planning and the establishment of a reconstruction authority following the 2015 earthquake.</a:t>
            </a:r>
          </a:p>
          <a:p>
            <a:pPr marL="342900" lvl="0" indent="-342900">
              <a:buFont typeface="Wingdings" charset="2"/>
              <a:buChar char="q"/>
            </a:pPr>
            <a:endParaRPr lang="en-US" sz="2400" dirty="0" smtClean="0">
              <a:latin typeface="Avenir Roman" charset="0"/>
              <a:ea typeface="Avenir Roman" charset="0"/>
              <a:cs typeface="Avenir Roman" charset="0"/>
              <a:sym typeface="Avenir Roman" charset="0"/>
            </a:endParaRPr>
          </a:p>
          <a:p>
            <a:pPr marL="342900" lvl="0" indent="-342900">
              <a:buFont typeface="Wingdings" charset="2"/>
              <a:buChar char="q"/>
            </a:pPr>
            <a:r>
              <a:rPr lang="en-US" sz="2400" dirty="0" smtClean="0">
                <a:latin typeface="Avenir Roman" charset="0"/>
                <a:ea typeface="Avenir Roman" charset="0"/>
                <a:cs typeface="Avenir Roman" charset="0"/>
                <a:sym typeface="Avenir Roman" charset="0"/>
              </a:rPr>
              <a:t>Supporting vulnerable and marginalized communities in fragile countries to build resilience to disasters and supporting inclusive disaster risk management processes. Examples include </a:t>
            </a:r>
            <a:r>
              <a:rPr lang="en-US" sz="2400" b="1" dirty="0" smtClean="0">
                <a:latin typeface="Avenir Roman" charset="0"/>
                <a:ea typeface="Avenir Roman" charset="0"/>
                <a:cs typeface="Avenir Roman" charset="0"/>
                <a:sym typeface="Avenir Roman" charset="0"/>
              </a:rPr>
              <a:t>pastoral women and disaster resilient livelihoods in Ethiopia and Kenya</a:t>
            </a:r>
            <a:r>
              <a:rPr lang="en-US" sz="2400" dirty="0" smtClean="0">
                <a:latin typeface="Avenir Roman" charset="0"/>
                <a:ea typeface="Avenir Roman" charset="0"/>
                <a:cs typeface="Avenir Roman" charset="0"/>
                <a:sym typeface="Avenir Roman" charset="0"/>
              </a:rPr>
              <a:t>, and convening multi-stakeholder dialogues bringing together local communities, civil society, government and private sector in Papua New Guinea.</a:t>
            </a:r>
          </a:p>
          <a:p>
            <a:pPr marL="0" lvl="0" indent="0">
              <a:buFont typeface="Wingdings" charset="2"/>
              <a:buNone/>
            </a:pPr>
            <a:r>
              <a:rPr lang="en-US" sz="2400" dirty="0" smtClean="0">
                <a:latin typeface="Avenir Roman" charset="0"/>
                <a:ea typeface="Avenir Roman" charset="0"/>
                <a:cs typeface="Avenir Roman" charset="0"/>
                <a:sym typeface="Avenir Roman" charset="0"/>
              </a:rPr>
              <a:t> </a:t>
            </a:r>
          </a:p>
          <a:p>
            <a:pPr marL="342900" lvl="0" indent="-342900">
              <a:buFont typeface="Wingdings" charset="2"/>
              <a:buChar char="q"/>
            </a:pPr>
            <a:r>
              <a:rPr lang="en-US" sz="2400" dirty="0" smtClean="0">
                <a:latin typeface="Avenir Roman" charset="0"/>
                <a:ea typeface="Avenir Roman" charset="0"/>
                <a:cs typeface="Avenir Roman" charset="0"/>
                <a:sym typeface="Avenir Roman" charset="0"/>
              </a:rPr>
              <a:t>Generating and collecting data on damage, loss and needs in countries facing on-going conflict and areas that have been difficult to access by international partners. For example, </a:t>
            </a:r>
            <a:r>
              <a:rPr lang="en-US" sz="2400" b="1" dirty="0" smtClean="0">
                <a:latin typeface="Avenir Roman" charset="0"/>
                <a:ea typeface="Avenir Roman" charset="0"/>
                <a:cs typeface="Avenir Roman" charset="0"/>
                <a:sym typeface="Avenir Roman" charset="0"/>
              </a:rPr>
              <a:t>GFDRR recently supported DNAs in six cities in Syria (Aleppo, </a:t>
            </a:r>
            <a:r>
              <a:rPr lang="en-US" sz="2400" b="1" dirty="0" err="1" smtClean="0">
                <a:latin typeface="Avenir Roman" charset="0"/>
                <a:ea typeface="Avenir Roman" charset="0"/>
                <a:cs typeface="Avenir Roman" charset="0"/>
                <a:sym typeface="Avenir Roman" charset="0"/>
              </a:rPr>
              <a:t>Dar’a</a:t>
            </a:r>
            <a:r>
              <a:rPr lang="en-US" sz="2400" b="1" dirty="0" smtClean="0">
                <a:latin typeface="Avenir Roman" charset="0"/>
                <a:ea typeface="Avenir Roman" charset="0"/>
                <a:cs typeface="Avenir Roman" charset="0"/>
                <a:sym typeface="Avenir Roman" charset="0"/>
              </a:rPr>
              <a:t>, Hama, Homs, </a:t>
            </a:r>
            <a:r>
              <a:rPr lang="en-US" sz="2400" b="1" dirty="0" err="1" smtClean="0">
                <a:latin typeface="Avenir Roman" charset="0"/>
                <a:ea typeface="Avenir Roman" charset="0"/>
                <a:cs typeface="Avenir Roman" charset="0"/>
                <a:sym typeface="Avenir Roman" charset="0"/>
              </a:rPr>
              <a:t>Idlib</a:t>
            </a:r>
            <a:r>
              <a:rPr lang="en-US" sz="2400" b="1" dirty="0" smtClean="0">
                <a:latin typeface="Avenir Roman" charset="0"/>
                <a:ea typeface="Avenir Roman" charset="0"/>
                <a:cs typeface="Avenir Roman" charset="0"/>
                <a:sym typeface="Avenir Roman" charset="0"/>
              </a:rPr>
              <a:t>, and </a:t>
            </a:r>
            <a:r>
              <a:rPr lang="en-US" sz="2400" b="1" dirty="0" err="1" smtClean="0">
                <a:latin typeface="Avenir Roman" charset="0"/>
                <a:ea typeface="Avenir Roman" charset="0"/>
                <a:cs typeface="Avenir Roman" charset="0"/>
                <a:sym typeface="Avenir Roman" charset="0"/>
              </a:rPr>
              <a:t>Latakia</a:t>
            </a:r>
            <a:r>
              <a:rPr lang="en-US" sz="2400" b="1" dirty="0" smtClean="0">
                <a:latin typeface="Avenir Roman" charset="0"/>
                <a:ea typeface="Avenir Roman" charset="0"/>
                <a:cs typeface="Avenir Roman" charset="0"/>
                <a:sym typeface="Avenir Roman" charset="0"/>
              </a:rPr>
              <a:t>), across seven sectors (housing, health, education, water and sanitation, energy, transport and agriculture) as well as in four cities in Yemen (Sana’a, Aden, </a:t>
            </a:r>
            <a:r>
              <a:rPr lang="en-US" sz="2400" b="1" dirty="0" err="1" smtClean="0">
                <a:latin typeface="Avenir Roman" charset="0"/>
                <a:ea typeface="Avenir Roman" charset="0"/>
                <a:cs typeface="Avenir Roman" charset="0"/>
                <a:sym typeface="Avenir Roman" charset="0"/>
              </a:rPr>
              <a:t>Taiz</a:t>
            </a:r>
            <a:r>
              <a:rPr lang="en-US" sz="2400" b="1" dirty="0" smtClean="0">
                <a:latin typeface="Avenir Roman" charset="0"/>
                <a:ea typeface="Avenir Roman" charset="0"/>
                <a:cs typeface="Avenir Roman" charset="0"/>
                <a:sym typeface="Avenir Roman" charset="0"/>
              </a:rPr>
              <a:t>, and </a:t>
            </a:r>
            <a:r>
              <a:rPr lang="en-US" sz="2400" b="1" dirty="0" err="1" smtClean="0">
                <a:latin typeface="Avenir Roman" charset="0"/>
                <a:ea typeface="Avenir Roman" charset="0"/>
                <a:cs typeface="Avenir Roman" charset="0"/>
                <a:sym typeface="Avenir Roman" charset="0"/>
              </a:rPr>
              <a:t>Zinjibar</a:t>
            </a:r>
            <a:r>
              <a:rPr lang="en-US" sz="2400" b="1" dirty="0" smtClean="0">
                <a:latin typeface="Avenir Roman" charset="0"/>
                <a:ea typeface="Avenir Roman" charset="0"/>
                <a:cs typeface="Avenir Roman" charset="0"/>
                <a:sym typeface="Avenir Roman" charset="0"/>
              </a:rPr>
              <a:t>) focusing on six sectors (housing, health, education, water, energy, and transport).</a:t>
            </a:r>
            <a:r>
              <a:rPr lang="en-US" sz="2400" dirty="0" smtClean="0">
                <a:latin typeface="Avenir Roman" charset="0"/>
                <a:ea typeface="Avenir Roman" charset="0"/>
                <a:cs typeface="Avenir Roman" charset="0"/>
                <a:sym typeface="Avenir Roman" charset="0"/>
              </a:rPr>
              <a:t> The assessments also allowed data to be gathered about the impact of damage on service delivery.</a:t>
            </a:r>
          </a:p>
          <a:p>
            <a:pPr marL="342900" lvl="0" indent="-342900">
              <a:buFont typeface="Wingdings" charset="2"/>
              <a:buChar char="q"/>
            </a:pPr>
            <a:endParaRPr lang="en-US" sz="2400" dirty="0" smtClean="0">
              <a:latin typeface="Avenir Roman" charset="0"/>
              <a:ea typeface="Avenir Roman" charset="0"/>
              <a:cs typeface="Avenir Roman" charset="0"/>
              <a:sym typeface="Avenir Roman" charset="0"/>
            </a:endParaRPr>
          </a:p>
          <a:p>
            <a:pPr marL="342900" lvl="0" indent="-342900">
              <a:buFont typeface="Wingdings" charset="2"/>
              <a:buChar char="q"/>
            </a:pPr>
            <a:r>
              <a:rPr lang="en-US" sz="2400" b="1" kern="1200" dirty="0" smtClean="0">
                <a:solidFill>
                  <a:srgbClr val="000000"/>
                </a:solidFill>
                <a:effectLst/>
                <a:latin typeface="Avenir Roman" charset="0"/>
                <a:ea typeface="Avenir Roman" charset="0"/>
                <a:cs typeface="Avenir Roman" charset="0"/>
                <a:sym typeface="Avenir Roman" charset="0"/>
              </a:rPr>
              <a:t> </a:t>
            </a:r>
            <a:r>
              <a:rPr lang="en-US" sz="2400" dirty="0" smtClean="0">
                <a:latin typeface="Avenir Roman" charset="0"/>
                <a:ea typeface="Avenir Roman" charset="0"/>
                <a:cs typeface="Avenir Roman" charset="0"/>
                <a:sym typeface="Avenir Roman" charset="0"/>
              </a:rPr>
              <a:t>The development of new methodologies and data tools, combining existing post-conflict and post-disaster assessment tools as well as remote assessment methodologies through the utilization of satellite imagery, social media analytics, data mining and verification by local partners on the ground. These methodologies, which lay the ground for more detailed assessments, are cost-effective and replicable, provided the World Bank and other international partners with a remote assessment tool that can be deployed rapidly in insecure contexts where access is difficult.</a:t>
            </a:r>
          </a:p>
          <a:p>
            <a:pPr marL="342900" lvl="0" indent="-342900">
              <a:buFont typeface="Wingdings" charset="2"/>
              <a:buChar char="q"/>
            </a:pPr>
            <a:endParaRPr lang="en-US" sz="2400" dirty="0" smtClean="0">
              <a:latin typeface="Avenir Roman" charset="0"/>
              <a:ea typeface="Avenir Roman" charset="0"/>
              <a:cs typeface="Avenir Roman" charset="0"/>
              <a:sym typeface="Avenir Roman" charset="0"/>
            </a:endParaRPr>
          </a:p>
          <a:p>
            <a:pPr marL="342900" lvl="0" indent="-342900">
              <a:buFont typeface="Wingdings" charset="2"/>
              <a:buChar char="q"/>
            </a:pPr>
            <a:r>
              <a:rPr lang="en-US" sz="2400" dirty="0" smtClean="0">
                <a:latin typeface="Avenir Roman" charset="0"/>
                <a:ea typeface="Avenir Roman" charset="0"/>
                <a:cs typeface="Avenir Roman" charset="0"/>
                <a:sym typeface="Avenir Roman" charset="0"/>
              </a:rPr>
              <a:t>Supporting countries affected by conflict and forced displacement to move forward with international support for peace-building and state-building processes, as well as building confidence and trust in fragile and conflict-affected countries between a range of stakeholders, including governments, citizens, national institutions and the international community. (Add examples)</a:t>
            </a:r>
          </a:p>
          <a:p>
            <a:pPr marL="342900" lvl="0" indent="-342900">
              <a:buFont typeface="Wingdings" charset="2"/>
              <a:buChar char="q"/>
            </a:pPr>
            <a:endParaRPr lang="en-US" sz="2400" dirty="0" smtClean="0">
              <a:latin typeface="Avenir Roman" charset="0"/>
              <a:ea typeface="Avenir Roman" charset="0"/>
              <a:cs typeface="Avenir Roman" charset="0"/>
              <a:sym typeface="Avenir Roman" charset="0"/>
            </a:endParaRPr>
          </a:p>
          <a:p>
            <a:pPr marL="342900" lvl="0" indent="-342900">
              <a:buFont typeface="Wingdings" charset="2"/>
              <a:buChar char="q"/>
            </a:pPr>
            <a:r>
              <a:rPr lang="en-US" sz="2400" dirty="0" smtClean="0">
                <a:latin typeface="Avenir Roman" charset="0"/>
                <a:ea typeface="Avenir Roman" charset="0"/>
                <a:cs typeface="Avenir Roman" charset="0"/>
                <a:sym typeface="Avenir Roman" charset="0"/>
              </a:rPr>
              <a:t>Strengthening operational collaboration with other parts of the Bank (including the Fragility, Conflict and Violence group) as well as the UN, EU, and other international partner through assessments, joint actions bilateral and multilateral initiatives</a:t>
            </a:r>
          </a:p>
          <a:p>
            <a:endParaRPr lang="en-GB" sz="2400" kern="1200" dirty="0" smtClean="0">
              <a:solidFill>
                <a:srgbClr val="000000"/>
              </a:solidFill>
              <a:effectLst/>
              <a:latin typeface="Avenir Roman" charset="0"/>
              <a:ea typeface="Avenir Roman" charset="0"/>
              <a:cs typeface="Avenir Roman" charset="0"/>
              <a:sym typeface="Avenir Roman" charset="0"/>
            </a:endParaRPr>
          </a:p>
          <a:p>
            <a:pPr marL="342900" lvl="0" indent="-342900">
              <a:buFont typeface="Wingdings" charset="2"/>
              <a:buChar char="q"/>
            </a:pPr>
            <a:endParaRPr lang="en-US" sz="2400" dirty="0" smtClean="0">
              <a:latin typeface="Avenir Roman" charset="0"/>
              <a:ea typeface="Avenir Roman" charset="0"/>
              <a:cs typeface="Avenir Roman" charset="0"/>
              <a:sym typeface="Avenir Roman" charset="0"/>
            </a:endParaRPr>
          </a:p>
          <a:p>
            <a:endParaRPr lang="en-US" dirty="0"/>
          </a:p>
        </p:txBody>
      </p:sp>
    </p:spTree>
    <p:extLst>
      <p:ext uri="{BB962C8B-B14F-4D97-AF65-F5344CB8AC3E}">
        <p14:creationId xmlns:p14="http://schemas.microsoft.com/office/powerpoint/2010/main" val="2281445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lvl="0" indent="-457200">
              <a:buFont typeface="Wingdings" charset="2"/>
              <a:buChar char="q"/>
            </a:pPr>
            <a:r>
              <a:rPr lang="en-US" sz="2400" dirty="0" smtClean="0">
                <a:latin typeface="Avenir Roman" charset="0"/>
                <a:ea typeface="Avenir Roman" charset="0"/>
                <a:cs typeface="Avenir Roman" charset="0"/>
                <a:sym typeface="Avenir Roman" charset="0"/>
              </a:rPr>
              <a:t>A </a:t>
            </a:r>
            <a:r>
              <a:rPr lang="en-GB" sz="2400" dirty="0" smtClean="0">
                <a:latin typeface="Avenir Roman" charset="0"/>
                <a:ea typeface="Avenir Roman" charset="0"/>
                <a:cs typeface="Avenir Roman" charset="0"/>
                <a:sym typeface="Avenir Roman" charset="0"/>
              </a:rPr>
              <a:t>track record of effective, quality and non-politicized engagement with developing countries on disaster risk reduction, preparedness and recovery, making GFDRR a trusted and neutral partner for governments. For example, all recent assessments in conflict-affected countries were conducted in partnership with affected national governments, with the exception of the assessment in Syria, which was conducted at the request of World Bank leadership.</a:t>
            </a:r>
          </a:p>
          <a:p>
            <a:pPr marL="457200" lvl="0" indent="-457200">
              <a:buFont typeface="Wingdings" charset="2"/>
              <a:buChar char="q"/>
            </a:pPr>
            <a:endParaRPr lang="en-US" sz="2400" dirty="0" smtClean="0">
              <a:latin typeface="Avenir Roman" charset="0"/>
              <a:ea typeface="Avenir Roman" charset="0"/>
              <a:cs typeface="Avenir Roman" charset="0"/>
              <a:sym typeface="Avenir Roman" charset="0"/>
            </a:endParaRPr>
          </a:p>
          <a:p>
            <a:pPr marL="457200" lvl="0" indent="-457200">
              <a:buFont typeface="Wingdings" charset="2"/>
              <a:buChar char="q"/>
            </a:pPr>
            <a:r>
              <a:rPr lang="en-GB" sz="2400" dirty="0" smtClean="0">
                <a:latin typeface="Avenir Roman" charset="0"/>
                <a:ea typeface="Avenir Roman" charset="0"/>
                <a:cs typeface="Avenir Roman" charset="0"/>
                <a:sym typeface="Avenir Roman" charset="0"/>
              </a:rPr>
              <a:t>Strong technical expertise, methodologies, and tools that can be adapted to meet the specific requirements of fragile and conflict-affected contexts, and that can be mobilised rapidly and cost-efficiently, including in areas that are difficult to access through remote methods.</a:t>
            </a:r>
          </a:p>
          <a:p>
            <a:pPr marL="457200" lvl="0" indent="-457200">
              <a:buFont typeface="Wingdings" charset="2"/>
              <a:buChar char="q"/>
            </a:pPr>
            <a:endParaRPr lang="en-US" sz="2400" dirty="0" smtClean="0">
              <a:latin typeface="Avenir Roman" charset="0"/>
              <a:ea typeface="Avenir Roman" charset="0"/>
              <a:cs typeface="Avenir Roman" charset="0"/>
              <a:sym typeface="Avenir Roman" charset="0"/>
            </a:endParaRPr>
          </a:p>
          <a:p>
            <a:pPr marL="457200" lvl="0" indent="-457200">
              <a:buFont typeface="Wingdings" charset="2"/>
              <a:buChar char="q"/>
            </a:pPr>
            <a:r>
              <a:rPr lang="en-GB" sz="2400" dirty="0" smtClean="0">
                <a:latin typeface="Avenir Roman" charset="0"/>
                <a:ea typeface="Avenir Roman" charset="0"/>
                <a:cs typeface="Avenir Roman" charset="0"/>
                <a:sym typeface="Avenir Roman" charset="0"/>
              </a:rPr>
              <a:t>The ability to successfully collaborate within the World Bank across sectors, e.g. the Fragility-Conflict-Violence unit, Social Protection, Country Management Units, and DRM Regional Coordinators, to support work in fragile and conflict-affected situations.</a:t>
            </a:r>
          </a:p>
          <a:p>
            <a:pPr marL="457200" lvl="0" indent="-457200">
              <a:buFont typeface="Wingdings" charset="2"/>
              <a:buChar char="q"/>
            </a:pPr>
            <a:endParaRPr lang="en-GB" sz="2400" dirty="0" smtClean="0">
              <a:latin typeface="Avenir Roman" charset="0"/>
              <a:ea typeface="Avenir Roman" charset="0"/>
              <a:cs typeface="Avenir Roman" charset="0"/>
              <a:sym typeface="Avenir Roman" charset="0"/>
            </a:endParaRPr>
          </a:p>
          <a:p>
            <a:r>
              <a:rPr lang="en-US" sz="2400" dirty="0" smtClean="0">
                <a:latin typeface="Avenir Roman" charset="0"/>
                <a:ea typeface="Avenir Roman" charset="0"/>
                <a:cs typeface="Avenir Roman" charset="0"/>
                <a:sym typeface="Avenir Roman" charset="0"/>
              </a:rPr>
              <a:t>4. However, GFDRR does not yet have a dedicated strategy to guide its engagement in fragile and conflict-affected countries. </a:t>
            </a:r>
          </a:p>
          <a:p>
            <a:endParaRPr lang="en-US" sz="2400" dirty="0" smtClean="0">
              <a:latin typeface="Avenir Roman" charset="0"/>
              <a:ea typeface="Avenir Roman" charset="0"/>
              <a:cs typeface="Avenir Roman" charset="0"/>
              <a:sym typeface="Avenir Roman" charset="0"/>
            </a:endParaRPr>
          </a:p>
          <a:p>
            <a:pPr marL="342900" indent="-342900">
              <a:buFont typeface="Wingdings" charset="2"/>
              <a:buChar char="q"/>
            </a:pPr>
            <a:r>
              <a:rPr lang="en-US" sz="2400" dirty="0" smtClean="0">
                <a:latin typeface="Avenir Roman" charset="0"/>
                <a:ea typeface="Avenir Roman" charset="0"/>
                <a:cs typeface="Avenir Roman" charset="0"/>
                <a:sym typeface="Avenir Roman" charset="0"/>
              </a:rPr>
              <a:t>GFDRR’s mission is linked to the Sendai Framework for Disaster Risk Reduction 2015-2030.</a:t>
            </a:r>
          </a:p>
          <a:p>
            <a:pPr marL="342900" indent="-342900">
              <a:buFont typeface="Wingdings" charset="2"/>
              <a:buChar char="q"/>
            </a:pPr>
            <a:endParaRPr lang="en-US" sz="2400" dirty="0" smtClean="0">
              <a:latin typeface="Avenir Roman" charset="0"/>
              <a:ea typeface="Avenir Roman" charset="0"/>
              <a:cs typeface="Avenir Roman" charset="0"/>
              <a:sym typeface="Avenir Roman" charset="0"/>
            </a:endParaRPr>
          </a:p>
          <a:p>
            <a:pPr marL="342900" indent="-342900">
              <a:buFont typeface="Wingdings" charset="2"/>
              <a:buChar char="q"/>
            </a:pPr>
            <a:r>
              <a:rPr lang="en-US" sz="2400" dirty="0" smtClean="0">
                <a:latin typeface="Avenir Roman" charset="0"/>
                <a:ea typeface="Avenir Roman" charset="0"/>
                <a:cs typeface="Avenir Roman" charset="0"/>
                <a:sym typeface="Avenir Roman" charset="0"/>
              </a:rPr>
              <a:t>SFDRR does not adequately recognize the particular risks faced by fragile and conflict-affected contexts, their impacts on vulnerability and particular governance problems faced by fragile and conflict-affected countries in implementing Sendai Framework commitments. </a:t>
            </a:r>
          </a:p>
          <a:p>
            <a:pPr marL="342900" indent="-342900">
              <a:buFont typeface="Wingdings" charset="2"/>
              <a:buChar char="q"/>
            </a:pPr>
            <a:endParaRPr lang="en-US" sz="2400" dirty="0" smtClean="0">
              <a:latin typeface="Avenir Roman" charset="0"/>
              <a:ea typeface="Avenir Roman" charset="0"/>
              <a:cs typeface="Avenir Roman" charset="0"/>
              <a:sym typeface="Avenir Roman" charset="0"/>
            </a:endParaRPr>
          </a:p>
          <a:p>
            <a:pPr marL="342900" indent="-342900">
              <a:buFont typeface="Wingdings" charset="2"/>
              <a:buChar char="q"/>
            </a:pPr>
            <a:r>
              <a:rPr lang="en-US" sz="2400" dirty="0" smtClean="0">
                <a:latin typeface="Avenir Roman" charset="0"/>
                <a:ea typeface="Avenir Roman" charset="0"/>
                <a:cs typeface="Avenir Roman" charset="0"/>
                <a:sym typeface="Avenir Roman" charset="0"/>
              </a:rPr>
              <a:t>There is an opportunity to complement GFDRR’s focus on Sendai with reference to other frameworks and goals as the basis for a modified scope of work, including:</a:t>
            </a:r>
          </a:p>
          <a:p>
            <a:pPr marL="342900" indent="-342900">
              <a:buFont typeface="Wingdings" charset="2"/>
              <a:buChar char="q"/>
            </a:pPr>
            <a:endParaRPr lang="en-US" sz="2400" dirty="0" smtClean="0">
              <a:latin typeface="Avenir Roman" charset="0"/>
              <a:ea typeface="Avenir Roman" charset="0"/>
              <a:cs typeface="Avenir Roman" charset="0"/>
              <a:sym typeface="Avenir Roman" charset="0"/>
            </a:endParaRPr>
          </a:p>
          <a:p>
            <a:pPr marL="457200" indent="-457200">
              <a:buFont typeface="Arial"/>
              <a:buChar char="•"/>
            </a:pPr>
            <a:r>
              <a:rPr lang="en-US" sz="2400" dirty="0" smtClean="0">
                <a:latin typeface="Avenir Roman" charset="0"/>
                <a:ea typeface="Avenir Roman" charset="0"/>
                <a:cs typeface="Avenir Roman" charset="0"/>
                <a:sym typeface="Avenir Roman" charset="0"/>
              </a:rPr>
              <a:t>the Sustainable Development Goals (SGDs)</a:t>
            </a:r>
          </a:p>
          <a:p>
            <a:pPr marL="457200" indent="-457200">
              <a:buFont typeface="Arial"/>
              <a:buChar char="•"/>
            </a:pPr>
            <a:endParaRPr lang="en-US" sz="2400" dirty="0" smtClean="0">
              <a:latin typeface="Avenir Roman" charset="0"/>
              <a:ea typeface="Avenir Roman" charset="0"/>
              <a:cs typeface="Avenir Roman" charset="0"/>
              <a:sym typeface="Avenir Roman" charset="0"/>
            </a:endParaRPr>
          </a:p>
          <a:p>
            <a:pPr marL="457200" indent="-457200">
              <a:buFont typeface="Arial"/>
              <a:buChar char="•"/>
            </a:pPr>
            <a:r>
              <a:rPr lang="en-US" sz="2400" dirty="0" smtClean="0">
                <a:latin typeface="Avenir Roman" charset="0"/>
                <a:ea typeface="Avenir Roman" charset="0"/>
                <a:cs typeface="Avenir Roman" charset="0"/>
                <a:sym typeface="Avenir Roman" charset="0"/>
              </a:rPr>
              <a:t> </a:t>
            </a:r>
            <a:r>
              <a:rPr lang="en-US" sz="2400" dirty="0" err="1" smtClean="0">
                <a:latin typeface="Avenir Roman" charset="0"/>
                <a:ea typeface="Avenir Roman" charset="0"/>
                <a:cs typeface="Avenir Roman" charset="0"/>
                <a:sym typeface="Avenir Roman" charset="0"/>
              </a:rPr>
              <a:t>Peacebuilding</a:t>
            </a:r>
            <a:r>
              <a:rPr lang="en-US" sz="2400" dirty="0" smtClean="0">
                <a:latin typeface="Avenir Roman" charset="0"/>
                <a:ea typeface="Avenir Roman" charset="0"/>
                <a:cs typeface="Avenir Roman" charset="0"/>
                <a:sym typeface="Avenir Roman" charset="0"/>
              </a:rPr>
              <a:t> and </a:t>
            </a:r>
            <a:r>
              <a:rPr lang="en-US" sz="2400" dirty="0" err="1" smtClean="0">
                <a:latin typeface="Avenir Roman" charset="0"/>
                <a:ea typeface="Avenir Roman" charset="0"/>
                <a:cs typeface="Avenir Roman" charset="0"/>
                <a:sym typeface="Avenir Roman" charset="0"/>
              </a:rPr>
              <a:t>Statebuilding</a:t>
            </a:r>
            <a:r>
              <a:rPr lang="en-US" sz="2400" dirty="0" smtClean="0">
                <a:latin typeface="Avenir Roman" charset="0"/>
                <a:ea typeface="Avenir Roman" charset="0"/>
                <a:cs typeface="Avenir Roman" charset="0"/>
                <a:sym typeface="Avenir Roman" charset="0"/>
              </a:rPr>
              <a:t> Goals (PSGs) </a:t>
            </a:r>
          </a:p>
          <a:p>
            <a:pPr marL="342900" indent="-342900">
              <a:buFont typeface="Wingdings" charset="2"/>
              <a:buChar char="q"/>
            </a:pPr>
            <a:endParaRPr lang="en-US" sz="2400" dirty="0" smtClean="0">
              <a:latin typeface="Avenir Roman" charset="0"/>
              <a:ea typeface="Avenir Roman" charset="0"/>
              <a:cs typeface="Avenir Roman" charset="0"/>
              <a:sym typeface="Avenir Roman" charset="0"/>
            </a:endParaRPr>
          </a:p>
          <a:p>
            <a:pPr marL="342900" indent="-342900">
              <a:buFont typeface="Wingdings" charset="2"/>
              <a:buChar char="q"/>
            </a:pPr>
            <a:endParaRPr lang="en-US" sz="2400" dirty="0" smtClean="0">
              <a:latin typeface="Avenir Roman" charset="0"/>
              <a:ea typeface="Avenir Roman" charset="0"/>
              <a:cs typeface="Avenir Roman" charset="0"/>
              <a:sym typeface="Avenir Roman" charset="0"/>
            </a:endParaRPr>
          </a:p>
          <a:p>
            <a:pPr marL="0" lvl="0" indent="0">
              <a:buFont typeface="Wingdings" charset="2"/>
              <a:buNone/>
            </a:pPr>
            <a:endParaRPr lang="en-GB" sz="2400" dirty="0" smtClean="0">
              <a:latin typeface="Avenir Roman" charset="0"/>
              <a:ea typeface="Avenir Roman" charset="0"/>
              <a:cs typeface="Avenir Roman" charset="0"/>
              <a:sym typeface="Avenir Roman" charset="0"/>
            </a:endParaRPr>
          </a:p>
          <a:p>
            <a:pPr marL="457200" lvl="0" indent="-457200">
              <a:buFont typeface="Wingdings" charset="2"/>
              <a:buChar char="q"/>
            </a:pPr>
            <a:endParaRPr lang="en-GB" sz="2400" dirty="0" smtClean="0">
              <a:latin typeface="Avenir Roman" charset="0"/>
              <a:ea typeface="Avenir Roman" charset="0"/>
              <a:cs typeface="Avenir Roman" charset="0"/>
              <a:sym typeface="Avenir Roman" charset="0"/>
            </a:endParaRPr>
          </a:p>
          <a:p>
            <a:pPr marL="457200" lvl="0" indent="-457200">
              <a:buFont typeface="Wingdings" charset="2"/>
              <a:buChar char="q"/>
            </a:pPr>
            <a:endParaRPr lang="en-US" sz="2400" dirty="0" smtClean="0">
              <a:latin typeface="Avenir Roman" charset="0"/>
              <a:ea typeface="Avenir Roman" charset="0"/>
              <a:cs typeface="Avenir Roman" charset="0"/>
              <a:sym typeface="Avenir Roman" charset="0"/>
            </a:endParaRPr>
          </a:p>
          <a:p>
            <a:pPr lvl="0"/>
            <a:endParaRPr lang="en-GB" sz="2400" kern="1200" dirty="0" smtClean="0">
              <a:solidFill>
                <a:srgbClr val="000000"/>
              </a:solidFill>
              <a:effectLst/>
              <a:latin typeface="Avenir Roman" charset="0"/>
              <a:ea typeface="Avenir Roman" charset="0"/>
              <a:cs typeface="Avenir Roman" charset="0"/>
              <a:sym typeface="Avenir Roman" charset="0"/>
            </a:endParaRPr>
          </a:p>
          <a:p>
            <a:pPr lvl="0"/>
            <a:endParaRPr lang="en-GB" sz="2400" kern="1200" dirty="0" smtClean="0">
              <a:solidFill>
                <a:srgbClr val="000000"/>
              </a:solidFill>
              <a:effectLst/>
              <a:latin typeface="Avenir Roman" charset="0"/>
              <a:ea typeface="Avenir Roman" charset="0"/>
              <a:cs typeface="Avenir Roman" charset="0"/>
              <a:sym typeface="Avenir Roman" charset="0"/>
            </a:endParaRPr>
          </a:p>
          <a:p>
            <a:pPr lvl="0"/>
            <a:endParaRPr lang="en-US" sz="2400" kern="1200" dirty="0" smtClean="0">
              <a:solidFill>
                <a:srgbClr val="000000"/>
              </a:solidFill>
              <a:effectLst/>
              <a:latin typeface="Avenir Roman" charset="0"/>
              <a:ea typeface="Avenir Roman" charset="0"/>
              <a:cs typeface="Avenir Roman" charset="0"/>
              <a:sym typeface="Avenir Roman" charset="0"/>
            </a:endParaRPr>
          </a:p>
        </p:txBody>
      </p:sp>
    </p:spTree>
    <p:extLst>
      <p:ext uri="{BB962C8B-B14F-4D97-AF65-F5344CB8AC3E}">
        <p14:creationId xmlns:p14="http://schemas.microsoft.com/office/powerpoint/2010/main" val="22814456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2400" kern="1200" dirty="0" smtClean="0">
                <a:solidFill>
                  <a:srgbClr val="000000"/>
                </a:solidFill>
                <a:effectLst/>
                <a:latin typeface="Avenir Roman" charset="0"/>
                <a:ea typeface="Avenir Roman" charset="0"/>
                <a:cs typeface="Avenir Roman" charset="0"/>
                <a:sym typeface="Avenir Roman" charset="0"/>
              </a:rPr>
              <a:t> </a:t>
            </a:r>
            <a:endParaRPr lang="en-US" dirty="0"/>
          </a:p>
        </p:txBody>
      </p:sp>
    </p:spTree>
    <p:extLst>
      <p:ext uri="{BB962C8B-B14F-4D97-AF65-F5344CB8AC3E}">
        <p14:creationId xmlns:p14="http://schemas.microsoft.com/office/powerpoint/2010/main" val="2281445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81445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sz="2400" kern="1200" dirty="0" smtClean="0">
              <a:solidFill>
                <a:srgbClr val="000000"/>
              </a:solidFill>
              <a:effectLst/>
              <a:latin typeface="Avenir Roman" charset="0"/>
              <a:ea typeface="Avenir Roman" charset="0"/>
              <a:cs typeface="Avenir Roman" charset="0"/>
              <a:sym typeface="Avenir Roman" charset="0"/>
            </a:endParaRPr>
          </a:p>
        </p:txBody>
      </p:sp>
    </p:spTree>
    <p:extLst>
      <p:ext uri="{BB962C8B-B14F-4D97-AF65-F5344CB8AC3E}">
        <p14:creationId xmlns:p14="http://schemas.microsoft.com/office/powerpoint/2010/main" val="2281445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indent="-457200">
              <a:buFont typeface="Wingdings" charset="2"/>
              <a:buChar char="q"/>
            </a:pPr>
            <a:r>
              <a:rPr lang="en-US" sz="2400" dirty="0" smtClean="0">
                <a:latin typeface="Avenir Roman" charset="0"/>
                <a:ea typeface="Avenir Roman" charset="0"/>
                <a:cs typeface="Avenir Roman" charset="0"/>
                <a:sym typeface="Avenir Roman" charset="0"/>
              </a:rPr>
              <a:t>Partnerships </a:t>
            </a:r>
          </a:p>
          <a:p>
            <a:r>
              <a:rPr lang="en-US" sz="2400" dirty="0" smtClean="0">
                <a:latin typeface="Avenir Roman" charset="0"/>
                <a:ea typeface="Avenir Roman" charset="0"/>
                <a:cs typeface="Avenir Roman" charset="0"/>
                <a:sym typeface="Avenir Roman" charset="0"/>
              </a:rPr>
              <a:t> </a:t>
            </a:r>
          </a:p>
          <a:p>
            <a:pPr marL="457200" lvl="0" indent="-457200">
              <a:buFont typeface="Arial"/>
              <a:buChar char="•"/>
            </a:pPr>
            <a:r>
              <a:rPr lang="en-US" sz="2400" dirty="0" smtClean="0">
                <a:latin typeface="Avenir Roman" charset="0"/>
                <a:ea typeface="Avenir Roman" charset="0"/>
                <a:cs typeface="Avenir Roman" charset="0"/>
                <a:sym typeface="Avenir Roman" charset="0"/>
              </a:rPr>
              <a:t>Deepen partnerships with the social protection teams to assess opportunities for applying scalable social nets to situations of fragility and conflict.</a:t>
            </a:r>
          </a:p>
          <a:p>
            <a:pPr marL="457200" lvl="0" indent="-457200">
              <a:buFont typeface="Arial"/>
              <a:buChar char="•"/>
            </a:pPr>
            <a:endParaRPr lang="en-US" sz="2400" dirty="0" smtClean="0">
              <a:latin typeface="Avenir Roman" charset="0"/>
              <a:ea typeface="Avenir Roman" charset="0"/>
              <a:cs typeface="Avenir Roman" charset="0"/>
              <a:sym typeface="Avenir Roman" charset="0"/>
            </a:endParaRPr>
          </a:p>
          <a:p>
            <a:pPr marL="457200" lvl="0" indent="-457200">
              <a:buFont typeface="Arial"/>
              <a:buChar char="•"/>
            </a:pPr>
            <a:r>
              <a:rPr lang="en-US" sz="2400" dirty="0" smtClean="0">
                <a:latin typeface="Avenir Roman" charset="0"/>
                <a:ea typeface="Avenir Roman" charset="0"/>
                <a:cs typeface="Avenir Roman" charset="0"/>
                <a:sym typeface="Avenir Roman" charset="0"/>
              </a:rPr>
              <a:t>Support the proposed Global Preparedness Partnership between OCHA, UNDP and the World Bank and ensure that preparedness for all crises and emergencies, not only natural hazards but also the intersections of disaster, conflict and fragility are comprehensively addressed and appropriate interventions designed. Leverage WB resources and expertise in government planning, budgeting, and institutionalizing preparedness.</a:t>
            </a:r>
          </a:p>
          <a:p>
            <a:pPr marL="457200" lvl="0" indent="-457200">
              <a:buFont typeface="Arial"/>
              <a:buChar char="•"/>
            </a:pPr>
            <a:endParaRPr lang="en-US" sz="2400" dirty="0" smtClean="0">
              <a:latin typeface="Avenir Roman" charset="0"/>
              <a:ea typeface="Avenir Roman" charset="0"/>
              <a:cs typeface="Avenir Roman" charset="0"/>
              <a:sym typeface="Avenir Roman" charset="0"/>
            </a:endParaRPr>
          </a:p>
          <a:p>
            <a:pPr marL="457200" lvl="0" indent="-457200">
              <a:buFont typeface="Arial"/>
              <a:buChar char="•"/>
            </a:pPr>
            <a:r>
              <a:rPr lang="en-US" sz="2400" dirty="0" smtClean="0">
                <a:latin typeface="Avenir Roman" charset="0"/>
                <a:ea typeface="Avenir Roman" charset="0"/>
                <a:cs typeface="Avenir Roman" charset="0"/>
                <a:sym typeface="Avenir Roman" charset="0"/>
              </a:rPr>
              <a:t>Pursue revision of the Joint Declaration in order to find more common ground on key issues and principles of cooperation (i.e., conducting scoping mission first to agree on priorities, strategic objectives, approach, roles, division of labor, coordination, etc.)</a:t>
            </a:r>
          </a:p>
          <a:p>
            <a:r>
              <a:rPr lang="en-US" sz="2400" dirty="0" smtClean="0">
                <a:latin typeface="Avenir Roman" charset="0"/>
                <a:ea typeface="Avenir Roman" charset="0"/>
                <a:cs typeface="Avenir Roman" charset="0"/>
                <a:sym typeface="Avenir Roman" charset="0"/>
              </a:rPr>
              <a:t> </a:t>
            </a:r>
          </a:p>
          <a:p>
            <a:r>
              <a:rPr lang="en-US" sz="2400" dirty="0" smtClean="0">
                <a:latin typeface="Avenir Roman" charset="0"/>
                <a:ea typeface="Avenir Roman" charset="0"/>
                <a:cs typeface="Avenir Roman" charset="0"/>
                <a:sym typeface="Avenir Roman" charset="0"/>
              </a:rPr>
              <a:t> </a:t>
            </a:r>
          </a:p>
          <a:p>
            <a:r>
              <a:rPr lang="en-US" sz="2400" dirty="0" smtClean="0">
                <a:latin typeface="Avenir Roman" charset="0"/>
                <a:ea typeface="Avenir Roman" charset="0"/>
                <a:cs typeface="Avenir Roman" charset="0"/>
                <a:sym typeface="Avenir Roman" charset="0"/>
              </a:rPr>
              <a:t> </a:t>
            </a:r>
          </a:p>
          <a:p>
            <a:r>
              <a:rPr lang="en-US" sz="2400" dirty="0" smtClean="0">
                <a:latin typeface="Avenir Roman" charset="0"/>
                <a:ea typeface="Avenir Roman" charset="0"/>
                <a:cs typeface="Avenir Roman" charset="0"/>
                <a:sym typeface="Avenir Roman" charset="0"/>
              </a:rPr>
              <a:t> </a:t>
            </a:r>
          </a:p>
          <a:p>
            <a:endParaRPr lang="en-US" sz="2400" dirty="0" smtClean="0"/>
          </a:p>
          <a:p>
            <a:endParaRPr lang="en-US" sz="2400" dirty="0" smtClean="0"/>
          </a:p>
          <a:p>
            <a:endParaRPr lang="en-US" dirty="0"/>
          </a:p>
        </p:txBody>
      </p:sp>
    </p:spTree>
    <p:extLst>
      <p:ext uri="{BB962C8B-B14F-4D97-AF65-F5344CB8AC3E}">
        <p14:creationId xmlns:p14="http://schemas.microsoft.com/office/powerpoint/2010/main" val="2281445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99673" y="3030541"/>
            <a:ext cx="14740917" cy="2090737"/>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2601466" y="5527678"/>
            <a:ext cx="12137337" cy="2492375"/>
          </a:xfrm>
          <a:prstGeom prst="rect">
            <a:avLst/>
          </a:prstGeom>
        </p:spPr>
        <p:txBody>
          <a:bodyPr vert="horz"/>
          <a:lstStyle>
            <a:lvl1pPr marL="0" indent="0" algn="ctr">
              <a:buNone/>
              <a:defRPr/>
            </a:lvl1pPr>
            <a:lvl2pPr marL="457223" indent="0" algn="ctr">
              <a:buNone/>
              <a:defRPr/>
            </a:lvl2pPr>
            <a:lvl3pPr marL="914446" indent="0" algn="ctr">
              <a:buNone/>
              <a:defRPr/>
            </a:lvl3pPr>
            <a:lvl4pPr marL="1371668" indent="0" algn="ctr">
              <a:buNone/>
              <a:defRPr/>
            </a:lvl4pPr>
            <a:lvl5pPr marL="1828892" indent="0" algn="ctr">
              <a:buNone/>
              <a:defRPr/>
            </a:lvl5pPr>
            <a:lvl6pPr marL="2286114" indent="0" algn="ctr">
              <a:buNone/>
              <a:defRPr/>
            </a:lvl6pPr>
            <a:lvl7pPr marL="2743337" indent="0" algn="ctr">
              <a:buNone/>
              <a:defRPr/>
            </a:lvl7pPr>
            <a:lvl8pPr marL="3200560" indent="0" algn="ctr">
              <a:buNone/>
              <a:defRPr/>
            </a:lvl8pPr>
            <a:lvl9pPr marL="3657783"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67860" y="390525"/>
            <a:ext cx="15604543" cy="16256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867860" y="2276478"/>
            <a:ext cx="15604543" cy="64357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571268" y="390528"/>
            <a:ext cx="3901135" cy="832167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67860" y="390528"/>
            <a:ext cx="11500202" cy="832167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7860" y="390525"/>
            <a:ext cx="15604543" cy="16256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867860" y="2276478"/>
            <a:ext cx="15604543" cy="6435725"/>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369526" y="6267450"/>
            <a:ext cx="14738800" cy="1936750"/>
          </a:xfrm>
          <a:prstGeom prst="rect">
            <a:avLst/>
          </a:prstGeom>
        </p:spPr>
        <p:txBody>
          <a:bodyPr vert="horz" anchor="t"/>
          <a:lstStyle>
            <a:lvl1pPr algn="l">
              <a:defRPr sz="4001" b="1" cap="all"/>
            </a:lvl1pPr>
          </a:lstStyle>
          <a:p>
            <a:r>
              <a:rPr lang="en-US" smtClean="0"/>
              <a:t>Click to edit Master title style</a:t>
            </a:r>
            <a:endParaRPr lang="en-US"/>
          </a:p>
        </p:txBody>
      </p:sp>
      <p:sp>
        <p:nvSpPr>
          <p:cNvPr id="3" name="Text Placeholder 2"/>
          <p:cNvSpPr>
            <a:spLocks noGrp="1"/>
          </p:cNvSpPr>
          <p:nvPr>
            <p:ph type="body" idx="1"/>
          </p:nvPr>
        </p:nvSpPr>
        <p:spPr>
          <a:xfrm>
            <a:off x="1369526" y="4133850"/>
            <a:ext cx="14738800" cy="2133600"/>
          </a:xfrm>
          <a:prstGeom prst="rect">
            <a:avLst/>
          </a:prstGeom>
        </p:spPr>
        <p:txBody>
          <a:bodyPr vert="horz" anchor="b"/>
          <a:lstStyle>
            <a:lvl1pPr marL="0" indent="0">
              <a:buNone/>
              <a:defRPr sz="2000"/>
            </a:lvl1pPr>
            <a:lvl2pPr marL="457223" indent="0">
              <a:buNone/>
              <a:defRPr sz="1800"/>
            </a:lvl2pPr>
            <a:lvl3pPr marL="914446" indent="0">
              <a:buNone/>
              <a:defRPr sz="1600"/>
            </a:lvl3pPr>
            <a:lvl4pPr marL="1371668" indent="0">
              <a:buNone/>
              <a:defRPr sz="1400"/>
            </a:lvl4pPr>
            <a:lvl5pPr marL="1828892" indent="0">
              <a:buNone/>
              <a:defRPr sz="1400"/>
            </a:lvl5pPr>
            <a:lvl6pPr marL="2286114" indent="0">
              <a:buNone/>
              <a:defRPr sz="1400"/>
            </a:lvl6pPr>
            <a:lvl7pPr marL="2743337" indent="0">
              <a:buNone/>
              <a:defRPr sz="1400"/>
            </a:lvl7pPr>
            <a:lvl8pPr marL="3200560" indent="0">
              <a:buNone/>
              <a:defRPr sz="1400"/>
            </a:lvl8pPr>
            <a:lvl9pPr marL="3657783"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67860" y="390525"/>
            <a:ext cx="15604543" cy="16256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867862" y="2276478"/>
            <a:ext cx="7700669" cy="6435725"/>
          </a:xfrm>
          <a:prstGeom prst="rect">
            <a:avLst/>
          </a:prstGeom>
        </p:spPr>
        <p:txBody>
          <a:bodyPr vert="horz"/>
          <a:lstStyle>
            <a:lvl1pPr>
              <a:defRPr sz="2801"/>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771736" y="2276478"/>
            <a:ext cx="7700669" cy="6435725"/>
          </a:xfrm>
          <a:prstGeom prst="rect">
            <a:avLst/>
          </a:prstGeom>
        </p:spPr>
        <p:txBody>
          <a:bodyPr vert="horz"/>
          <a:lstStyle>
            <a:lvl1pPr>
              <a:defRPr sz="2801"/>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67860" y="390525"/>
            <a:ext cx="15604543" cy="16256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67862" y="2182816"/>
            <a:ext cx="7660451" cy="909637"/>
          </a:xfrm>
          <a:prstGeom prst="rect">
            <a:avLst/>
          </a:prstGeom>
        </p:spPr>
        <p:txBody>
          <a:bodyPr vert="horz" anchor="b"/>
          <a:lstStyle>
            <a:lvl1pPr marL="0" indent="0">
              <a:buNone/>
              <a:defRPr sz="2400" b="1"/>
            </a:lvl1pPr>
            <a:lvl2pPr marL="457223" indent="0">
              <a:buNone/>
              <a:defRPr sz="2000" b="1"/>
            </a:lvl2pPr>
            <a:lvl3pPr marL="914446" indent="0">
              <a:buNone/>
              <a:defRPr sz="1800" b="1"/>
            </a:lvl3pPr>
            <a:lvl4pPr marL="1371668" indent="0">
              <a:buNone/>
              <a:defRPr sz="1600" b="1"/>
            </a:lvl4pPr>
            <a:lvl5pPr marL="1828892"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67862" y="3092450"/>
            <a:ext cx="7660451" cy="5619750"/>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8807722" y="2182816"/>
            <a:ext cx="7664683" cy="909637"/>
          </a:xfrm>
          <a:prstGeom prst="rect">
            <a:avLst/>
          </a:prstGeom>
        </p:spPr>
        <p:txBody>
          <a:bodyPr vert="horz" anchor="b"/>
          <a:lstStyle>
            <a:lvl1pPr marL="0" indent="0">
              <a:buNone/>
              <a:defRPr sz="2400" b="1"/>
            </a:lvl1pPr>
            <a:lvl2pPr marL="457223" indent="0">
              <a:buNone/>
              <a:defRPr sz="2000" b="1"/>
            </a:lvl2pPr>
            <a:lvl3pPr marL="914446" indent="0">
              <a:buNone/>
              <a:defRPr sz="1800" b="1"/>
            </a:lvl3pPr>
            <a:lvl4pPr marL="1371668" indent="0">
              <a:buNone/>
              <a:defRPr sz="1600" b="1"/>
            </a:lvl4pPr>
            <a:lvl5pPr marL="1828892"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8807722" y="3092450"/>
            <a:ext cx="7664683" cy="5619750"/>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67860" y="390525"/>
            <a:ext cx="15604543" cy="1625600"/>
          </a:xfrm>
          <a:prstGeom prst="rect">
            <a:avLst/>
          </a:prstGeom>
        </p:spPr>
        <p:txBody>
          <a:bodyPr vert="horz"/>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7860" y="388941"/>
            <a:ext cx="5704592" cy="1652587"/>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6779891" y="388938"/>
            <a:ext cx="9692512" cy="8323262"/>
          </a:xfrm>
          <a:prstGeom prst="rect">
            <a:avLst/>
          </a:prstGeom>
        </p:spPr>
        <p:txBody>
          <a:bodyPr vert="horz"/>
          <a:lstStyle>
            <a:lvl1pPr>
              <a:defRPr sz="3200"/>
            </a:lvl1pPr>
            <a:lvl2pPr>
              <a:defRPr sz="2801"/>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67860" y="2041528"/>
            <a:ext cx="5704592" cy="6670675"/>
          </a:xfrm>
          <a:prstGeom prst="rect">
            <a:avLst/>
          </a:prstGeom>
        </p:spPr>
        <p:txBody>
          <a:bodyPr vert="horz"/>
          <a:lstStyle>
            <a:lvl1pPr marL="0" indent="0">
              <a:buNone/>
              <a:defRPr sz="1400"/>
            </a:lvl1pPr>
            <a:lvl2pPr marL="457223" indent="0">
              <a:buNone/>
              <a:defRPr sz="1200"/>
            </a:lvl2pPr>
            <a:lvl3pPr marL="914446" indent="0">
              <a:buNone/>
              <a:defRPr sz="1000"/>
            </a:lvl3pPr>
            <a:lvl4pPr marL="1371668" indent="0">
              <a:buNone/>
              <a:defRPr sz="900"/>
            </a:lvl4pPr>
            <a:lvl5pPr marL="1828892"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399473" y="6827838"/>
            <a:ext cx="10403735" cy="806450"/>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399473" y="871541"/>
            <a:ext cx="10403735" cy="5851525"/>
          </a:xfrm>
          <a:prstGeom prst="rect">
            <a:avLst/>
          </a:prstGeom>
        </p:spPr>
        <p:txBody>
          <a:bodyPr vert="horz"/>
          <a:lstStyle>
            <a:lvl1pPr marL="0" indent="0">
              <a:buNone/>
              <a:defRPr sz="3200"/>
            </a:lvl1pPr>
            <a:lvl2pPr marL="457223" indent="0">
              <a:buNone/>
              <a:defRPr sz="2801"/>
            </a:lvl2pPr>
            <a:lvl3pPr marL="914446" indent="0">
              <a:buNone/>
              <a:defRPr sz="2400"/>
            </a:lvl3pPr>
            <a:lvl4pPr marL="1371668" indent="0">
              <a:buNone/>
              <a:defRPr sz="2000"/>
            </a:lvl4pPr>
            <a:lvl5pPr marL="1828892"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pPr lvl="0"/>
            <a:r>
              <a:rPr lang="en-US" noProof="0" smtClean="0">
                <a:sym typeface="Helvetica" charset="0"/>
              </a:rPr>
              <a:t>Click icon to add picture</a:t>
            </a:r>
          </a:p>
        </p:txBody>
      </p:sp>
      <p:sp>
        <p:nvSpPr>
          <p:cNvPr id="4" name="Text Placeholder 3"/>
          <p:cNvSpPr>
            <a:spLocks noGrp="1"/>
          </p:cNvSpPr>
          <p:nvPr>
            <p:ph type="body" sz="half" idx="2"/>
          </p:nvPr>
        </p:nvSpPr>
        <p:spPr>
          <a:xfrm>
            <a:off x="3399473" y="7634288"/>
            <a:ext cx="10403735" cy="1144587"/>
          </a:xfrm>
          <a:prstGeom prst="rect">
            <a:avLst/>
          </a:prstGeom>
        </p:spPr>
        <p:txBody>
          <a:bodyPr vert="horz"/>
          <a:lstStyle>
            <a:lvl1pPr marL="0" indent="0">
              <a:buNone/>
              <a:defRPr sz="1400"/>
            </a:lvl1pPr>
            <a:lvl2pPr marL="457223" indent="0">
              <a:buNone/>
              <a:defRPr sz="1200"/>
            </a:lvl2pPr>
            <a:lvl3pPr marL="914446" indent="0">
              <a:buNone/>
              <a:defRPr sz="1000"/>
            </a:lvl3pPr>
            <a:lvl4pPr marL="1371668" indent="0">
              <a:buNone/>
              <a:defRPr sz="900"/>
            </a:lvl4pPr>
            <a:lvl5pPr marL="1828892"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defTabSz="457223" rtl="0" eaLnBrk="1" fontAlgn="base" hangingPunct="1">
        <a:spcBef>
          <a:spcPct val="0"/>
        </a:spcBef>
        <a:spcAft>
          <a:spcPct val="0"/>
        </a:spcAft>
        <a:defRPr sz="1200">
          <a:solidFill>
            <a:srgbClr val="000000"/>
          </a:solidFill>
          <a:latin typeface="+mj-lt"/>
          <a:ea typeface="+mj-ea"/>
          <a:cs typeface="+mj-cs"/>
          <a:sym typeface="Helvetica" charset="0"/>
        </a:defRPr>
      </a:lvl1pPr>
      <a:lvl2pPr algn="l" defTabSz="457223" rtl="0" eaLnBrk="1" fontAlgn="base" hangingPunct="1">
        <a:spcBef>
          <a:spcPct val="0"/>
        </a:spcBef>
        <a:spcAft>
          <a:spcPct val="0"/>
        </a:spcAft>
        <a:defRPr sz="1200">
          <a:solidFill>
            <a:srgbClr val="000000"/>
          </a:solidFill>
          <a:latin typeface="Helvetica" charset="0"/>
          <a:ea typeface="Helvetica" charset="0"/>
          <a:cs typeface="Helvetica" charset="0"/>
          <a:sym typeface="Helvetica" charset="0"/>
        </a:defRPr>
      </a:lvl2pPr>
      <a:lvl3pPr algn="l" defTabSz="457223" rtl="0" eaLnBrk="1" fontAlgn="base" hangingPunct="1">
        <a:spcBef>
          <a:spcPct val="0"/>
        </a:spcBef>
        <a:spcAft>
          <a:spcPct val="0"/>
        </a:spcAft>
        <a:defRPr sz="1200">
          <a:solidFill>
            <a:srgbClr val="000000"/>
          </a:solidFill>
          <a:latin typeface="Helvetica" charset="0"/>
          <a:ea typeface="Helvetica" charset="0"/>
          <a:cs typeface="Helvetica" charset="0"/>
          <a:sym typeface="Helvetica" charset="0"/>
        </a:defRPr>
      </a:lvl3pPr>
      <a:lvl4pPr algn="l" defTabSz="457223" rtl="0" eaLnBrk="1" fontAlgn="base" hangingPunct="1">
        <a:spcBef>
          <a:spcPct val="0"/>
        </a:spcBef>
        <a:spcAft>
          <a:spcPct val="0"/>
        </a:spcAft>
        <a:defRPr sz="1200">
          <a:solidFill>
            <a:srgbClr val="000000"/>
          </a:solidFill>
          <a:latin typeface="Helvetica" charset="0"/>
          <a:ea typeface="Helvetica" charset="0"/>
          <a:cs typeface="Helvetica" charset="0"/>
          <a:sym typeface="Helvetica" charset="0"/>
        </a:defRPr>
      </a:lvl4pPr>
      <a:lvl5pPr algn="l" defTabSz="457223" rtl="0" eaLnBrk="1" fontAlgn="base" hangingPunct="1">
        <a:spcBef>
          <a:spcPct val="0"/>
        </a:spcBef>
        <a:spcAft>
          <a:spcPct val="0"/>
        </a:spcAft>
        <a:defRPr sz="1200">
          <a:solidFill>
            <a:srgbClr val="000000"/>
          </a:solidFill>
          <a:latin typeface="Helvetica" charset="0"/>
          <a:ea typeface="Helvetica" charset="0"/>
          <a:cs typeface="Helvetica" charset="0"/>
          <a:sym typeface="Helvetica" charset="0"/>
        </a:defRPr>
      </a:lvl5pPr>
      <a:lvl6pPr marL="457223" algn="l" defTabSz="457223" rtl="0" eaLnBrk="1" fontAlgn="base" hangingPunct="1">
        <a:spcBef>
          <a:spcPct val="0"/>
        </a:spcBef>
        <a:spcAft>
          <a:spcPct val="0"/>
        </a:spcAft>
        <a:defRPr sz="1200">
          <a:solidFill>
            <a:srgbClr val="000000"/>
          </a:solidFill>
          <a:latin typeface="Helvetica" charset="0"/>
          <a:ea typeface="Helvetica" charset="0"/>
          <a:cs typeface="Helvetica" charset="0"/>
          <a:sym typeface="Helvetica" charset="0"/>
        </a:defRPr>
      </a:lvl6pPr>
      <a:lvl7pPr marL="914446" algn="l" defTabSz="457223" rtl="0" eaLnBrk="1" fontAlgn="base" hangingPunct="1">
        <a:spcBef>
          <a:spcPct val="0"/>
        </a:spcBef>
        <a:spcAft>
          <a:spcPct val="0"/>
        </a:spcAft>
        <a:defRPr sz="1200">
          <a:solidFill>
            <a:srgbClr val="000000"/>
          </a:solidFill>
          <a:latin typeface="Helvetica" charset="0"/>
          <a:ea typeface="Helvetica" charset="0"/>
          <a:cs typeface="Helvetica" charset="0"/>
          <a:sym typeface="Helvetica" charset="0"/>
        </a:defRPr>
      </a:lvl7pPr>
      <a:lvl8pPr marL="1371668" algn="l" defTabSz="457223" rtl="0" eaLnBrk="1" fontAlgn="base" hangingPunct="1">
        <a:spcBef>
          <a:spcPct val="0"/>
        </a:spcBef>
        <a:spcAft>
          <a:spcPct val="0"/>
        </a:spcAft>
        <a:defRPr sz="1200">
          <a:solidFill>
            <a:srgbClr val="000000"/>
          </a:solidFill>
          <a:latin typeface="Helvetica" charset="0"/>
          <a:ea typeface="Helvetica" charset="0"/>
          <a:cs typeface="Helvetica" charset="0"/>
          <a:sym typeface="Helvetica" charset="0"/>
        </a:defRPr>
      </a:lvl8pPr>
      <a:lvl9pPr marL="1828892" algn="l" defTabSz="457223" rtl="0" eaLnBrk="1" fontAlgn="base" hangingPunct="1">
        <a:spcBef>
          <a:spcPct val="0"/>
        </a:spcBef>
        <a:spcAft>
          <a:spcPct val="0"/>
        </a:spcAft>
        <a:defRPr sz="1200">
          <a:solidFill>
            <a:srgbClr val="000000"/>
          </a:solidFill>
          <a:latin typeface="Helvetica" charset="0"/>
          <a:ea typeface="Helvetica" charset="0"/>
          <a:cs typeface="Helvetica" charset="0"/>
          <a:sym typeface="Helvetica" charset="0"/>
        </a:defRPr>
      </a:lvl9pPr>
    </p:titleStyle>
    <p:bodyStyle>
      <a:lvl1pPr marL="342917" indent="-342917" algn="l" defTabSz="457223" rtl="0" eaLnBrk="1" fontAlgn="base" hangingPunct="1">
        <a:spcBef>
          <a:spcPct val="0"/>
        </a:spcBef>
        <a:spcAft>
          <a:spcPct val="0"/>
        </a:spcAft>
        <a:defRPr sz="1200">
          <a:solidFill>
            <a:srgbClr val="000000"/>
          </a:solidFill>
          <a:latin typeface="+mn-lt"/>
          <a:ea typeface="+mn-ea"/>
          <a:cs typeface="+mn-cs"/>
          <a:sym typeface="Helvetica" charset="0"/>
        </a:defRPr>
      </a:lvl1pPr>
      <a:lvl2pPr marL="228611" indent="228611" algn="l" defTabSz="457223" rtl="0" eaLnBrk="1" fontAlgn="base" hangingPunct="1">
        <a:spcBef>
          <a:spcPct val="0"/>
        </a:spcBef>
        <a:spcAft>
          <a:spcPct val="0"/>
        </a:spcAft>
        <a:defRPr sz="1200">
          <a:solidFill>
            <a:srgbClr val="000000"/>
          </a:solidFill>
          <a:latin typeface="+mn-lt"/>
          <a:ea typeface="+mn-ea"/>
          <a:cs typeface="+mn-cs"/>
          <a:sym typeface="Helvetica" charset="0"/>
        </a:defRPr>
      </a:lvl2pPr>
      <a:lvl3pPr marL="457223" indent="457223" algn="l" defTabSz="457223" rtl="0" eaLnBrk="1" fontAlgn="base" hangingPunct="1">
        <a:spcBef>
          <a:spcPct val="0"/>
        </a:spcBef>
        <a:spcAft>
          <a:spcPct val="0"/>
        </a:spcAft>
        <a:defRPr sz="1200">
          <a:solidFill>
            <a:srgbClr val="000000"/>
          </a:solidFill>
          <a:latin typeface="+mn-lt"/>
          <a:ea typeface="+mn-ea"/>
          <a:cs typeface="+mn-cs"/>
          <a:sym typeface="Helvetica" charset="0"/>
        </a:defRPr>
      </a:lvl3pPr>
      <a:lvl4pPr marL="685835" indent="685835" algn="l" defTabSz="457223" rtl="0" eaLnBrk="1" fontAlgn="base" hangingPunct="1">
        <a:spcBef>
          <a:spcPct val="0"/>
        </a:spcBef>
        <a:spcAft>
          <a:spcPct val="0"/>
        </a:spcAft>
        <a:defRPr sz="1200">
          <a:solidFill>
            <a:srgbClr val="000000"/>
          </a:solidFill>
          <a:latin typeface="+mn-lt"/>
          <a:ea typeface="+mn-ea"/>
          <a:cs typeface="+mn-cs"/>
          <a:sym typeface="Helvetica" charset="0"/>
        </a:defRPr>
      </a:lvl4pPr>
      <a:lvl5pPr marL="914446" indent="914446" algn="l" defTabSz="457223" rtl="0" eaLnBrk="1" fontAlgn="base" hangingPunct="1">
        <a:spcBef>
          <a:spcPct val="0"/>
        </a:spcBef>
        <a:spcAft>
          <a:spcPct val="0"/>
        </a:spcAft>
        <a:defRPr sz="1200">
          <a:solidFill>
            <a:srgbClr val="000000"/>
          </a:solidFill>
          <a:latin typeface="+mn-lt"/>
          <a:ea typeface="+mn-ea"/>
          <a:cs typeface="+mn-cs"/>
          <a:sym typeface="Helvetica" charset="0"/>
        </a:defRPr>
      </a:lvl5pPr>
      <a:lvl6pPr marL="1371668" algn="l" defTabSz="457223" rtl="0" eaLnBrk="1" fontAlgn="base" hangingPunct="1">
        <a:spcBef>
          <a:spcPct val="0"/>
        </a:spcBef>
        <a:spcAft>
          <a:spcPct val="0"/>
        </a:spcAft>
        <a:defRPr sz="1200">
          <a:solidFill>
            <a:srgbClr val="000000"/>
          </a:solidFill>
          <a:latin typeface="+mn-lt"/>
          <a:ea typeface="+mn-ea"/>
          <a:cs typeface="+mn-cs"/>
          <a:sym typeface="Helvetica" charset="0"/>
        </a:defRPr>
      </a:lvl6pPr>
      <a:lvl7pPr marL="1828892" algn="l" defTabSz="457223" rtl="0" eaLnBrk="1" fontAlgn="base" hangingPunct="1">
        <a:spcBef>
          <a:spcPct val="0"/>
        </a:spcBef>
        <a:spcAft>
          <a:spcPct val="0"/>
        </a:spcAft>
        <a:defRPr sz="1200">
          <a:solidFill>
            <a:srgbClr val="000000"/>
          </a:solidFill>
          <a:latin typeface="+mn-lt"/>
          <a:ea typeface="+mn-ea"/>
          <a:cs typeface="+mn-cs"/>
          <a:sym typeface="Helvetica" charset="0"/>
        </a:defRPr>
      </a:lvl7pPr>
      <a:lvl8pPr marL="2286114" algn="l" defTabSz="457223" rtl="0" eaLnBrk="1" fontAlgn="base" hangingPunct="1">
        <a:spcBef>
          <a:spcPct val="0"/>
        </a:spcBef>
        <a:spcAft>
          <a:spcPct val="0"/>
        </a:spcAft>
        <a:defRPr sz="1200">
          <a:solidFill>
            <a:srgbClr val="000000"/>
          </a:solidFill>
          <a:latin typeface="+mn-lt"/>
          <a:ea typeface="+mn-ea"/>
          <a:cs typeface="+mn-cs"/>
          <a:sym typeface="Helvetica" charset="0"/>
        </a:defRPr>
      </a:lvl8pPr>
      <a:lvl9pPr marL="2743337" algn="l" defTabSz="457223" rtl="0" eaLnBrk="1" fontAlgn="base" hangingPunct="1">
        <a:spcBef>
          <a:spcPct val="0"/>
        </a:spcBef>
        <a:spcAft>
          <a:spcPct val="0"/>
        </a:spcAft>
        <a:defRPr sz="1200">
          <a:solidFill>
            <a:srgbClr val="000000"/>
          </a:solidFill>
          <a:latin typeface="+mn-lt"/>
          <a:ea typeface="+mn-ea"/>
          <a:cs typeface="+mn-cs"/>
          <a:sym typeface="Helvetica" charset="0"/>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6"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3" algn="l" defTabSz="45722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p:cNvSpPr>
          <p:nvPr/>
        </p:nvSpPr>
        <p:spPr bwMode="auto">
          <a:xfrm>
            <a:off x="7028657" y="5886452"/>
            <a:ext cx="7432675" cy="42863"/>
          </a:xfrm>
          <a:custGeom>
            <a:avLst/>
            <a:gdLst>
              <a:gd name="T0" fmla="*/ 2147483647 w 21600"/>
              <a:gd name="T1" fmla="*/ 332337 h 21600"/>
              <a:gd name="T2" fmla="*/ 2147483647 w 21600"/>
              <a:gd name="T3" fmla="*/ 332337 h 21600"/>
              <a:gd name="T4" fmla="*/ 2147483647 w 21600"/>
              <a:gd name="T5" fmla="*/ 332337 h 21600"/>
              <a:gd name="T6" fmla="*/ 2147483647 w 21600"/>
              <a:gd name="T7" fmla="*/ 33233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599" y="0"/>
                </a:lnTo>
                <a:lnTo>
                  <a:pt x="21599" y="21600"/>
                </a:lnTo>
                <a:lnTo>
                  <a:pt x="0" y="21600"/>
                </a:lnTo>
                <a:lnTo>
                  <a:pt x="0" y="0"/>
                </a:lnTo>
                <a:close/>
              </a:path>
            </a:pathLst>
          </a:custGeom>
          <a:solidFill>
            <a:schemeClr val="bg1"/>
          </a:solidFill>
          <a:ln w="9525">
            <a:noFill/>
            <a:round/>
            <a:headEnd/>
            <a:tailEnd/>
          </a:ln>
        </p:spPr>
        <p:txBody>
          <a:bodyPr lIns="0" tIns="0" rIns="0" bIns="0" anchor="ctr">
            <a:prstTxWarp prst="textNoShape">
              <a:avLst/>
            </a:prstTxWarp>
          </a:bodyPr>
          <a:lstStyle/>
          <a:p>
            <a:endParaRPr lang="en-US"/>
          </a:p>
        </p:txBody>
      </p:sp>
      <p:sp>
        <p:nvSpPr>
          <p:cNvPr id="14342" name="Rectangle 8"/>
          <p:cNvSpPr>
            <a:spLocks noChangeArrowheads="1"/>
          </p:cNvSpPr>
          <p:nvPr/>
        </p:nvSpPr>
        <p:spPr bwMode="auto">
          <a:xfrm>
            <a:off x="8578056" y="4576764"/>
            <a:ext cx="312906" cy="600164"/>
          </a:xfrm>
          <a:prstGeom prst="rect">
            <a:avLst/>
          </a:prstGeom>
          <a:noFill/>
          <a:ln w="9525">
            <a:noFill/>
            <a:miter lim="800000"/>
            <a:headEnd/>
            <a:tailEnd/>
          </a:ln>
        </p:spPr>
        <p:txBody>
          <a:bodyPr wrap="none">
            <a:prstTxWarp prst="textNoShape">
              <a:avLst/>
            </a:prstTxWarp>
            <a:spAutoFit/>
          </a:bodyPr>
          <a:lstStyle/>
          <a:p>
            <a:r>
              <a:rPr lang="en-US"/>
              <a:t> </a:t>
            </a:r>
          </a:p>
        </p:txBody>
      </p:sp>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t="7778" r="2367"/>
          <a:stretch/>
        </p:blipFill>
        <p:spPr>
          <a:xfrm>
            <a:off x="-1" y="-1"/>
            <a:ext cx="7831932" cy="9264375"/>
          </a:xfrm>
          <a:prstGeom prst="rect">
            <a:avLst/>
          </a:prstGeom>
        </p:spPr>
      </p:pic>
      <p:sp>
        <p:nvSpPr>
          <p:cNvPr id="14339" name="Rectangle 3"/>
          <p:cNvSpPr>
            <a:spLocks noGrp="1"/>
          </p:cNvSpPr>
          <p:nvPr>
            <p:ph type="title"/>
          </p:nvPr>
        </p:nvSpPr>
        <p:spPr bwMode="auto">
          <a:xfrm>
            <a:off x="7028657" y="1905000"/>
            <a:ext cx="10311606" cy="4038600"/>
          </a:xfrm>
          <a:solidFill>
            <a:schemeClr val="bg1"/>
          </a:solidFill>
          <a:ln>
            <a:miter lim="800000"/>
            <a:headEnd/>
            <a:tailEnd/>
          </a:ln>
        </p:spPr>
        <p:txBody>
          <a:bodyPr vert="horz" wrap="square" lIns="0" tIns="0" rIns="0" bIns="0" numCol="1" anchor="t" anchorCtr="0" compatLnSpc="1">
            <a:prstTxWarp prst="textNoShape">
              <a:avLst/>
            </a:prstTxWarp>
          </a:bodyPr>
          <a:lstStyle/>
          <a:p>
            <a:pPr algn="ctr" defTabSz="766802">
              <a:lnSpc>
                <a:spcPts val="5501"/>
              </a:lnSpc>
            </a:pPr>
            <a:r>
              <a:rPr lang="en-US" sz="4400" b="1" dirty="0" smtClean="0">
                <a:solidFill>
                  <a:srgbClr val="5C5C5C"/>
                </a:solidFill>
                <a:latin typeface="Helvetica Neue" charset="0"/>
                <a:sym typeface="Helvetica Neue" charset="0"/>
              </a:rPr>
              <a:t>DISASTERS, CONFLICT &amp; FRAGILITY:</a:t>
            </a:r>
            <a:br>
              <a:rPr lang="en-US" sz="4400" b="1" dirty="0" smtClean="0">
                <a:solidFill>
                  <a:srgbClr val="5C5C5C"/>
                </a:solidFill>
                <a:latin typeface="Helvetica Neue" charset="0"/>
                <a:sym typeface="Helvetica Neue" charset="0"/>
              </a:rPr>
            </a:br>
            <a:r>
              <a:rPr lang="en-US" sz="4400" b="1" dirty="0" smtClean="0">
                <a:solidFill>
                  <a:srgbClr val="5C5C5C"/>
                </a:solidFill>
                <a:latin typeface="Helvetica Neue" charset="0"/>
                <a:sym typeface="Helvetica Neue" charset="0"/>
              </a:rPr>
              <a:t>A JOINT AGENDA</a:t>
            </a:r>
            <a:br>
              <a:rPr lang="en-US" sz="4400" b="1" dirty="0" smtClean="0">
                <a:solidFill>
                  <a:srgbClr val="5C5C5C"/>
                </a:solidFill>
                <a:latin typeface="Helvetica Neue" charset="0"/>
                <a:sym typeface="Helvetica Neue" charset="0"/>
              </a:rPr>
            </a:br>
            <a:r>
              <a:rPr lang="en-US" sz="4400" b="1" dirty="0" smtClean="0">
                <a:solidFill>
                  <a:srgbClr val="5C5C5C"/>
                </a:solidFill>
                <a:latin typeface="Helvetica Neue" charset="0"/>
                <a:sym typeface="Helvetica Neue" charset="0"/>
              </a:rPr>
              <a:t/>
            </a:r>
            <a:br>
              <a:rPr lang="en-US" sz="4400" b="1" dirty="0" smtClean="0">
                <a:solidFill>
                  <a:srgbClr val="5C5C5C"/>
                </a:solidFill>
                <a:latin typeface="Helvetica Neue" charset="0"/>
                <a:sym typeface="Helvetica Neue" charset="0"/>
              </a:rPr>
            </a:br>
            <a:r>
              <a:rPr lang="en-US" sz="4400" b="1" u="sng" dirty="0" smtClean="0">
                <a:solidFill>
                  <a:srgbClr val="5C5C5C"/>
                </a:solidFill>
                <a:latin typeface="Helvetica Neue" charset="0"/>
                <a:sym typeface="Helvetica Neue" charset="0"/>
              </a:rPr>
              <a:t>OPTIONS FOR GFDRR</a:t>
            </a:r>
            <a:endParaRPr lang="en-US" sz="1000" b="1" u="sng" dirty="0">
              <a:latin typeface="Helvetica Neue" charset="0"/>
            </a:endParaRPr>
          </a:p>
        </p:txBody>
      </p:sp>
      <p:sp>
        <p:nvSpPr>
          <p:cNvPr id="14340" name="AutoShape 4"/>
          <p:cNvSpPr>
            <a:spLocks/>
          </p:cNvSpPr>
          <p:nvPr/>
        </p:nvSpPr>
        <p:spPr bwMode="auto">
          <a:xfrm>
            <a:off x="8130041" y="5930089"/>
            <a:ext cx="8686906" cy="1892386"/>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solidFill>
            <a:schemeClr val="bg1"/>
          </a:solidFill>
          <a:ln w="9525">
            <a:noFill/>
            <a:miter lim="800000"/>
            <a:headEnd/>
            <a:tailEnd/>
          </a:ln>
        </p:spPr>
        <p:txBody>
          <a:bodyPr lIns="130026" tIns="130026" rIns="130026" bIns="130026">
            <a:prstTxWarp prst="textNoShape">
              <a:avLst/>
            </a:prstTxWarp>
          </a:bodyPr>
          <a:lstStyle/>
          <a:p>
            <a:pPr algn="r"/>
            <a:r>
              <a:rPr lang="en-US" sz="2801" dirty="0" smtClean="0">
                <a:latin typeface="Helvetica Neue Light" charset="0"/>
                <a:ea typeface="Helvetica Neue" charset="0"/>
                <a:cs typeface="Helvetica Neue" charset="0"/>
                <a:sym typeface="Helvetica Neue" charset="0"/>
              </a:rPr>
              <a:t>LILIANNE FAN</a:t>
            </a:r>
            <a:endParaRPr lang="en-US" sz="2801" dirty="0">
              <a:latin typeface="Helvetica Neue Light" charset="0"/>
              <a:ea typeface="Helvetica Neue" charset="0"/>
              <a:cs typeface="Helvetica Neue" charset="0"/>
              <a:sym typeface="Helvetica Neue" charset="0"/>
            </a:endParaRPr>
          </a:p>
          <a:p>
            <a:pPr algn="r"/>
            <a:endParaRPr lang="en-US" sz="2801" dirty="0" smtClean="0">
              <a:latin typeface="Helvetica Neue Light" charset="0"/>
              <a:ea typeface="Helvetica Neue" charset="0"/>
              <a:cs typeface="Helvetica Neue" charset="0"/>
              <a:sym typeface="Helvetica Neue" charset="0"/>
            </a:endParaRPr>
          </a:p>
          <a:p>
            <a:pPr algn="r"/>
            <a:r>
              <a:rPr lang="en-US" sz="2801" dirty="0" smtClean="0">
                <a:latin typeface="Helvetica Neue Light" charset="0"/>
                <a:ea typeface="Helvetica Neue" charset="0"/>
                <a:cs typeface="Helvetica Neue" charset="0"/>
                <a:sym typeface="Helvetica Neue" charset="0"/>
              </a:rPr>
              <a:t>17th Meeting of the GFDRR Consultative Group</a:t>
            </a:r>
          </a:p>
          <a:p>
            <a:pPr algn="r"/>
            <a:r>
              <a:rPr lang="en-US" sz="2801" dirty="0" smtClean="0">
                <a:latin typeface="Helvetica Neue Light" charset="0"/>
                <a:ea typeface="Helvetica Neue" charset="0"/>
                <a:cs typeface="Helvetica Neue" charset="0"/>
                <a:sym typeface="Helvetica Neue" charset="0"/>
              </a:rPr>
              <a:t>April 27, 2016</a:t>
            </a:r>
            <a:endParaRPr lang="en-US" sz="2801" dirty="0">
              <a:latin typeface="Helvetica Neue Light" charset="0"/>
              <a:ea typeface="Helvetica Neue" charset="0"/>
              <a:cs typeface="Helvetica Neue" charset="0"/>
              <a:sym typeface="Helvetica Neue" charset="0"/>
            </a:endParaRPr>
          </a:p>
        </p:txBody>
      </p:sp>
      <p:pic>
        <p:nvPicPr>
          <p:cNvPr id="9" name="Picture 8" descr="GFDRR_Primary Logo_BW-Shade.png"/>
          <p:cNvPicPr>
            <a:picLocks noChangeAspect="1"/>
          </p:cNvPicPr>
          <p:nvPr/>
        </p:nvPicPr>
        <p:blipFill>
          <a:blip r:embed="rId4">
            <a:alphaModFix amt="83000"/>
          </a:blip>
          <a:srcRect/>
          <a:stretch>
            <a:fillRect/>
          </a:stretch>
        </p:blipFill>
        <p:spPr bwMode="auto">
          <a:xfrm>
            <a:off x="14080331" y="8632725"/>
            <a:ext cx="2762250" cy="615472"/>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3"/>
          <p:cNvSpPr>
            <a:spLocks/>
          </p:cNvSpPr>
          <p:nvPr/>
        </p:nvSpPr>
        <p:spPr bwMode="auto">
          <a:xfrm>
            <a:off x="540285" y="1524000"/>
            <a:ext cx="15826046" cy="25908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599"/>
                </a:lnTo>
                <a:lnTo>
                  <a:pt x="0" y="21599"/>
                </a:lnTo>
                <a:lnTo>
                  <a:pt x="0" y="0"/>
                </a:lnTo>
                <a:close/>
              </a:path>
            </a:pathLst>
          </a:custGeom>
          <a:noFill/>
          <a:ln w="12700">
            <a:noFill/>
            <a:miter lim="0"/>
            <a:headEnd/>
            <a:tailEnd/>
          </a:ln>
        </p:spPr>
        <p:txBody>
          <a:bodyPr lIns="0" tIns="0" rIns="0" bIns="0">
            <a:prstTxWarp prst="textNoShape">
              <a:avLst/>
            </a:prstTxWarp>
          </a:bodyPr>
          <a:lstStyle/>
          <a:p>
            <a:pPr defTabSz="650263">
              <a:spcBef>
                <a:spcPts val="1707"/>
              </a:spcBef>
              <a:spcAft>
                <a:spcPts val="1707"/>
              </a:spcAft>
            </a:pPr>
            <a:endParaRPr lang="en-US" sz="4400" b="1" dirty="0">
              <a:solidFill>
                <a:srgbClr val="5C5C5C"/>
              </a:solidFill>
              <a:latin typeface="Helvetica Neue" charset="0"/>
              <a:ea typeface="Helvetica Neue" charset="0"/>
              <a:cs typeface="Helvetica Neue" charset="0"/>
            </a:endParaRPr>
          </a:p>
        </p:txBody>
      </p:sp>
      <p:pic>
        <p:nvPicPr>
          <p:cNvPr id="10" name="Picture 9" descr="GFDRR_Primary Logo_BW-Shade.png"/>
          <p:cNvPicPr>
            <a:picLocks noChangeAspect="1"/>
          </p:cNvPicPr>
          <p:nvPr/>
        </p:nvPicPr>
        <p:blipFill>
          <a:blip r:embed="rId3">
            <a:alphaModFix amt="83000"/>
          </a:blip>
          <a:srcRect/>
          <a:stretch>
            <a:fillRect/>
          </a:stretch>
        </p:blipFill>
        <p:spPr bwMode="auto">
          <a:xfrm>
            <a:off x="14080331" y="8632725"/>
            <a:ext cx="2762250" cy="615472"/>
          </a:xfrm>
          <a:prstGeom prst="rect">
            <a:avLst/>
          </a:prstGeom>
          <a:noFill/>
          <a:ln w="9525">
            <a:noFill/>
            <a:miter lim="800000"/>
            <a:headEnd/>
            <a:tailEnd/>
          </a:ln>
        </p:spPr>
      </p:pic>
      <p:cxnSp>
        <p:nvCxnSpPr>
          <p:cNvPr id="11" name="Straight Connector 10"/>
          <p:cNvCxnSpPr/>
          <p:nvPr/>
        </p:nvCxnSpPr>
        <p:spPr bwMode="auto">
          <a:xfrm>
            <a:off x="540286" y="1142999"/>
            <a:ext cx="7772400" cy="0"/>
          </a:xfrm>
          <a:prstGeom prst="line">
            <a:avLst/>
          </a:prstGeom>
          <a:solidFill>
            <a:srgbClr val="FFFFFF"/>
          </a:solidFill>
          <a:ln w="57150" cap="flat" cmpd="sng" algn="ctr">
            <a:solidFill>
              <a:srgbClr val="3A81BA"/>
            </a:solidFill>
            <a:prstDash val="solid"/>
            <a:round/>
            <a:headEnd type="none" w="med" len="med"/>
            <a:tailEnd type="none" w="med" len="med"/>
          </a:ln>
          <a:effectLst/>
        </p:spPr>
      </p:cxnSp>
      <p:sp>
        <p:nvSpPr>
          <p:cNvPr id="4" name="TextBox 3"/>
          <p:cNvSpPr txBox="1"/>
          <p:nvPr/>
        </p:nvSpPr>
        <p:spPr>
          <a:xfrm>
            <a:off x="897731" y="457200"/>
            <a:ext cx="11887200" cy="600164"/>
          </a:xfrm>
          <a:prstGeom prst="rect">
            <a:avLst/>
          </a:prstGeom>
          <a:noFill/>
        </p:spPr>
        <p:txBody>
          <a:bodyPr wrap="square" rtlCol="0">
            <a:spAutoFit/>
          </a:bodyPr>
          <a:lstStyle/>
          <a:p>
            <a:r>
              <a:rPr lang="en-US" b="1" dirty="0" smtClean="0">
                <a:solidFill>
                  <a:srgbClr val="535353"/>
                </a:solidFill>
                <a:latin typeface="+mj-lt"/>
              </a:rPr>
              <a:t>Avenues for GFDRR’s Future Engagement</a:t>
            </a:r>
            <a:endParaRPr lang="en-US" b="1" dirty="0">
              <a:solidFill>
                <a:srgbClr val="535353"/>
              </a:solidFill>
              <a:latin typeface="+mj-lt"/>
            </a:endParaRPr>
          </a:p>
        </p:txBody>
      </p:sp>
      <p:sp>
        <p:nvSpPr>
          <p:cNvPr id="2" name="TextBox 1"/>
          <p:cNvSpPr txBox="1"/>
          <p:nvPr/>
        </p:nvSpPr>
        <p:spPr>
          <a:xfrm>
            <a:off x="1278731" y="1600200"/>
            <a:ext cx="12954000" cy="9140963"/>
          </a:xfrm>
          <a:prstGeom prst="rect">
            <a:avLst/>
          </a:prstGeom>
          <a:noFill/>
        </p:spPr>
        <p:txBody>
          <a:bodyPr wrap="square" rtlCol="0">
            <a:spAutoFit/>
          </a:bodyPr>
          <a:lstStyle/>
          <a:p>
            <a:pPr marL="457200" indent="-457200">
              <a:buFont typeface="Wingdings" charset="2"/>
              <a:buChar char="q"/>
            </a:pPr>
            <a:r>
              <a:rPr lang="en-US" sz="3200" b="1" dirty="0" smtClean="0">
                <a:latin typeface="Avenir Roman" charset="0"/>
                <a:ea typeface="Avenir Roman" charset="0"/>
                <a:cs typeface="Avenir Roman" charset="0"/>
                <a:sym typeface="Avenir Roman" charset="0"/>
              </a:rPr>
              <a:t>Internal and External Partnerships </a:t>
            </a:r>
            <a:endParaRPr lang="en-US" sz="3200" b="1" dirty="0">
              <a:latin typeface="Avenir Roman" charset="0"/>
              <a:ea typeface="Avenir Roman" charset="0"/>
              <a:cs typeface="Avenir Roman" charset="0"/>
              <a:sym typeface="Avenir Roman" charset="0"/>
            </a:endParaRPr>
          </a:p>
          <a:p>
            <a:r>
              <a:rPr lang="en-US" sz="2800" b="1" dirty="0">
                <a:latin typeface="Avenir Roman" charset="0"/>
                <a:ea typeface="Avenir Roman" charset="0"/>
                <a:cs typeface="Avenir Roman" charset="0"/>
                <a:sym typeface="Avenir Roman" charset="0"/>
              </a:rPr>
              <a:t> </a:t>
            </a:r>
          </a:p>
          <a:p>
            <a:pPr marL="457200" lvl="0" indent="-457200">
              <a:buFont typeface="Wingdings" panose="05000000000000000000" pitchFamily="2" charset="2"/>
              <a:buChar char="ü"/>
            </a:pPr>
            <a:r>
              <a:rPr lang="en-US" sz="2800" dirty="0">
                <a:latin typeface="Avenir Roman" charset="0"/>
                <a:ea typeface="Avenir Roman" charset="0"/>
                <a:cs typeface="Avenir Roman" charset="0"/>
                <a:sym typeface="Avenir Roman" charset="0"/>
              </a:rPr>
              <a:t>Deepen partnerships with </a:t>
            </a:r>
            <a:r>
              <a:rPr lang="en-US" sz="2800" dirty="0" smtClean="0">
                <a:latin typeface="Avenir Roman" charset="0"/>
                <a:ea typeface="Avenir Roman" charset="0"/>
                <a:cs typeface="Avenir Roman" charset="0"/>
                <a:sym typeface="Avenir Roman" charset="0"/>
              </a:rPr>
              <a:t>the Fragility, Conflict and Violence team on conflict assessment, applying a risk framework to fragile situations and other areas of mutual interest, and with the </a:t>
            </a:r>
            <a:r>
              <a:rPr lang="en-US" sz="2800" dirty="0">
                <a:latin typeface="Avenir Roman" charset="0"/>
                <a:ea typeface="Avenir Roman" charset="0"/>
                <a:cs typeface="Avenir Roman" charset="0"/>
                <a:sym typeface="Avenir Roman" charset="0"/>
              </a:rPr>
              <a:t>social protection teams to assess opportunities for applying scalable social nets to situations of fragility and conflict</a:t>
            </a:r>
            <a:r>
              <a:rPr lang="en-US" sz="2800" dirty="0" smtClean="0">
                <a:latin typeface="Avenir Roman" charset="0"/>
                <a:ea typeface="Avenir Roman" charset="0"/>
                <a:cs typeface="Avenir Roman" charset="0"/>
                <a:sym typeface="Avenir Roman" charset="0"/>
              </a:rPr>
              <a:t>.</a:t>
            </a:r>
          </a:p>
          <a:p>
            <a:pPr marL="457200" lvl="0" indent="-457200">
              <a:buFont typeface="Wingdings" panose="05000000000000000000" pitchFamily="2" charset="2"/>
              <a:buChar char="ü"/>
            </a:pPr>
            <a:endParaRPr lang="en-US" sz="2800" dirty="0">
              <a:latin typeface="Avenir Roman" charset="0"/>
              <a:ea typeface="Avenir Roman" charset="0"/>
              <a:cs typeface="Avenir Roman" charset="0"/>
              <a:sym typeface="Avenir Roman" charset="0"/>
            </a:endParaRPr>
          </a:p>
          <a:p>
            <a:pPr marL="457200" lvl="0" indent="-457200">
              <a:buFont typeface="Wingdings" panose="05000000000000000000" pitchFamily="2" charset="2"/>
              <a:buChar char="ü"/>
            </a:pPr>
            <a:r>
              <a:rPr lang="en-US" sz="2800" dirty="0">
                <a:latin typeface="Avenir Roman" charset="0"/>
                <a:ea typeface="Avenir Roman" charset="0"/>
                <a:cs typeface="Avenir Roman" charset="0"/>
                <a:sym typeface="Avenir Roman" charset="0"/>
              </a:rPr>
              <a:t>Support the proposed Global Preparedness Partnership between </a:t>
            </a:r>
            <a:r>
              <a:rPr lang="en-US" sz="2800" dirty="0" smtClean="0">
                <a:latin typeface="Avenir Roman" charset="0"/>
                <a:ea typeface="Avenir Roman" charset="0"/>
                <a:cs typeface="Avenir Roman" charset="0"/>
                <a:sym typeface="Avenir Roman" charset="0"/>
              </a:rPr>
              <a:t>the UN </a:t>
            </a:r>
            <a:r>
              <a:rPr lang="en-US" sz="2800" dirty="0">
                <a:latin typeface="Avenir Roman" charset="0"/>
                <a:ea typeface="Avenir Roman" charset="0"/>
                <a:cs typeface="Avenir Roman" charset="0"/>
                <a:sym typeface="Avenir Roman" charset="0"/>
              </a:rPr>
              <a:t>and the World </a:t>
            </a:r>
            <a:r>
              <a:rPr lang="en-US" sz="2800" dirty="0" smtClean="0">
                <a:latin typeface="Avenir Roman" charset="0"/>
                <a:ea typeface="Avenir Roman" charset="0"/>
                <a:cs typeface="Avenir Roman" charset="0"/>
                <a:sym typeface="Avenir Roman" charset="0"/>
              </a:rPr>
              <a:t>Bank.  This could expand the scope of preparedness </a:t>
            </a:r>
            <a:r>
              <a:rPr lang="en-US" sz="2800" dirty="0">
                <a:latin typeface="Avenir Roman" charset="0"/>
                <a:ea typeface="Avenir Roman" charset="0"/>
                <a:cs typeface="Avenir Roman" charset="0"/>
                <a:sym typeface="Avenir Roman" charset="0"/>
              </a:rPr>
              <a:t>for all crises and emergencies, not only natural </a:t>
            </a:r>
            <a:r>
              <a:rPr lang="en-US" sz="2800" dirty="0" smtClean="0">
                <a:latin typeface="Avenir Roman" charset="0"/>
                <a:ea typeface="Avenir Roman" charset="0"/>
                <a:cs typeface="Avenir Roman" charset="0"/>
                <a:sym typeface="Avenir Roman" charset="0"/>
              </a:rPr>
              <a:t>hazards. Leverage World Bank resources and expertise in government planning, budgeting and institutionalizing preparedness. Focus on civil protection and first responders.</a:t>
            </a:r>
          </a:p>
          <a:p>
            <a:pPr marL="457200" lvl="0" indent="-457200">
              <a:buFont typeface="Wingdings" panose="05000000000000000000" pitchFamily="2" charset="2"/>
              <a:buChar char="ü"/>
            </a:pPr>
            <a:endParaRPr lang="en-US" sz="2800" dirty="0">
              <a:latin typeface="Avenir Roman" charset="0"/>
              <a:ea typeface="Avenir Roman" charset="0"/>
              <a:cs typeface="Avenir Roman" charset="0"/>
              <a:sym typeface="Avenir Roman" charset="0"/>
            </a:endParaRPr>
          </a:p>
          <a:p>
            <a:pPr marL="457200" lvl="0" indent="-457200">
              <a:buFont typeface="Wingdings" panose="05000000000000000000" pitchFamily="2" charset="2"/>
              <a:buChar char="ü"/>
            </a:pPr>
            <a:r>
              <a:rPr lang="en-US" sz="2800" dirty="0">
                <a:latin typeface="Avenir Roman" charset="0"/>
                <a:ea typeface="Avenir Roman" charset="0"/>
                <a:cs typeface="Avenir Roman" charset="0"/>
                <a:sym typeface="Avenir Roman" charset="0"/>
              </a:rPr>
              <a:t>Pursue revision of the Joint </a:t>
            </a:r>
            <a:r>
              <a:rPr lang="en-US" sz="2800" dirty="0" smtClean="0">
                <a:latin typeface="Avenir Roman" charset="0"/>
                <a:ea typeface="Avenir Roman" charset="0"/>
                <a:cs typeface="Avenir Roman" charset="0"/>
                <a:sym typeface="Avenir Roman" charset="0"/>
              </a:rPr>
              <a:t>Declaration with the FCV unit internally and the EU and UNDP externally </a:t>
            </a:r>
            <a:r>
              <a:rPr lang="en-US" sz="2800" dirty="0">
                <a:latin typeface="Avenir Roman" charset="0"/>
                <a:ea typeface="Avenir Roman" charset="0"/>
                <a:cs typeface="Avenir Roman" charset="0"/>
                <a:sym typeface="Avenir Roman" charset="0"/>
              </a:rPr>
              <a:t>in order to find more common ground on key issues and principles of </a:t>
            </a:r>
            <a:r>
              <a:rPr lang="en-US" sz="2800" dirty="0" smtClean="0">
                <a:latin typeface="Avenir Roman" charset="0"/>
                <a:ea typeface="Avenir Roman" charset="0"/>
                <a:cs typeface="Avenir Roman" charset="0"/>
                <a:sym typeface="Avenir Roman" charset="0"/>
              </a:rPr>
              <a:t>cooperation.</a:t>
            </a:r>
            <a:r>
              <a:rPr lang="en-US" sz="2800" dirty="0">
                <a:latin typeface="Avenir Roman" charset="0"/>
                <a:ea typeface="Avenir Roman" charset="0"/>
                <a:cs typeface="Avenir Roman" charset="0"/>
                <a:sym typeface="Avenir Roman" charset="0"/>
              </a:rPr>
              <a:t> </a:t>
            </a:r>
          </a:p>
          <a:p>
            <a:r>
              <a:rPr lang="en-US" sz="2800" dirty="0">
                <a:latin typeface="Avenir Roman" charset="0"/>
                <a:ea typeface="Avenir Roman" charset="0"/>
                <a:cs typeface="Avenir Roman" charset="0"/>
                <a:sym typeface="Avenir Roman" charset="0"/>
              </a:rPr>
              <a:t> </a:t>
            </a:r>
          </a:p>
          <a:p>
            <a:r>
              <a:rPr lang="en-US" sz="2800" dirty="0">
                <a:latin typeface="Avenir Roman" charset="0"/>
                <a:ea typeface="Avenir Roman" charset="0"/>
                <a:cs typeface="Avenir Roman" charset="0"/>
                <a:sym typeface="Avenir Roman" charset="0"/>
              </a:rPr>
              <a:t> </a:t>
            </a:r>
          </a:p>
          <a:p>
            <a:r>
              <a:rPr lang="en-US" sz="2800" dirty="0">
                <a:latin typeface="Avenir Roman" charset="0"/>
                <a:ea typeface="Avenir Roman" charset="0"/>
                <a:cs typeface="Avenir Roman" charset="0"/>
                <a:sym typeface="Avenir Roman" charset="0"/>
              </a:rPr>
              <a:t> </a:t>
            </a:r>
          </a:p>
          <a:p>
            <a:endParaRPr lang="en-US" sz="2800" dirty="0"/>
          </a:p>
          <a:p>
            <a:endParaRPr lang="en-US" sz="2800" dirty="0"/>
          </a:p>
        </p:txBody>
      </p:sp>
    </p:spTree>
    <p:extLst>
      <p:ext uri="{BB962C8B-B14F-4D97-AF65-F5344CB8AC3E}">
        <p14:creationId xmlns:p14="http://schemas.microsoft.com/office/powerpoint/2010/main" val="2432233752"/>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3"/>
          <p:cNvSpPr>
            <a:spLocks/>
          </p:cNvSpPr>
          <p:nvPr/>
        </p:nvSpPr>
        <p:spPr bwMode="auto">
          <a:xfrm>
            <a:off x="540285" y="1524000"/>
            <a:ext cx="15826046" cy="25908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599"/>
                </a:lnTo>
                <a:lnTo>
                  <a:pt x="0" y="21599"/>
                </a:lnTo>
                <a:lnTo>
                  <a:pt x="0" y="0"/>
                </a:lnTo>
                <a:close/>
              </a:path>
            </a:pathLst>
          </a:custGeom>
          <a:noFill/>
          <a:ln w="12700">
            <a:noFill/>
            <a:miter lim="0"/>
            <a:headEnd/>
            <a:tailEnd/>
          </a:ln>
        </p:spPr>
        <p:txBody>
          <a:bodyPr lIns="0" tIns="0" rIns="0" bIns="0">
            <a:prstTxWarp prst="textNoShape">
              <a:avLst/>
            </a:prstTxWarp>
          </a:bodyPr>
          <a:lstStyle/>
          <a:p>
            <a:pPr defTabSz="650263">
              <a:spcBef>
                <a:spcPts val="1707"/>
              </a:spcBef>
              <a:spcAft>
                <a:spcPts val="1707"/>
              </a:spcAft>
            </a:pPr>
            <a:endParaRPr lang="en-US" sz="4400" b="1" dirty="0">
              <a:solidFill>
                <a:srgbClr val="5C5C5C"/>
              </a:solidFill>
              <a:latin typeface="Helvetica Neue" charset="0"/>
              <a:ea typeface="Helvetica Neue" charset="0"/>
              <a:cs typeface="Helvetica Neue" charset="0"/>
            </a:endParaRPr>
          </a:p>
        </p:txBody>
      </p:sp>
      <p:pic>
        <p:nvPicPr>
          <p:cNvPr id="10" name="Picture 9" descr="GFDRR_Primary Logo_BW-Shade.png"/>
          <p:cNvPicPr>
            <a:picLocks noChangeAspect="1"/>
          </p:cNvPicPr>
          <p:nvPr/>
        </p:nvPicPr>
        <p:blipFill>
          <a:blip r:embed="rId3">
            <a:alphaModFix amt="83000"/>
          </a:blip>
          <a:srcRect/>
          <a:stretch>
            <a:fillRect/>
          </a:stretch>
        </p:blipFill>
        <p:spPr bwMode="auto">
          <a:xfrm>
            <a:off x="14080331" y="8632725"/>
            <a:ext cx="2762250" cy="615472"/>
          </a:xfrm>
          <a:prstGeom prst="rect">
            <a:avLst/>
          </a:prstGeom>
          <a:noFill/>
          <a:ln w="9525">
            <a:noFill/>
            <a:miter lim="800000"/>
            <a:headEnd/>
            <a:tailEnd/>
          </a:ln>
        </p:spPr>
      </p:pic>
      <p:cxnSp>
        <p:nvCxnSpPr>
          <p:cNvPr id="11" name="Straight Connector 10"/>
          <p:cNvCxnSpPr/>
          <p:nvPr/>
        </p:nvCxnSpPr>
        <p:spPr bwMode="auto">
          <a:xfrm>
            <a:off x="540286" y="1142999"/>
            <a:ext cx="7772400" cy="0"/>
          </a:xfrm>
          <a:prstGeom prst="line">
            <a:avLst/>
          </a:prstGeom>
          <a:solidFill>
            <a:srgbClr val="FFFFFF"/>
          </a:solidFill>
          <a:ln w="57150" cap="flat" cmpd="sng" algn="ctr">
            <a:solidFill>
              <a:srgbClr val="3A81BA"/>
            </a:solidFill>
            <a:prstDash val="solid"/>
            <a:round/>
            <a:headEnd type="none" w="med" len="med"/>
            <a:tailEnd type="none" w="med" len="med"/>
          </a:ln>
          <a:effectLst/>
        </p:spPr>
      </p:cxnSp>
      <p:sp>
        <p:nvSpPr>
          <p:cNvPr id="4" name="TextBox 3"/>
          <p:cNvSpPr txBox="1"/>
          <p:nvPr/>
        </p:nvSpPr>
        <p:spPr>
          <a:xfrm>
            <a:off x="897731" y="457200"/>
            <a:ext cx="11887200" cy="600164"/>
          </a:xfrm>
          <a:prstGeom prst="rect">
            <a:avLst/>
          </a:prstGeom>
          <a:noFill/>
        </p:spPr>
        <p:txBody>
          <a:bodyPr wrap="square" rtlCol="0">
            <a:spAutoFit/>
          </a:bodyPr>
          <a:lstStyle/>
          <a:p>
            <a:r>
              <a:rPr lang="en-US" b="1" dirty="0" smtClean="0">
                <a:solidFill>
                  <a:srgbClr val="535353"/>
                </a:solidFill>
                <a:latin typeface="+mj-lt"/>
              </a:rPr>
              <a:t>Comments and Suggestions</a:t>
            </a:r>
            <a:endParaRPr lang="en-US" b="1" dirty="0">
              <a:solidFill>
                <a:srgbClr val="535353"/>
              </a:solidFill>
              <a:latin typeface="+mj-lt"/>
            </a:endParaRPr>
          </a:p>
        </p:txBody>
      </p:sp>
      <p:sp>
        <p:nvSpPr>
          <p:cNvPr id="2" name="TextBox 1"/>
          <p:cNvSpPr txBox="1"/>
          <p:nvPr/>
        </p:nvSpPr>
        <p:spPr>
          <a:xfrm>
            <a:off x="1202531" y="1600200"/>
            <a:ext cx="13030200" cy="13142054"/>
          </a:xfrm>
          <a:prstGeom prst="rect">
            <a:avLst/>
          </a:prstGeom>
          <a:noFill/>
        </p:spPr>
        <p:txBody>
          <a:bodyPr wrap="square" rtlCol="0">
            <a:spAutoFit/>
          </a:bodyPr>
          <a:lstStyle/>
          <a:p>
            <a:pPr marL="342900" indent="-342900">
              <a:buFont typeface="Wingdings" charset="2"/>
              <a:buChar char="q"/>
            </a:pPr>
            <a:r>
              <a:rPr lang="en-US" sz="2400" dirty="0">
                <a:latin typeface="Avenir Roman" charset="0"/>
                <a:ea typeface="Avenir Roman" charset="0"/>
                <a:cs typeface="Avenir Roman" charset="0"/>
                <a:sym typeface="Avenir Roman" charset="0"/>
              </a:rPr>
              <a:t> </a:t>
            </a:r>
            <a:r>
              <a:rPr lang="en-US" sz="2400" dirty="0" smtClean="0">
                <a:latin typeface="Avenir Roman" charset="0"/>
                <a:ea typeface="Avenir Roman" charset="0"/>
                <a:cs typeface="Avenir Roman" charset="0"/>
                <a:sym typeface="Avenir Roman" charset="0"/>
              </a:rPr>
              <a:t>Editorial comments</a:t>
            </a:r>
          </a:p>
          <a:p>
            <a:pPr marL="457200" indent="-457200">
              <a:buFont typeface="Wingdings" charset="2"/>
              <a:buChar char="q"/>
            </a:pPr>
            <a:endParaRPr lang="en-US" sz="2400" dirty="0" smtClean="0">
              <a:latin typeface="Avenir Roman" charset="0"/>
              <a:ea typeface="Avenir Roman" charset="0"/>
              <a:cs typeface="Avenir Roman" charset="0"/>
              <a:sym typeface="Avenir Roman" charset="0"/>
            </a:endParaRPr>
          </a:p>
          <a:p>
            <a:pPr marL="457200" indent="-457200">
              <a:buFont typeface="Wingdings" charset="2"/>
              <a:buChar char="§"/>
            </a:pPr>
            <a:r>
              <a:rPr lang="en-US" sz="2400" dirty="0" smtClean="0">
                <a:latin typeface="Avenir Roman" charset="0"/>
                <a:ea typeface="Avenir Roman" charset="0"/>
                <a:cs typeface="Avenir Roman" charset="0"/>
                <a:sym typeface="Avenir Roman" charset="0"/>
              </a:rPr>
              <a:t>Structure</a:t>
            </a:r>
          </a:p>
          <a:p>
            <a:pPr marL="457200" indent="-457200">
              <a:buFont typeface="Wingdings" charset="2"/>
              <a:buChar char="§"/>
            </a:pPr>
            <a:endParaRPr lang="en-US" sz="2400" dirty="0" smtClean="0">
              <a:latin typeface="Avenir Roman" charset="0"/>
              <a:ea typeface="Avenir Roman" charset="0"/>
              <a:cs typeface="Avenir Roman" charset="0"/>
              <a:sym typeface="Avenir Roman" charset="0"/>
            </a:endParaRPr>
          </a:p>
          <a:p>
            <a:pPr marL="457200" indent="-457200">
              <a:buFont typeface="Wingdings" charset="2"/>
              <a:buChar char="§"/>
            </a:pPr>
            <a:r>
              <a:rPr lang="en-US" sz="2400" dirty="0" smtClean="0">
                <a:latin typeface="Avenir Roman" charset="0"/>
                <a:ea typeface="Avenir Roman" charset="0"/>
                <a:cs typeface="Avenir Roman" charset="0"/>
                <a:sym typeface="Avenir Roman" charset="0"/>
              </a:rPr>
              <a:t>Objective(s) and target group(s)</a:t>
            </a:r>
          </a:p>
          <a:p>
            <a:endParaRPr lang="en-US" sz="2400" dirty="0">
              <a:latin typeface="Avenir Roman" charset="0"/>
              <a:ea typeface="Avenir Roman" charset="0"/>
              <a:cs typeface="Avenir Roman" charset="0"/>
              <a:sym typeface="Avenir Roman" charset="0"/>
            </a:endParaRPr>
          </a:p>
          <a:p>
            <a:pPr marL="457200" indent="-457200">
              <a:buFont typeface="Wingdings" charset="2"/>
              <a:buChar char="q"/>
            </a:pPr>
            <a:r>
              <a:rPr lang="en-US" sz="2400" dirty="0" smtClean="0">
                <a:latin typeface="Avenir Roman" charset="0"/>
                <a:ea typeface="Avenir Roman" charset="0"/>
                <a:cs typeface="Avenir Roman" charset="0"/>
                <a:sym typeface="Avenir Roman" charset="0"/>
              </a:rPr>
              <a:t>Substantive comments</a:t>
            </a:r>
          </a:p>
          <a:p>
            <a:endParaRPr lang="en-US" sz="2400" dirty="0" smtClean="0">
              <a:latin typeface="Avenir Roman" charset="0"/>
              <a:ea typeface="Avenir Roman" charset="0"/>
              <a:cs typeface="Avenir Roman" charset="0"/>
              <a:sym typeface="Avenir Roman" charset="0"/>
            </a:endParaRPr>
          </a:p>
          <a:p>
            <a:pPr marL="457200" indent="-457200">
              <a:buFont typeface="Arial"/>
              <a:buChar char="•"/>
            </a:pPr>
            <a:r>
              <a:rPr lang="en-US" sz="2400" dirty="0" smtClean="0">
                <a:latin typeface="Avenir Roman" charset="0"/>
                <a:ea typeface="Avenir Roman" charset="0"/>
                <a:cs typeface="Avenir Roman" charset="0"/>
                <a:sym typeface="Avenir Roman" charset="0"/>
              </a:rPr>
              <a:t>Sources</a:t>
            </a:r>
          </a:p>
          <a:p>
            <a:pPr marL="457200" indent="-457200">
              <a:buFont typeface="Arial"/>
              <a:buChar char="•"/>
            </a:pPr>
            <a:endParaRPr lang="en-US" sz="2400" dirty="0" smtClean="0">
              <a:latin typeface="Avenir Roman" charset="0"/>
              <a:ea typeface="Avenir Roman" charset="0"/>
              <a:cs typeface="Avenir Roman" charset="0"/>
              <a:sym typeface="Avenir Roman" charset="0"/>
            </a:endParaRPr>
          </a:p>
          <a:p>
            <a:pPr marL="457200" indent="-457200">
              <a:buFont typeface="Arial"/>
              <a:buChar char="•"/>
            </a:pPr>
            <a:r>
              <a:rPr lang="en-US" sz="2400" dirty="0" smtClean="0">
                <a:latin typeface="Avenir Roman" charset="0"/>
                <a:ea typeface="Avenir Roman" charset="0"/>
                <a:cs typeface="Avenir Roman" charset="0"/>
                <a:sym typeface="Avenir Roman" charset="0"/>
              </a:rPr>
              <a:t>Vulnerability and resilience</a:t>
            </a:r>
          </a:p>
          <a:p>
            <a:pPr marL="457200" indent="-457200">
              <a:buFont typeface="Arial"/>
              <a:buChar char="•"/>
            </a:pPr>
            <a:endParaRPr lang="en-US" sz="2400" dirty="0" smtClean="0">
              <a:latin typeface="Avenir Roman" charset="0"/>
              <a:ea typeface="Avenir Roman" charset="0"/>
              <a:cs typeface="Avenir Roman" charset="0"/>
              <a:sym typeface="Avenir Roman" charset="0"/>
            </a:endParaRPr>
          </a:p>
          <a:p>
            <a:pPr marL="457200" indent="-457200">
              <a:buFont typeface="Arial"/>
              <a:buChar char="•"/>
            </a:pPr>
            <a:r>
              <a:rPr lang="en-US" sz="2400" dirty="0" smtClean="0">
                <a:latin typeface="Avenir Roman" charset="0"/>
                <a:ea typeface="Avenir Roman" charset="0"/>
                <a:cs typeface="Avenir Roman" charset="0"/>
                <a:sym typeface="Avenir Roman" charset="0"/>
              </a:rPr>
              <a:t>Nature and scope of GFDRR’s role; competencies of GFDRR</a:t>
            </a:r>
          </a:p>
          <a:p>
            <a:pPr marL="457200" indent="-457200">
              <a:buFont typeface="Arial"/>
              <a:buChar char="•"/>
            </a:pPr>
            <a:endParaRPr lang="en-US" sz="2400" dirty="0" smtClean="0">
              <a:latin typeface="Avenir Roman" charset="0"/>
              <a:ea typeface="Avenir Roman" charset="0"/>
              <a:cs typeface="Avenir Roman" charset="0"/>
              <a:sym typeface="Avenir Roman" charset="0"/>
            </a:endParaRPr>
          </a:p>
          <a:p>
            <a:pPr marL="457200" indent="-457200">
              <a:buFont typeface="Arial"/>
              <a:buChar char="•"/>
            </a:pPr>
            <a:r>
              <a:rPr lang="en-US" sz="2400" dirty="0" smtClean="0">
                <a:latin typeface="Avenir Roman" charset="0"/>
                <a:ea typeface="Avenir Roman" charset="0"/>
                <a:cs typeface="Avenir Roman" charset="0"/>
                <a:sym typeface="Avenir Roman" charset="0"/>
              </a:rPr>
              <a:t>Greater analysis on institutional context</a:t>
            </a:r>
          </a:p>
          <a:p>
            <a:pPr marL="457200" indent="-457200">
              <a:buFont typeface="Arial"/>
              <a:buChar char="•"/>
            </a:pPr>
            <a:endParaRPr lang="en-US" sz="2400" dirty="0" smtClean="0">
              <a:latin typeface="Avenir Roman" charset="0"/>
              <a:ea typeface="Avenir Roman" charset="0"/>
              <a:cs typeface="Avenir Roman" charset="0"/>
              <a:sym typeface="Avenir Roman" charset="0"/>
            </a:endParaRPr>
          </a:p>
          <a:p>
            <a:pPr marL="457200" indent="-457200">
              <a:buFont typeface="Arial"/>
              <a:buChar char="•"/>
            </a:pPr>
            <a:r>
              <a:rPr lang="en-US" sz="2400" dirty="0" smtClean="0">
                <a:latin typeface="Avenir Roman" charset="0"/>
                <a:ea typeface="Avenir Roman" charset="0"/>
                <a:cs typeface="Avenir Roman" charset="0"/>
                <a:sym typeface="Avenir Roman" charset="0"/>
              </a:rPr>
              <a:t>How PDNA and PCNA processes could be better connected</a:t>
            </a:r>
          </a:p>
          <a:p>
            <a:pPr marL="457200" indent="-457200">
              <a:buFont typeface="Arial"/>
              <a:buChar char="•"/>
            </a:pPr>
            <a:endParaRPr lang="en-US" sz="2400" dirty="0" smtClean="0">
              <a:latin typeface="Avenir Roman" charset="0"/>
              <a:ea typeface="Avenir Roman" charset="0"/>
              <a:cs typeface="Avenir Roman" charset="0"/>
              <a:sym typeface="Avenir Roman" charset="0"/>
            </a:endParaRPr>
          </a:p>
          <a:p>
            <a:pPr marL="457200" indent="-457200">
              <a:buFont typeface="Arial"/>
              <a:buChar char="•"/>
            </a:pPr>
            <a:r>
              <a:rPr lang="en-US" sz="2400" dirty="0" smtClean="0">
                <a:latin typeface="Avenir Roman" charset="0"/>
                <a:ea typeface="Avenir Roman" charset="0"/>
                <a:cs typeface="Avenir Roman" charset="0"/>
                <a:sym typeface="Avenir Roman" charset="0"/>
              </a:rPr>
              <a:t>Governance challenges</a:t>
            </a:r>
          </a:p>
          <a:p>
            <a:pPr marL="457200" indent="-457200">
              <a:buFont typeface="Arial"/>
              <a:buChar char="•"/>
            </a:pPr>
            <a:endParaRPr lang="en-US" sz="2400" dirty="0" smtClean="0">
              <a:latin typeface="Avenir Roman" charset="0"/>
              <a:ea typeface="Avenir Roman" charset="0"/>
              <a:cs typeface="Avenir Roman" charset="0"/>
              <a:sym typeface="Avenir Roman" charset="0"/>
            </a:endParaRPr>
          </a:p>
          <a:p>
            <a:pPr marL="457200" indent="-457200">
              <a:buFont typeface="Arial"/>
              <a:buChar char="•"/>
            </a:pPr>
            <a:endParaRPr lang="en-US" sz="2400" dirty="0">
              <a:latin typeface="Avenir Roman" charset="0"/>
              <a:ea typeface="Avenir Roman" charset="0"/>
              <a:cs typeface="Avenir Roman" charset="0"/>
              <a:sym typeface="Avenir Roman" charset="0"/>
            </a:endParaRPr>
          </a:p>
          <a:p>
            <a:pPr marL="457200" indent="-457200">
              <a:buFont typeface="Arial"/>
              <a:buChar char="•"/>
            </a:pPr>
            <a:endParaRPr lang="en-US" sz="2400" dirty="0" smtClean="0">
              <a:latin typeface="Avenir Roman" charset="0"/>
              <a:ea typeface="Avenir Roman" charset="0"/>
              <a:cs typeface="Avenir Roman" charset="0"/>
              <a:sym typeface="Avenir Roman" charset="0"/>
            </a:endParaRPr>
          </a:p>
          <a:p>
            <a:pPr marL="457200" indent="-457200">
              <a:buFont typeface="Arial"/>
              <a:buChar char="•"/>
            </a:pPr>
            <a:endParaRPr lang="en-US" sz="2400" dirty="0" smtClean="0">
              <a:latin typeface="Avenir Roman" charset="0"/>
              <a:ea typeface="Avenir Roman" charset="0"/>
              <a:cs typeface="Avenir Roman" charset="0"/>
              <a:sym typeface="Avenir Roman" charset="0"/>
            </a:endParaRPr>
          </a:p>
          <a:p>
            <a:endParaRPr lang="en-US" sz="2400" dirty="0" smtClean="0">
              <a:latin typeface="Avenir Roman" charset="0"/>
              <a:ea typeface="Avenir Roman" charset="0"/>
              <a:cs typeface="Avenir Roman" charset="0"/>
              <a:sym typeface="Avenir Roman" charset="0"/>
            </a:endParaRPr>
          </a:p>
          <a:p>
            <a:pPr marL="457200" indent="-457200">
              <a:buFont typeface="Arial"/>
              <a:buChar char="•"/>
            </a:pPr>
            <a:endParaRPr lang="en-US" sz="2400" dirty="0" smtClean="0">
              <a:latin typeface="Avenir Roman" charset="0"/>
              <a:ea typeface="Avenir Roman" charset="0"/>
              <a:cs typeface="Avenir Roman" charset="0"/>
              <a:sym typeface="Avenir Roman" charset="0"/>
            </a:endParaRPr>
          </a:p>
          <a:p>
            <a:pPr marL="457200" indent="-457200">
              <a:buFont typeface="Arial"/>
              <a:buChar char="•"/>
            </a:pPr>
            <a:endParaRPr lang="en-US" sz="2400" dirty="0" smtClean="0">
              <a:latin typeface="Avenir Roman" charset="0"/>
              <a:ea typeface="Avenir Roman" charset="0"/>
              <a:cs typeface="Avenir Roman" charset="0"/>
              <a:sym typeface="Avenir Roman" charset="0"/>
            </a:endParaRPr>
          </a:p>
          <a:p>
            <a:pPr marL="457200" indent="-457200">
              <a:buFont typeface="Arial"/>
              <a:buChar char="•"/>
            </a:pPr>
            <a:endParaRPr lang="en-US" sz="2800" dirty="0" smtClean="0">
              <a:latin typeface="Avenir Roman" charset="0"/>
              <a:ea typeface="Avenir Roman" charset="0"/>
              <a:cs typeface="Avenir Roman" charset="0"/>
              <a:sym typeface="Avenir Roman" charset="0"/>
            </a:endParaRPr>
          </a:p>
          <a:p>
            <a:pPr marL="457200" indent="-457200">
              <a:buFont typeface="Arial"/>
              <a:buChar char="•"/>
            </a:pPr>
            <a:endParaRPr lang="en-US" sz="2800" dirty="0" smtClean="0">
              <a:latin typeface="Avenir Roman" charset="0"/>
              <a:ea typeface="Avenir Roman" charset="0"/>
              <a:cs typeface="Avenir Roman" charset="0"/>
              <a:sym typeface="Avenir Roman" charset="0"/>
            </a:endParaRPr>
          </a:p>
          <a:p>
            <a:pPr marL="457200" indent="-457200">
              <a:buFont typeface="Arial"/>
              <a:buChar char="•"/>
            </a:pPr>
            <a:endParaRPr lang="en-US" sz="2800" dirty="0" smtClean="0">
              <a:latin typeface="Avenir Roman" charset="0"/>
              <a:ea typeface="Avenir Roman" charset="0"/>
              <a:cs typeface="Avenir Roman" charset="0"/>
              <a:sym typeface="Avenir Roman" charset="0"/>
            </a:endParaRPr>
          </a:p>
          <a:p>
            <a:pPr marL="457200" indent="-457200">
              <a:buFont typeface="Arial"/>
              <a:buChar char="•"/>
            </a:pPr>
            <a:endParaRPr lang="en-US" sz="2800" dirty="0" smtClean="0">
              <a:latin typeface="Avenir Roman" charset="0"/>
              <a:ea typeface="Avenir Roman" charset="0"/>
              <a:cs typeface="Avenir Roman" charset="0"/>
              <a:sym typeface="Avenir Roman" charset="0"/>
            </a:endParaRPr>
          </a:p>
          <a:p>
            <a:pPr marL="457200" indent="-457200">
              <a:buFont typeface="Wingdings" charset="2"/>
              <a:buChar char="q"/>
            </a:pPr>
            <a:endParaRPr lang="en-US" sz="2800" dirty="0">
              <a:latin typeface="Avenir Roman" charset="0"/>
              <a:ea typeface="Avenir Roman" charset="0"/>
              <a:cs typeface="Avenir Roman" charset="0"/>
              <a:sym typeface="Avenir Roman" charset="0"/>
            </a:endParaRPr>
          </a:p>
          <a:p>
            <a:pPr marL="457200" indent="-457200">
              <a:buFont typeface="Wingdings" charset="2"/>
              <a:buChar char="q"/>
            </a:pPr>
            <a:endParaRPr lang="en-US" sz="2800" dirty="0">
              <a:latin typeface="Avenir Roman" charset="0"/>
              <a:ea typeface="Avenir Roman" charset="0"/>
              <a:cs typeface="Avenir Roman" charset="0"/>
              <a:sym typeface="Avenir Roman" charset="0"/>
            </a:endParaRPr>
          </a:p>
          <a:p>
            <a:pPr marL="457200" indent="-457200">
              <a:buFont typeface="Wingdings" charset="2"/>
              <a:buChar char="q"/>
            </a:pPr>
            <a:endParaRPr lang="en-US" sz="2800" dirty="0"/>
          </a:p>
          <a:p>
            <a:pPr marL="457200" indent="-457200">
              <a:buFont typeface="Wingdings" charset="2"/>
              <a:buChar char="q"/>
            </a:pPr>
            <a:endParaRPr lang="en-US" sz="2800" dirty="0"/>
          </a:p>
        </p:txBody>
      </p:sp>
    </p:spTree>
    <p:extLst>
      <p:ext uri="{BB962C8B-B14F-4D97-AF65-F5344CB8AC3E}">
        <p14:creationId xmlns:p14="http://schemas.microsoft.com/office/powerpoint/2010/main" val="1967900115"/>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3"/>
          <p:cNvSpPr>
            <a:spLocks/>
          </p:cNvSpPr>
          <p:nvPr/>
        </p:nvSpPr>
        <p:spPr bwMode="auto">
          <a:xfrm>
            <a:off x="540285" y="1524000"/>
            <a:ext cx="15826046" cy="25908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599"/>
                </a:lnTo>
                <a:lnTo>
                  <a:pt x="0" y="21599"/>
                </a:lnTo>
                <a:lnTo>
                  <a:pt x="0" y="0"/>
                </a:lnTo>
                <a:close/>
              </a:path>
            </a:pathLst>
          </a:custGeom>
          <a:noFill/>
          <a:ln w="12700">
            <a:noFill/>
            <a:miter lim="0"/>
            <a:headEnd/>
            <a:tailEnd/>
          </a:ln>
        </p:spPr>
        <p:txBody>
          <a:bodyPr lIns="0" tIns="0" rIns="0" bIns="0">
            <a:prstTxWarp prst="textNoShape">
              <a:avLst/>
            </a:prstTxWarp>
          </a:bodyPr>
          <a:lstStyle/>
          <a:p>
            <a:pPr defTabSz="650263">
              <a:spcBef>
                <a:spcPts val="1707"/>
              </a:spcBef>
              <a:spcAft>
                <a:spcPts val="1707"/>
              </a:spcAft>
            </a:pPr>
            <a:endParaRPr lang="en-US" sz="4400" b="1" dirty="0">
              <a:solidFill>
                <a:srgbClr val="5C5C5C"/>
              </a:solidFill>
              <a:latin typeface="Helvetica Neue" charset="0"/>
              <a:ea typeface="Helvetica Neue" charset="0"/>
              <a:cs typeface="Helvetica Neue" charset="0"/>
            </a:endParaRPr>
          </a:p>
        </p:txBody>
      </p:sp>
      <p:pic>
        <p:nvPicPr>
          <p:cNvPr id="10" name="Picture 9" descr="GFDRR_Primary Logo_BW-Shade.png"/>
          <p:cNvPicPr>
            <a:picLocks noChangeAspect="1"/>
          </p:cNvPicPr>
          <p:nvPr/>
        </p:nvPicPr>
        <p:blipFill>
          <a:blip r:embed="rId3">
            <a:alphaModFix amt="83000"/>
          </a:blip>
          <a:srcRect/>
          <a:stretch>
            <a:fillRect/>
          </a:stretch>
        </p:blipFill>
        <p:spPr bwMode="auto">
          <a:xfrm>
            <a:off x="14080331" y="8632725"/>
            <a:ext cx="2762250" cy="615472"/>
          </a:xfrm>
          <a:prstGeom prst="rect">
            <a:avLst/>
          </a:prstGeom>
          <a:noFill/>
          <a:ln w="9525">
            <a:noFill/>
            <a:miter lim="800000"/>
            <a:headEnd/>
            <a:tailEnd/>
          </a:ln>
        </p:spPr>
      </p:pic>
      <p:cxnSp>
        <p:nvCxnSpPr>
          <p:cNvPr id="11" name="Straight Connector 10"/>
          <p:cNvCxnSpPr/>
          <p:nvPr/>
        </p:nvCxnSpPr>
        <p:spPr bwMode="auto">
          <a:xfrm>
            <a:off x="540286" y="1142999"/>
            <a:ext cx="7772400" cy="0"/>
          </a:xfrm>
          <a:prstGeom prst="line">
            <a:avLst/>
          </a:prstGeom>
          <a:solidFill>
            <a:srgbClr val="FFFFFF"/>
          </a:solidFill>
          <a:ln w="57150" cap="flat" cmpd="sng" algn="ctr">
            <a:solidFill>
              <a:srgbClr val="3A81BA"/>
            </a:solidFill>
            <a:prstDash val="solid"/>
            <a:round/>
            <a:headEnd type="none" w="med" len="med"/>
            <a:tailEnd type="none" w="med" len="med"/>
          </a:ln>
          <a:effectLst/>
        </p:spPr>
      </p:cxnSp>
      <p:sp>
        <p:nvSpPr>
          <p:cNvPr id="4" name="TextBox 3"/>
          <p:cNvSpPr txBox="1"/>
          <p:nvPr/>
        </p:nvSpPr>
        <p:spPr>
          <a:xfrm>
            <a:off x="897731" y="457200"/>
            <a:ext cx="11887200" cy="600164"/>
          </a:xfrm>
          <a:prstGeom prst="rect">
            <a:avLst/>
          </a:prstGeom>
          <a:noFill/>
        </p:spPr>
        <p:txBody>
          <a:bodyPr wrap="square" rtlCol="0">
            <a:spAutoFit/>
          </a:bodyPr>
          <a:lstStyle/>
          <a:p>
            <a:r>
              <a:rPr lang="en-US" b="1" dirty="0" smtClean="0">
                <a:solidFill>
                  <a:srgbClr val="535353"/>
                </a:solidFill>
                <a:latin typeface="+mj-lt"/>
              </a:rPr>
              <a:t>Issues for further discussion/ decision</a:t>
            </a:r>
            <a:endParaRPr lang="en-US" b="1" dirty="0">
              <a:solidFill>
                <a:srgbClr val="535353"/>
              </a:solidFill>
              <a:latin typeface="+mj-lt"/>
            </a:endParaRPr>
          </a:p>
        </p:txBody>
      </p:sp>
      <p:sp>
        <p:nvSpPr>
          <p:cNvPr id="2" name="TextBox 1"/>
          <p:cNvSpPr txBox="1"/>
          <p:nvPr/>
        </p:nvSpPr>
        <p:spPr>
          <a:xfrm>
            <a:off x="1278731" y="1600200"/>
            <a:ext cx="12954000" cy="8710077"/>
          </a:xfrm>
          <a:prstGeom prst="rect">
            <a:avLst/>
          </a:prstGeom>
          <a:noFill/>
        </p:spPr>
        <p:txBody>
          <a:bodyPr wrap="square" rtlCol="0">
            <a:spAutoFit/>
          </a:bodyPr>
          <a:lstStyle/>
          <a:p>
            <a:pPr marL="457200" indent="-457200">
              <a:buFont typeface="Wingdings" charset="2"/>
              <a:buChar char="q"/>
            </a:pPr>
            <a:r>
              <a:rPr lang="en-US" sz="2800" dirty="0">
                <a:latin typeface="Avenir Roman" charset="0"/>
                <a:ea typeface="Avenir Roman" charset="0"/>
                <a:cs typeface="Avenir Roman" charset="0"/>
                <a:sym typeface="Avenir Roman" charset="0"/>
              </a:rPr>
              <a:t> </a:t>
            </a:r>
            <a:r>
              <a:rPr lang="en-US" sz="2800" dirty="0" smtClean="0">
                <a:latin typeface="Avenir Roman" charset="0"/>
                <a:ea typeface="Avenir Roman" charset="0"/>
                <a:cs typeface="Avenir Roman" charset="0"/>
                <a:sym typeface="Avenir Roman" charset="0"/>
              </a:rPr>
              <a:t>Length and level of detail: </a:t>
            </a:r>
            <a:endParaRPr lang="en-US" sz="2800" dirty="0">
              <a:latin typeface="Avenir Roman" charset="0"/>
              <a:ea typeface="Avenir Roman" charset="0"/>
              <a:cs typeface="Avenir Roman" charset="0"/>
              <a:sym typeface="Avenir Roman" charset="0"/>
            </a:endParaRPr>
          </a:p>
          <a:p>
            <a:pPr marL="914400" lvl="1" indent="-457200">
              <a:buFont typeface="Wingdings" panose="05000000000000000000" pitchFamily="2" charset="2"/>
              <a:buChar char="ü"/>
            </a:pPr>
            <a:r>
              <a:rPr lang="en-US" sz="2800" dirty="0">
                <a:latin typeface="Avenir Roman" charset="0"/>
                <a:ea typeface="Avenir Roman" charset="0"/>
                <a:cs typeface="Avenir Roman" charset="0"/>
                <a:sym typeface="Avenir Roman" charset="0"/>
              </a:rPr>
              <a:t>W</a:t>
            </a:r>
            <a:r>
              <a:rPr lang="en-US" sz="2800" dirty="0" smtClean="0">
                <a:latin typeface="Avenir Roman" charset="0"/>
                <a:ea typeface="Avenir Roman" charset="0"/>
                <a:cs typeface="Avenir Roman" charset="0"/>
                <a:sym typeface="Avenir Roman" charset="0"/>
              </a:rPr>
              <a:t>hat is the appropriate balance between main text (analysis of key issues around the nexus) and the annex (institutional analysis)?</a:t>
            </a:r>
          </a:p>
          <a:p>
            <a:endParaRPr lang="en-US" sz="2800" dirty="0" smtClean="0">
              <a:latin typeface="Avenir Roman" charset="0"/>
              <a:ea typeface="Avenir Roman" charset="0"/>
              <a:cs typeface="Avenir Roman" charset="0"/>
              <a:sym typeface="Avenir Roman" charset="0"/>
            </a:endParaRPr>
          </a:p>
          <a:p>
            <a:pPr marL="457200" indent="-457200">
              <a:buFont typeface="Wingdings" charset="2"/>
              <a:buChar char="q"/>
            </a:pPr>
            <a:r>
              <a:rPr lang="en-US" sz="2800" dirty="0" smtClean="0">
                <a:latin typeface="Avenir Roman" charset="0"/>
                <a:ea typeface="Avenir Roman" charset="0"/>
                <a:cs typeface="Avenir Roman" charset="0"/>
                <a:sym typeface="Avenir Roman" charset="0"/>
              </a:rPr>
              <a:t>Content: </a:t>
            </a:r>
          </a:p>
          <a:p>
            <a:pPr marL="914400" lvl="1" indent="-457200">
              <a:buFont typeface="Wingdings" panose="05000000000000000000" pitchFamily="2" charset="2"/>
              <a:buChar char="ü"/>
            </a:pPr>
            <a:r>
              <a:rPr lang="en-US" sz="2800" dirty="0" smtClean="0">
                <a:latin typeface="Avenir Roman" charset="0"/>
                <a:ea typeface="Avenir Roman" charset="0"/>
                <a:cs typeface="Avenir Roman" charset="0"/>
                <a:sym typeface="Avenir Roman" charset="0"/>
              </a:rPr>
              <a:t>Keep the suite of options separate or integrate them into the main text of the paper following CG discussion?</a:t>
            </a:r>
          </a:p>
          <a:p>
            <a:pPr marL="457200" indent="-457200">
              <a:buFont typeface="Wingdings" charset="2"/>
              <a:buChar char="q"/>
            </a:pPr>
            <a:endParaRPr lang="en-US" sz="2800" dirty="0">
              <a:latin typeface="Avenir Roman" charset="0"/>
              <a:ea typeface="Avenir Roman" charset="0"/>
              <a:cs typeface="Avenir Roman" charset="0"/>
              <a:sym typeface="Avenir Roman" charset="0"/>
            </a:endParaRPr>
          </a:p>
          <a:p>
            <a:pPr marL="457200" indent="-457200">
              <a:buFont typeface="Wingdings" charset="2"/>
              <a:buChar char="q"/>
            </a:pPr>
            <a:r>
              <a:rPr lang="en-US" sz="2800" dirty="0" smtClean="0">
                <a:latin typeface="Avenir Roman" charset="0"/>
                <a:ea typeface="Avenir Roman" charset="0"/>
                <a:cs typeface="Avenir Roman" charset="0"/>
                <a:sym typeface="Avenir Roman" charset="0"/>
              </a:rPr>
              <a:t>Next steps after finalizing the paper:</a:t>
            </a:r>
          </a:p>
          <a:p>
            <a:pPr marL="914400" lvl="1" indent="-457200">
              <a:buFont typeface="Wingdings" panose="05000000000000000000" pitchFamily="2" charset="2"/>
              <a:buChar char="ü"/>
            </a:pPr>
            <a:r>
              <a:rPr lang="en-US" sz="2800" dirty="0" smtClean="0">
                <a:latin typeface="Avenir Roman" charset="0"/>
                <a:ea typeface="Avenir Roman" charset="0"/>
                <a:cs typeface="Avenir Roman" charset="0"/>
                <a:sym typeface="Avenir Roman" charset="0"/>
              </a:rPr>
              <a:t>Is any additional work merited (e.g., additional consultations, specific analysis, detailed recommendations)?</a:t>
            </a:r>
          </a:p>
          <a:p>
            <a:pPr marL="457200" indent="-457200">
              <a:buFont typeface="Wingdings" charset="2"/>
              <a:buChar char="q"/>
            </a:pPr>
            <a:endParaRPr lang="en-US" sz="2800" dirty="0">
              <a:latin typeface="Avenir Roman" charset="0"/>
              <a:ea typeface="Avenir Roman" charset="0"/>
              <a:cs typeface="Avenir Roman" charset="0"/>
              <a:sym typeface="Avenir Roman" charset="0"/>
            </a:endParaRPr>
          </a:p>
          <a:p>
            <a:pPr marL="457200" indent="-457200">
              <a:buFont typeface="Wingdings" charset="2"/>
              <a:buChar char="q"/>
            </a:pPr>
            <a:endParaRPr lang="en-US" sz="2800" dirty="0" smtClean="0">
              <a:latin typeface="Avenir Roman" charset="0"/>
              <a:ea typeface="Avenir Roman" charset="0"/>
              <a:cs typeface="Avenir Roman" charset="0"/>
              <a:sym typeface="Avenir Roman" charset="0"/>
            </a:endParaRPr>
          </a:p>
          <a:p>
            <a:pPr marL="457200" indent="-457200">
              <a:buFont typeface="Wingdings" charset="2"/>
              <a:buChar char="q"/>
            </a:pPr>
            <a:endParaRPr lang="en-US" sz="2800" dirty="0">
              <a:latin typeface="Avenir Roman" charset="0"/>
              <a:ea typeface="Avenir Roman" charset="0"/>
              <a:cs typeface="Avenir Roman" charset="0"/>
              <a:sym typeface="Avenir Roman" charset="0"/>
            </a:endParaRPr>
          </a:p>
          <a:p>
            <a:pPr marL="457200" indent="-457200">
              <a:buFont typeface="Wingdings" charset="2"/>
              <a:buChar char="q"/>
            </a:pPr>
            <a:endParaRPr lang="en-US" sz="2800" dirty="0" smtClean="0">
              <a:latin typeface="Avenir Roman" charset="0"/>
              <a:ea typeface="Avenir Roman" charset="0"/>
              <a:cs typeface="Avenir Roman" charset="0"/>
              <a:sym typeface="Avenir Roman" charset="0"/>
            </a:endParaRPr>
          </a:p>
          <a:p>
            <a:pPr marL="457200" indent="-457200">
              <a:buFont typeface="Wingdings" charset="2"/>
              <a:buChar char="q"/>
            </a:pPr>
            <a:endParaRPr lang="en-US" sz="2800" dirty="0">
              <a:latin typeface="Avenir Roman" charset="0"/>
              <a:ea typeface="Avenir Roman" charset="0"/>
              <a:cs typeface="Avenir Roman" charset="0"/>
              <a:sym typeface="Avenir Roman" charset="0"/>
            </a:endParaRPr>
          </a:p>
          <a:p>
            <a:pPr marL="457200" indent="-457200">
              <a:buFont typeface="Wingdings" charset="2"/>
              <a:buChar char="q"/>
            </a:pPr>
            <a:endParaRPr lang="en-US" sz="2800" dirty="0" smtClean="0">
              <a:latin typeface="Avenir Roman" charset="0"/>
              <a:ea typeface="Avenir Roman" charset="0"/>
              <a:cs typeface="Avenir Roman" charset="0"/>
              <a:sym typeface="Avenir Roman" charset="0"/>
            </a:endParaRPr>
          </a:p>
          <a:p>
            <a:pPr marL="457200" indent="-457200">
              <a:buFont typeface="Wingdings" charset="2"/>
              <a:buChar char="q"/>
            </a:pPr>
            <a:endParaRPr lang="en-US" sz="2800" dirty="0">
              <a:latin typeface="Avenir Roman" charset="0"/>
              <a:ea typeface="Avenir Roman" charset="0"/>
              <a:cs typeface="Avenir Roman" charset="0"/>
              <a:sym typeface="Avenir Roman" charset="0"/>
            </a:endParaRPr>
          </a:p>
          <a:p>
            <a:pPr marL="457200" indent="-457200">
              <a:buFont typeface="Wingdings" charset="2"/>
              <a:buChar char="q"/>
            </a:pPr>
            <a:endParaRPr lang="en-US" sz="2800" dirty="0"/>
          </a:p>
          <a:p>
            <a:pPr marL="457200" indent="-457200">
              <a:buFont typeface="Wingdings" charset="2"/>
              <a:buChar char="q"/>
            </a:pPr>
            <a:endParaRPr lang="en-US" sz="2800" dirty="0"/>
          </a:p>
        </p:txBody>
      </p:sp>
    </p:spTree>
    <p:extLst>
      <p:ext uri="{BB962C8B-B14F-4D97-AF65-F5344CB8AC3E}">
        <p14:creationId xmlns:p14="http://schemas.microsoft.com/office/powerpoint/2010/main" val="3720881352"/>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3"/>
          <p:cNvSpPr>
            <a:spLocks/>
          </p:cNvSpPr>
          <p:nvPr/>
        </p:nvSpPr>
        <p:spPr bwMode="auto">
          <a:xfrm>
            <a:off x="540285" y="381000"/>
            <a:ext cx="12580702" cy="59531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599"/>
                </a:lnTo>
                <a:lnTo>
                  <a:pt x="0" y="21599"/>
                </a:lnTo>
                <a:lnTo>
                  <a:pt x="0" y="0"/>
                </a:lnTo>
                <a:close/>
              </a:path>
            </a:pathLst>
          </a:custGeom>
          <a:noFill/>
          <a:ln w="12700">
            <a:noFill/>
            <a:miter lim="0"/>
            <a:headEnd/>
            <a:tailEnd/>
          </a:ln>
        </p:spPr>
        <p:txBody>
          <a:bodyPr lIns="0" tIns="0" rIns="0" bIns="0">
            <a:prstTxWarp prst="textNoShape">
              <a:avLst/>
            </a:prstTxWarp>
          </a:bodyPr>
          <a:lstStyle/>
          <a:p>
            <a:pPr defTabSz="650263">
              <a:spcBef>
                <a:spcPts val="1707"/>
              </a:spcBef>
              <a:spcAft>
                <a:spcPts val="1707"/>
              </a:spcAft>
            </a:pPr>
            <a:r>
              <a:rPr lang="en-US" sz="4400" b="1" dirty="0" smtClean="0">
                <a:solidFill>
                  <a:srgbClr val="5C5C5C"/>
                </a:solidFill>
                <a:latin typeface="Helvetica Neue" charset="0"/>
                <a:ea typeface="Helvetica Neue" charset="0"/>
                <a:cs typeface="Helvetica Neue" charset="0"/>
              </a:rPr>
              <a:t>Introduction</a:t>
            </a:r>
            <a:endParaRPr lang="en-US" sz="4400" b="1" dirty="0">
              <a:solidFill>
                <a:srgbClr val="5C5C5C"/>
              </a:solidFill>
              <a:latin typeface="Helvetica Neue" charset="0"/>
              <a:ea typeface="Helvetica Neue" charset="0"/>
              <a:cs typeface="Helvetica Neue" charset="0"/>
            </a:endParaRPr>
          </a:p>
        </p:txBody>
      </p:sp>
      <p:sp>
        <p:nvSpPr>
          <p:cNvPr id="9" name="Content Placeholder 2"/>
          <p:cNvSpPr>
            <a:spLocks noGrp="1"/>
          </p:cNvSpPr>
          <p:nvPr>
            <p:ph idx="1"/>
          </p:nvPr>
        </p:nvSpPr>
        <p:spPr>
          <a:xfrm>
            <a:off x="572922" y="1600200"/>
            <a:ext cx="11506200" cy="1142999"/>
          </a:xfrm>
        </p:spPr>
        <p:txBody>
          <a:bodyPr vert="horz" lIns="130046" tIns="65023" rIns="130046" bIns="65023">
            <a:noAutofit/>
          </a:bodyPr>
          <a:lstStyle/>
          <a:p>
            <a:pPr marL="0" indent="0">
              <a:lnSpc>
                <a:spcPts val="4001"/>
              </a:lnSpc>
              <a:buClr>
                <a:schemeClr val="accent3"/>
              </a:buClr>
              <a:buSzPct val="100000"/>
              <a:defRPr/>
            </a:pPr>
            <a:endParaRPr lang="en-US" sz="3600" b="1" kern="1200" dirty="0">
              <a:latin typeface="+mj-lt"/>
              <a:ea typeface="Helvetica Neue Thin" charset="0"/>
              <a:cs typeface="Helvetica Neue Thin" charset="0"/>
              <a:sym typeface="Trebuchet MS" charset="0"/>
            </a:endParaRPr>
          </a:p>
          <a:p>
            <a:pPr marL="571529" indent="-571529">
              <a:lnSpc>
                <a:spcPts val="4001"/>
              </a:lnSpc>
              <a:buClr>
                <a:schemeClr val="accent3"/>
              </a:buClr>
              <a:buSzPct val="100000"/>
              <a:buFont typeface="Wingdings" panose="05000000000000000000" pitchFamily="2" charset="2"/>
              <a:buChar char="q"/>
              <a:defRPr/>
            </a:pPr>
            <a:endParaRPr lang="en-US" sz="3600" b="1" kern="1200" dirty="0">
              <a:latin typeface="+mj-lt"/>
              <a:ea typeface="Helvetica Neue Thin" charset="0"/>
              <a:cs typeface="Helvetica Neue Thin" charset="0"/>
              <a:sym typeface="Trebuchet MS" charset="0"/>
            </a:endParaRPr>
          </a:p>
        </p:txBody>
      </p:sp>
      <p:sp>
        <p:nvSpPr>
          <p:cNvPr id="2" name="TextBox 1"/>
          <p:cNvSpPr txBox="1"/>
          <p:nvPr/>
        </p:nvSpPr>
        <p:spPr>
          <a:xfrm>
            <a:off x="677698" y="3047997"/>
            <a:ext cx="13707433" cy="1433106"/>
          </a:xfrm>
          <a:prstGeom prst="rect">
            <a:avLst/>
          </a:prstGeom>
          <a:noFill/>
        </p:spPr>
        <p:txBody>
          <a:bodyPr wrap="square" rtlCol="0">
            <a:spAutoFit/>
          </a:bodyPr>
          <a:lstStyle/>
          <a:p>
            <a:pPr>
              <a:lnSpc>
                <a:spcPts val="4001"/>
              </a:lnSpc>
              <a:spcBef>
                <a:spcPts val="2400"/>
              </a:spcBef>
            </a:pPr>
            <a:endParaRPr lang="en-US" sz="3600" dirty="0">
              <a:latin typeface="+mj-lt"/>
              <a:ea typeface="Helvetica Neue Thin" charset="0"/>
              <a:cs typeface="Helvetica Neue Thin" charset="0"/>
              <a:sym typeface="Helvetica" charset="0"/>
            </a:endParaRPr>
          </a:p>
          <a:p>
            <a:pPr marL="457223" indent="-457223">
              <a:lnSpc>
                <a:spcPts val="4001"/>
              </a:lnSpc>
              <a:spcBef>
                <a:spcPts val="2400"/>
              </a:spcBef>
              <a:buFont typeface="Wingdings" panose="05000000000000000000" pitchFamily="2" charset="2"/>
              <a:buChar char="q"/>
            </a:pPr>
            <a:endParaRPr lang="en-US" sz="3600" dirty="0">
              <a:latin typeface="+mj-lt"/>
              <a:ea typeface="Helvetica Neue Thin" charset="0"/>
              <a:cs typeface="Helvetica Neue Thin" charset="0"/>
              <a:sym typeface="Helvetica" charset="0"/>
            </a:endParaRPr>
          </a:p>
        </p:txBody>
      </p:sp>
      <p:pic>
        <p:nvPicPr>
          <p:cNvPr id="8" name="Picture 7" descr="GFDRR_Primary Logo_BW-Shade.png"/>
          <p:cNvPicPr>
            <a:picLocks noChangeAspect="1"/>
          </p:cNvPicPr>
          <p:nvPr/>
        </p:nvPicPr>
        <p:blipFill>
          <a:blip r:embed="rId2">
            <a:alphaModFix amt="83000"/>
          </a:blip>
          <a:srcRect/>
          <a:stretch>
            <a:fillRect/>
          </a:stretch>
        </p:blipFill>
        <p:spPr bwMode="auto">
          <a:xfrm>
            <a:off x="14080331" y="8632725"/>
            <a:ext cx="2762250" cy="615472"/>
          </a:xfrm>
          <a:prstGeom prst="rect">
            <a:avLst/>
          </a:prstGeom>
          <a:noFill/>
          <a:ln w="9525">
            <a:noFill/>
            <a:miter lim="800000"/>
            <a:headEnd/>
            <a:tailEnd/>
          </a:ln>
        </p:spPr>
      </p:pic>
      <p:cxnSp>
        <p:nvCxnSpPr>
          <p:cNvPr id="5" name="Straight Connector 4"/>
          <p:cNvCxnSpPr/>
          <p:nvPr/>
        </p:nvCxnSpPr>
        <p:spPr bwMode="auto">
          <a:xfrm>
            <a:off x="540286" y="1142999"/>
            <a:ext cx="7772400" cy="0"/>
          </a:xfrm>
          <a:prstGeom prst="line">
            <a:avLst/>
          </a:prstGeom>
          <a:solidFill>
            <a:srgbClr val="FFFFFF"/>
          </a:solidFill>
          <a:ln w="57150" cap="flat" cmpd="sng" algn="ctr">
            <a:solidFill>
              <a:srgbClr val="3A81BA"/>
            </a:solidFill>
            <a:prstDash val="solid"/>
            <a:round/>
            <a:headEnd type="none" w="med" len="med"/>
            <a:tailEnd type="none" w="med" len="med"/>
          </a:ln>
          <a:effectLst/>
        </p:spPr>
      </p:cxnSp>
      <p:sp>
        <p:nvSpPr>
          <p:cNvPr id="4" name="Rectangle 3"/>
          <p:cNvSpPr/>
          <p:nvPr/>
        </p:nvSpPr>
        <p:spPr>
          <a:xfrm>
            <a:off x="1354931" y="2133600"/>
            <a:ext cx="13411200" cy="7201972"/>
          </a:xfrm>
          <a:prstGeom prst="rect">
            <a:avLst/>
          </a:prstGeom>
        </p:spPr>
        <p:txBody>
          <a:bodyPr wrap="square">
            <a:spAutoFit/>
          </a:bodyPr>
          <a:lstStyle/>
          <a:p>
            <a:r>
              <a:rPr lang="en-US" dirty="0"/>
              <a:t>At the Fall 2015 meeting of </a:t>
            </a:r>
            <a:r>
              <a:rPr lang="en-US" dirty="0" smtClean="0"/>
              <a:t>the </a:t>
            </a:r>
            <a:r>
              <a:rPr lang="en-US" dirty="0"/>
              <a:t>Consultative Group (Berlin, 28-29 </a:t>
            </a:r>
            <a:r>
              <a:rPr lang="en-US" dirty="0" smtClean="0"/>
              <a:t>Oct., </a:t>
            </a:r>
            <a:r>
              <a:rPr lang="en-US" dirty="0"/>
              <a:t>2015), the GFDRR Secretariat was asked to prepare a discussion paper on the nexus between disasters, conflict and fragility. </a:t>
            </a:r>
            <a:endParaRPr lang="en-US" dirty="0" smtClean="0"/>
          </a:p>
          <a:p>
            <a:endParaRPr lang="en-US" dirty="0"/>
          </a:p>
          <a:p>
            <a:r>
              <a:rPr lang="en-US" dirty="0" smtClean="0"/>
              <a:t>Aims of the paper:</a:t>
            </a:r>
            <a:endParaRPr lang="en-US" dirty="0"/>
          </a:p>
          <a:p>
            <a:endParaRPr lang="en-US" dirty="0" smtClean="0"/>
          </a:p>
          <a:p>
            <a:pPr marL="514350" indent="-514350">
              <a:buFont typeface="Wingdings" charset="2"/>
              <a:buChar char="q"/>
            </a:pPr>
            <a:r>
              <a:rPr lang="en-US" dirty="0" smtClean="0"/>
              <a:t>Provide </a:t>
            </a:r>
            <a:r>
              <a:rPr lang="en-US" dirty="0"/>
              <a:t>analysis on current thinking about the intersections between disasters, conflict, fragility, forced displacement, and other </a:t>
            </a:r>
            <a:r>
              <a:rPr lang="en-US" dirty="0" smtClean="0"/>
              <a:t>crises.</a:t>
            </a:r>
          </a:p>
          <a:p>
            <a:pPr marL="514350" indent="-514350">
              <a:buFont typeface="Wingdings" charset="2"/>
              <a:buChar char="q"/>
            </a:pPr>
            <a:endParaRPr lang="en-US" dirty="0"/>
          </a:p>
          <a:p>
            <a:pPr marL="457200" indent="-457200">
              <a:buFont typeface="Wingdings" charset="2"/>
              <a:buChar char="q"/>
            </a:pPr>
            <a:r>
              <a:rPr lang="en-US" dirty="0" smtClean="0"/>
              <a:t>Provide some thoughts on potential avenues </a:t>
            </a:r>
            <a:r>
              <a:rPr lang="en-US" dirty="0"/>
              <a:t>for GFDRR’s future engagement in fragile and conflict-affected contexts. </a:t>
            </a:r>
            <a:endParaRPr lang="en-US" dirty="0" smtClean="0"/>
          </a:p>
          <a:p>
            <a:pPr marL="457200" indent="-457200">
              <a:buFont typeface="Wingdings" charset="2"/>
              <a:buChar char="q"/>
            </a:pPr>
            <a:endParaRPr lang="en-US" dirty="0"/>
          </a:p>
          <a:p>
            <a:endParaRPr lang="en-US" dirty="0"/>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3"/>
          <p:cNvSpPr>
            <a:spLocks/>
          </p:cNvSpPr>
          <p:nvPr/>
        </p:nvSpPr>
        <p:spPr bwMode="auto">
          <a:xfrm>
            <a:off x="540285" y="381000"/>
            <a:ext cx="14302046" cy="914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599"/>
                </a:lnTo>
                <a:lnTo>
                  <a:pt x="0" y="21599"/>
                </a:lnTo>
                <a:lnTo>
                  <a:pt x="0" y="0"/>
                </a:lnTo>
                <a:close/>
              </a:path>
            </a:pathLst>
          </a:custGeom>
          <a:noFill/>
          <a:ln w="12700">
            <a:noFill/>
            <a:miter lim="0"/>
            <a:headEnd/>
            <a:tailEnd/>
          </a:ln>
        </p:spPr>
        <p:txBody>
          <a:bodyPr lIns="0" tIns="0" rIns="0" bIns="0">
            <a:prstTxWarp prst="textNoShape">
              <a:avLst/>
            </a:prstTxWarp>
          </a:bodyPr>
          <a:lstStyle/>
          <a:p>
            <a:pPr defTabSz="650263">
              <a:spcBef>
                <a:spcPts val="1707"/>
              </a:spcBef>
              <a:spcAft>
                <a:spcPts val="1707"/>
              </a:spcAft>
            </a:pPr>
            <a:r>
              <a:rPr lang="en-US" sz="2800" b="1" dirty="0" smtClean="0">
                <a:solidFill>
                  <a:srgbClr val="5C5C5C"/>
                </a:solidFill>
                <a:latin typeface="Helvetica Neue" charset="0"/>
                <a:ea typeface="Helvetica Neue" charset="0"/>
                <a:cs typeface="Helvetica Neue" charset="0"/>
              </a:rPr>
              <a:t>Evolving Role of GFDRR and WB in Fragile and in Conflict-Affected States</a:t>
            </a:r>
          </a:p>
          <a:p>
            <a:pPr defTabSz="650263">
              <a:spcBef>
                <a:spcPts val="1707"/>
              </a:spcBef>
              <a:spcAft>
                <a:spcPts val="1707"/>
              </a:spcAft>
            </a:pPr>
            <a:endParaRPr lang="en-US" sz="2800" b="1" dirty="0">
              <a:solidFill>
                <a:srgbClr val="5C5C5C"/>
              </a:solidFill>
              <a:latin typeface="Helvetica Neue" charset="0"/>
              <a:ea typeface="Helvetica Neue" charset="0"/>
              <a:cs typeface="Helvetica Neue" charset="0"/>
            </a:endParaRPr>
          </a:p>
        </p:txBody>
      </p:sp>
      <p:pic>
        <p:nvPicPr>
          <p:cNvPr id="10" name="Picture 9" descr="GFDRR_Primary Logo_BW-Shade.png"/>
          <p:cNvPicPr>
            <a:picLocks noChangeAspect="1"/>
          </p:cNvPicPr>
          <p:nvPr/>
        </p:nvPicPr>
        <p:blipFill>
          <a:blip r:embed="rId3">
            <a:alphaModFix amt="83000"/>
          </a:blip>
          <a:srcRect/>
          <a:stretch>
            <a:fillRect/>
          </a:stretch>
        </p:blipFill>
        <p:spPr bwMode="auto">
          <a:xfrm>
            <a:off x="14080331" y="8632725"/>
            <a:ext cx="2762250" cy="615472"/>
          </a:xfrm>
          <a:prstGeom prst="rect">
            <a:avLst/>
          </a:prstGeom>
          <a:noFill/>
          <a:ln w="9525">
            <a:noFill/>
            <a:miter lim="800000"/>
            <a:headEnd/>
            <a:tailEnd/>
          </a:ln>
        </p:spPr>
      </p:pic>
      <p:cxnSp>
        <p:nvCxnSpPr>
          <p:cNvPr id="11" name="Straight Connector 10"/>
          <p:cNvCxnSpPr/>
          <p:nvPr/>
        </p:nvCxnSpPr>
        <p:spPr bwMode="auto">
          <a:xfrm>
            <a:off x="540286" y="1142999"/>
            <a:ext cx="7772400" cy="0"/>
          </a:xfrm>
          <a:prstGeom prst="line">
            <a:avLst/>
          </a:prstGeom>
          <a:solidFill>
            <a:srgbClr val="FFFFFF"/>
          </a:solidFill>
          <a:ln w="57150" cap="flat" cmpd="sng" algn="ctr">
            <a:solidFill>
              <a:srgbClr val="3A81BA"/>
            </a:solidFill>
            <a:prstDash val="solid"/>
            <a:round/>
            <a:headEnd type="none" w="med" len="med"/>
            <a:tailEnd type="none" w="med" len="med"/>
          </a:ln>
          <a:effectLst/>
        </p:spPr>
      </p:cxnSp>
      <p:sp>
        <p:nvSpPr>
          <p:cNvPr id="15" name="Content Placeholder 14"/>
          <p:cNvSpPr>
            <a:spLocks noGrp="1"/>
          </p:cNvSpPr>
          <p:nvPr>
            <p:ph idx="1"/>
          </p:nvPr>
        </p:nvSpPr>
        <p:spPr/>
        <p:txBody>
          <a:bodyPr/>
          <a:lstStyle/>
          <a:p>
            <a:r>
              <a:rPr lang="en-US" sz="2400" kern="1200" dirty="0" smtClean="0">
                <a:latin typeface="Avenir Roman" charset="0"/>
                <a:ea typeface="Avenir Roman" charset="0"/>
                <a:cs typeface="Avenir Roman" charset="0"/>
                <a:sym typeface="Avenir Roman" charset="0"/>
              </a:rPr>
              <a:t>    </a:t>
            </a:r>
            <a:endParaRPr lang="en-US" sz="2800" kern="1200" dirty="0">
              <a:latin typeface="Avenir Roman" charset="0"/>
              <a:ea typeface="Avenir Roman" charset="0"/>
              <a:cs typeface="Avenir Roman" charset="0"/>
              <a:sym typeface="Avenir Roman" charset="0"/>
            </a:endParaRPr>
          </a:p>
          <a:p>
            <a:r>
              <a:rPr lang="en-US" sz="2800" kern="1200" dirty="0" smtClean="0">
                <a:latin typeface="Avenir Roman" charset="0"/>
                <a:ea typeface="Avenir Roman" charset="0"/>
                <a:cs typeface="Avenir Roman" charset="0"/>
                <a:sym typeface="Avenir Roman" charset="0"/>
              </a:rPr>
              <a:t>    </a:t>
            </a:r>
            <a:endParaRPr lang="en-US" dirty="0"/>
          </a:p>
        </p:txBody>
      </p:sp>
      <p:sp>
        <p:nvSpPr>
          <p:cNvPr id="19" name="Text Placeholder 18"/>
          <p:cNvSpPr>
            <a:spLocks noGrp="1"/>
          </p:cNvSpPr>
          <p:nvPr>
            <p:ph type="body" sz="half" idx="2"/>
          </p:nvPr>
        </p:nvSpPr>
        <p:spPr>
          <a:xfrm>
            <a:off x="867859" y="1219200"/>
            <a:ext cx="14507872" cy="8001000"/>
          </a:xfrm>
        </p:spPr>
        <p:txBody>
          <a:bodyPr/>
          <a:lstStyle/>
          <a:p>
            <a:pPr marL="457200" indent="-457200">
              <a:buFont typeface="Wingdings" charset="2"/>
              <a:buChar char="q"/>
            </a:pPr>
            <a:endParaRPr lang="en-US" sz="2400" kern="1200" dirty="0">
              <a:latin typeface="Avenir Roman" charset="0"/>
              <a:ea typeface="Avenir Roman" charset="0"/>
              <a:cs typeface="Avenir Roman" charset="0"/>
              <a:sym typeface="Avenir Roman" charset="0"/>
            </a:endParaRPr>
          </a:p>
          <a:p>
            <a:r>
              <a:rPr lang="en-US" sz="2800" kern="1200" dirty="0">
                <a:latin typeface="Avenir Roman" charset="0"/>
                <a:ea typeface="Avenir Roman" charset="0"/>
                <a:cs typeface="Avenir Roman" charset="0"/>
                <a:sym typeface="Avenir Roman" charset="0"/>
              </a:rPr>
              <a:t> </a:t>
            </a:r>
          </a:p>
          <a:p>
            <a:pPr marL="457200" indent="-457200">
              <a:buFont typeface="Wingdings" charset="2"/>
              <a:buChar char="§"/>
            </a:pPr>
            <a:endParaRPr lang="en-US" sz="2800" kern="1200" dirty="0">
              <a:latin typeface="Avenir Roman" charset="0"/>
              <a:ea typeface="Avenir Roman" charset="0"/>
              <a:cs typeface="Avenir Roman" charset="0"/>
              <a:sym typeface="Avenir Roman" charset="0"/>
            </a:endParaRPr>
          </a:p>
          <a:p>
            <a:pPr marL="457200" indent="-457200">
              <a:buFont typeface="Wingdings" charset="2"/>
              <a:buChar char="q"/>
            </a:pPr>
            <a:endParaRPr lang="en-US" sz="3200" kern="1200" dirty="0">
              <a:latin typeface="Avenir Roman" charset="0"/>
              <a:ea typeface="Avenir Roman" charset="0"/>
              <a:cs typeface="Avenir Roman" charset="0"/>
              <a:sym typeface="Avenir Roman" charset="0"/>
            </a:endParaRPr>
          </a:p>
          <a:p>
            <a:pPr marL="457200" indent="-457200">
              <a:buFont typeface="Wingdings" charset="2"/>
              <a:buChar char="§"/>
            </a:pPr>
            <a:endParaRPr lang="en-US" sz="3200" kern="1200" dirty="0" smtClean="0">
              <a:latin typeface="Avenir Roman" charset="0"/>
              <a:ea typeface="Avenir Roman" charset="0"/>
              <a:cs typeface="Avenir Roman" charset="0"/>
              <a:sym typeface="Avenir Roman" charset="0"/>
            </a:endParaRPr>
          </a:p>
          <a:p>
            <a:endParaRPr lang="en-US" sz="3200" kern="1200" dirty="0">
              <a:latin typeface="Avenir Roman" charset="0"/>
              <a:ea typeface="Avenir Roman" charset="0"/>
              <a:cs typeface="Avenir Roman" charset="0"/>
              <a:sym typeface="Avenir Roman" charset="0"/>
            </a:endParaRPr>
          </a:p>
          <a:p>
            <a:endParaRPr lang="en-US" sz="3200" kern="1200" dirty="0" smtClean="0">
              <a:latin typeface="Avenir Roman" charset="0"/>
              <a:ea typeface="Avenir Roman" charset="0"/>
              <a:cs typeface="Avenir Roman" charset="0"/>
              <a:sym typeface="Avenir Roman" charset="0"/>
            </a:endParaRPr>
          </a:p>
          <a:p>
            <a:endParaRPr lang="en-US" sz="3200" kern="1200" dirty="0">
              <a:latin typeface="Avenir Roman" charset="0"/>
              <a:ea typeface="Avenir Roman" charset="0"/>
              <a:cs typeface="Avenir Roman" charset="0"/>
              <a:sym typeface="Avenir Roman" charset="0"/>
            </a:endParaRPr>
          </a:p>
          <a:p>
            <a:endParaRPr lang="en-US" dirty="0"/>
          </a:p>
        </p:txBody>
      </p:sp>
      <p:sp>
        <p:nvSpPr>
          <p:cNvPr id="2" name="TextBox 1"/>
          <p:cNvSpPr txBox="1"/>
          <p:nvPr/>
        </p:nvSpPr>
        <p:spPr>
          <a:xfrm>
            <a:off x="821531" y="1524000"/>
            <a:ext cx="14325600" cy="8956299"/>
          </a:xfrm>
          <a:prstGeom prst="rect">
            <a:avLst/>
          </a:prstGeom>
          <a:noFill/>
        </p:spPr>
        <p:txBody>
          <a:bodyPr wrap="square" rtlCol="0">
            <a:spAutoFit/>
          </a:bodyPr>
          <a:lstStyle/>
          <a:p>
            <a:pPr marL="571500" indent="-571500">
              <a:buFont typeface="Wingdings" charset="2"/>
              <a:buChar char="q"/>
            </a:pPr>
            <a:r>
              <a:rPr lang="en-US" sz="3200" dirty="0"/>
              <a:t>GFDRR has since its inception been working in fragile countries affected by or vulnerable to </a:t>
            </a:r>
            <a:r>
              <a:rPr lang="en-US" sz="3200" dirty="0" smtClean="0"/>
              <a:t>disasters </a:t>
            </a:r>
            <a:r>
              <a:rPr lang="en-US" sz="3200" dirty="0"/>
              <a:t>has mobilized significant investments in countries such as Haiti, Togo, </a:t>
            </a:r>
            <a:r>
              <a:rPr lang="en-US" sz="3200" dirty="0" smtClean="0"/>
              <a:t>Somalia, and </a:t>
            </a:r>
            <a:r>
              <a:rPr lang="en-US" sz="3200" dirty="0"/>
              <a:t>Afghanistan</a:t>
            </a:r>
            <a:r>
              <a:rPr lang="en-US" sz="3200" dirty="0" smtClean="0"/>
              <a:t>.</a:t>
            </a:r>
          </a:p>
          <a:p>
            <a:endParaRPr lang="en-US" sz="3200" dirty="0"/>
          </a:p>
          <a:p>
            <a:pPr marL="571500" indent="-571500">
              <a:buFont typeface="Wingdings" charset="2"/>
              <a:buChar char="q"/>
            </a:pPr>
            <a:r>
              <a:rPr lang="en-US" sz="3200" dirty="0" smtClean="0"/>
              <a:t>The </a:t>
            </a:r>
            <a:r>
              <a:rPr lang="en-US" sz="3200" dirty="0"/>
              <a:t>past two </a:t>
            </a:r>
            <a:r>
              <a:rPr lang="en-US" sz="3200" dirty="0" smtClean="0"/>
              <a:t>years</a:t>
            </a:r>
            <a:r>
              <a:rPr lang="en-US" sz="3200" dirty="0"/>
              <a:t> </a:t>
            </a:r>
            <a:r>
              <a:rPr lang="en-US" sz="3200" dirty="0" smtClean="0"/>
              <a:t>have seen </a:t>
            </a:r>
            <a:r>
              <a:rPr lang="en-US" sz="3200" dirty="0"/>
              <a:t>a dramatic increase in demand for GFDRR’s risk and post-disaster assessment methodologies to be applied to conflict contexts, including Syria, Iraq, Gaza, Nigeria, Ukraine, and Yemen</a:t>
            </a:r>
            <a:r>
              <a:rPr lang="en-US" sz="3200" dirty="0" smtClean="0"/>
              <a:t>.</a:t>
            </a:r>
          </a:p>
          <a:p>
            <a:pPr marL="571500" indent="-571500">
              <a:buFont typeface="Wingdings" charset="2"/>
              <a:buChar char="q"/>
            </a:pPr>
            <a:endParaRPr lang="en-US" sz="3200" dirty="0"/>
          </a:p>
          <a:p>
            <a:pPr marL="457200" lvl="0" indent="-457200">
              <a:buFont typeface="Wingdings" charset="2"/>
              <a:buChar char="q"/>
            </a:pPr>
            <a:r>
              <a:rPr lang="en-GB" sz="3200" dirty="0">
                <a:latin typeface="Avenir Roman" charset="0"/>
                <a:ea typeface="Avenir Roman" charset="0"/>
                <a:cs typeface="Avenir Roman" charset="0"/>
                <a:sym typeface="Avenir Roman" charset="0"/>
              </a:rPr>
              <a:t>Proactive recognition of conflict as a future driver of WB activity and broader rethinking of the World Bank’s role in reducing fragility and addressing multiple, interconnected and future risks.</a:t>
            </a:r>
          </a:p>
          <a:p>
            <a:pPr marL="457200" lvl="0" indent="-457200">
              <a:buFont typeface="Wingdings" charset="2"/>
              <a:buChar char="q"/>
            </a:pPr>
            <a:endParaRPr lang="en-GB" sz="3200" dirty="0">
              <a:latin typeface="Avenir Roman" charset="0"/>
              <a:ea typeface="Avenir Roman" charset="0"/>
              <a:cs typeface="Avenir Roman" charset="0"/>
              <a:sym typeface="Avenir Roman" charset="0"/>
            </a:endParaRPr>
          </a:p>
          <a:p>
            <a:pPr marL="457200" lvl="0" indent="-457200">
              <a:buFont typeface="Wingdings" charset="2"/>
              <a:buChar char="q"/>
            </a:pPr>
            <a:r>
              <a:rPr lang="en-GB" sz="3200" dirty="0">
                <a:latin typeface="Avenir Roman" charset="0"/>
                <a:ea typeface="Avenir Roman" charset="0"/>
                <a:cs typeface="Avenir Roman" charset="0"/>
                <a:sym typeface="Avenir Roman" charset="0"/>
              </a:rPr>
              <a:t>These processes could have a direct impact on the strategic directions of Bank lending over the next three years, including the IDA 18 replenishment negotiations taking place in 2016. </a:t>
            </a:r>
          </a:p>
          <a:p>
            <a:pPr marL="571500" indent="-571500">
              <a:buFont typeface="Wingdings" charset="2"/>
              <a:buChar char="q"/>
            </a:pPr>
            <a:endParaRPr lang="en-US" sz="3200" dirty="0" smtClean="0"/>
          </a:p>
          <a:p>
            <a:pPr marL="571500" indent="-571500">
              <a:buFont typeface="Wingdings" charset="2"/>
              <a:buChar char="q"/>
            </a:pPr>
            <a:endParaRPr lang="en-US" sz="3200" dirty="0"/>
          </a:p>
          <a:p>
            <a:pPr marL="571500" indent="-571500">
              <a:buFont typeface="Wingdings" charset="2"/>
              <a:buChar char="q"/>
            </a:pPr>
            <a:endParaRPr lang="en-US" sz="3200" dirty="0"/>
          </a:p>
        </p:txBody>
      </p:sp>
    </p:spTree>
    <p:extLst>
      <p:ext uri="{BB962C8B-B14F-4D97-AF65-F5344CB8AC3E}">
        <p14:creationId xmlns:p14="http://schemas.microsoft.com/office/powerpoint/2010/main" val="156642238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3"/>
          <p:cNvSpPr>
            <a:spLocks/>
          </p:cNvSpPr>
          <p:nvPr/>
        </p:nvSpPr>
        <p:spPr bwMode="auto">
          <a:xfrm>
            <a:off x="540285" y="1524000"/>
            <a:ext cx="15826046" cy="25908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599"/>
                </a:lnTo>
                <a:lnTo>
                  <a:pt x="0" y="21599"/>
                </a:lnTo>
                <a:lnTo>
                  <a:pt x="0" y="0"/>
                </a:lnTo>
                <a:close/>
              </a:path>
            </a:pathLst>
          </a:custGeom>
          <a:noFill/>
          <a:ln w="12700">
            <a:noFill/>
            <a:miter lim="0"/>
            <a:headEnd/>
            <a:tailEnd/>
          </a:ln>
        </p:spPr>
        <p:txBody>
          <a:bodyPr lIns="0" tIns="0" rIns="0" bIns="0">
            <a:prstTxWarp prst="textNoShape">
              <a:avLst/>
            </a:prstTxWarp>
          </a:bodyPr>
          <a:lstStyle/>
          <a:p>
            <a:pPr defTabSz="650263">
              <a:spcBef>
                <a:spcPts val="1707"/>
              </a:spcBef>
              <a:spcAft>
                <a:spcPts val="1707"/>
              </a:spcAft>
            </a:pPr>
            <a:endParaRPr lang="en-US" sz="4400" b="1" dirty="0">
              <a:solidFill>
                <a:srgbClr val="5C5C5C"/>
              </a:solidFill>
              <a:latin typeface="Helvetica Neue" charset="0"/>
              <a:ea typeface="Helvetica Neue" charset="0"/>
              <a:cs typeface="Helvetica Neue" charset="0"/>
            </a:endParaRPr>
          </a:p>
        </p:txBody>
      </p:sp>
      <p:pic>
        <p:nvPicPr>
          <p:cNvPr id="10" name="Picture 9" descr="GFDRR_Primary Logo_BW-Shade.png"/>
          <p:cNvPicPr>
            <a:picLocks noChangeAspect="1"/>
          </p:cNvPicPr>
          <p:nvPr/>
        </p:nvPicPr>
        <p:blipFill>
          <a:blip r:embed="rId3">
            <a:alphaModFix amt="83000"/>
          </a:blip>
          <a:srcRect/>
          <a:stretch>
            <a:fillRect/>
          </a:stretch>
        </p:blipFill>
        <p:spPr bwMode="auto">
          <a:xfrm>
            <a:off x="14080331" y="8632725"/>
            <a:ext cx="2762250" cy="615472"/>
          </a:xfrm>
          <a:prstGeom prst="rect">
            <a:avLst/>
          </a:prstGeom>
          <a:noFill/>
          <a:ln w="9525">
            <a:noFill/>
            <a:miter lim="800000"/>
            <a:headEnd/>
            <a:tailEnd/>
          </a:ln>
        </p:spPr>
      </p:pic>
      <p:cxnSp>
        <p:nvCxnSpPr>
          <p:cNvPr id="11" name="Straight Connector 10"/>
          <p:cNvCxnSpPr/>
          <p:nvPr/>
        </p:nvCxnSpPr>
        <p:spPr bwMode="auto">
          <a:xfrm>
            <a:off x="540286" y="1142999"/>
            <a:ext cx="7772400" cy="0"/>
          </a:xfrm>
          <a:prstGeom prst="line">
            <a:avLst/>
          </a:prstGeom>
          <a:solidFill>
            <a:srgbClr val="FFFFFF"/>
          </a:solidFill>
          <a:ln w="57150" cap="flat" cmpd="sng" algn="ctr">
            <a:solidFill>
              <a:srgbClr val="3A81BA"/>
            </a:solidFill>
            <a:prstDash val="solid"/>
            <a:round/>
            <a:headEnd type="none" w="med" len="med"/>
            <a:tailEnd type="none" w="med" len="med"/>
          </a:ln>
          <a:effectLst/>
        </p:spPr>
      </p:cxnSp>
      <p:sp>
        <p:nvSpPr>
          <p:cNvPr id="3" name="TextBox 2"/>
          <p:cNvSpPr txBox="1"/>
          <p:nvPr/>
        </p:nvSpPr>
        <p:spPr>
          <a:xfrm>
            <a:off x="897731" y="1524000"/>
            <a:ext cx="13182600" cy="7355859"/>
          </a:xfrm>
          <a:prstGeom prst="rect">
            <a:avLst/>
          </a:prstGeom>
          <a:noFill/>
        </p:spPr>
        <p:txBody>
          <a:bodyPr wrap="square" rtlCol="0">
            <a:spAutoFit/>
          </a:bodyPr>
          <a:lstStyle/>
          <a:p>
            <a:pPr marL="0" indent="0">
              <a:buNone/>
            </a:pPr>
            <a:r>
              <a:rPr lang="en-US" sz="2800" dirty="0" smtClean="0">
                <a:latin typeface="Avenir Roman" charset="0"/>
                <a:ea typeface="Avenir Roman" charset="0"/>
                <a:cs typeface="Avenir Roman" charset="0"/>
                <a:sym typeface="Avenir Roman" charset="0"/>
              </a:rPr>
              <a:t>1. GFDRR’s </a:t>
            </a:r>
            <a:r>
              <a:rPr lang="en-US" sz="2800" dirty="0">
                <a:latin typeface="Avenir Roman" charset="0"/>
                <a:ea typeface="Avenir Roman" charset="0"/>
                <a:cs typeface="Avenir Roman" charset="0"/>
                <a:sym typeface="Avenir Roman" charset="0"/>
              </a:rPr>
              <a:t>engagements in conflict and fragile contexts include the following:</a:t>
            </a:r>
          </a:p>
          <a:p>
            <a:r>
              <a:rPr lang="en-US" sz="2800" dirty="0">
                <a:latin typeface="Avenir Roman" charset="0"/>
                <a:ea typeface="Avenir Roman" charset="0"/>
                <a:cs typeface="Avenir Roman" charset="0"/>
                <a:sym typeface="Avenir Roman" charset="0"/>
              </a:rPr>
              <a:t> </a:t>
            </a:r>
          </a:p>
          <a:p>
            <a:pPr marL="457200" lvl="0" indent="-457200">
              <a:buFont typeface="Wingdings" charset="2"/>
              <a:buChar char="q"/>
            </a:pPr>
            <a:r>
              <a:rPr lang="en-US" sz="3200" dirty="0">
                <a:latin typeface="Avenir Roman" charset="0"/>
                <a:ea typeface="Avenir Roman" charset="0"/>
                <a:cs typeface="Avenir Roman" charset="0"/>
                <a:sym typeface="Avenir Roman" charset="0"/>
              </a:rPr>
              <a:t>Since its inception, </a:t>
            </a:r>
            <a:r>
              <a:rPr lang="en-US" sz="3200" dirty="0" smtClean="0">
                <a:latin typeface="Avenir Roman" charset="0"/>
                <a:ea typeface="Avenir Roman" charset="0"/>
                <a:cs typeface="Avenir Roman" charset="0"/>
                <a:sym typeface="Avenir Roman" charset="0"/>
              </a:rPr>
              <a:t>GFDRR </a:t>
            </a:r>
            <a:r>
              <a:rPr lang="en-US" sz="3200" dirty="0">
                <a:latin typeface="Avenir Roman" charset="0"/>
                <a:ea typeface="Avenir Roman" charset="0"/>
                <a:cs typeface="Avenir Roman" charset="0"/>
                <a:sym typeface="Avenir Roman" charset="0"/>
              </a:rPr>
              <a:t>has expended over 13% of its resources to conduct work in </a:t>
            </a:r>
            <a:r>
              <a:rPr lang="en-US" sz="3200" dirty="0" smtClean="0">
                <a:latin typeface="Avenir Roman" charset="0"/>
                <a:ea typeface="Avenir Roman" charset="0"/>
                <a:cs typeface="Avenir Roman" charset="0"/>
                <a:sym typeface="Avenir Roman" charset="0"/>
              </a:rPr>
              <a:t>25+ </a:t>
            </a:r>
            <a:r>
              <a:rPr lang="en-US" sz="3200" dirty="0">
                <a:latin typeface="Avenir Roman" charset="0"/>
                <a:ea typeface="Avenir Roman" charset="0"/>
                <a:cs typeface="Avenir Roman" charset="0"/>
                <a:sym typeface="Avenir Roman" charset="0"/>
              </a:rPr>
              <a:t>fragile and conflict-affected countries. </a:t>
            </a:r>
          </a:p>
          <a:p>
            <a:pPr lvl="0"/>
            <a:endParaRPr lang="en-US" sz="3200" dirty="0">
              <a:latin typeface="Avenir Roman" charset="0"/>
              <a:ea typeface="Avenir Roman" charset="0"/>
              <a:cs typeface="Avenir Roman" charset="0"/>
              <a:sym typeface="Avenir Roman" charset="0"/>
            </a:endParaRPr>
          </a:p>
          <a:p>
            <a:pPr marL="457200" lvl="0" indent="-457200">
              <a:buFont typeface="Wingdings" charset="2"/>
              <a:buChar char="q"/>
            </a:pPr>
            <a:r>
              <a:rPr lang="en-US" sz="3200" dirty="0">
                <a:latin typeface="Avenir Roman" charset="0"/>
                <a:ea typeface="Avenir Roman" charset="0"/>
                <a:cs typeface="Avenir Roman" charset="0"/>
                <a:sym typeface="Avenir Roman" charset="0"/>
              </a:rPr>
              <a:t>Four  of GFDRR’s country partners – namely Haiti, Papua New Guinea, Togo, and Yemen – are members of the g7+, a voluntary association of countries affected by conflict and that are now in transition. </a:t>
            </a:r>
            <a:endParaRPr lang="en-US" sz="3200" dirty="0" smtClean="0">
              <a:latin typeface="Avenir Roman" charset="0"/>
              <a:ea typeface="Avenir Roman" charset="0"/>
              <a:cs typeface="Avenir Roman" charset="0"/>
              <a:sym typeface="Avenir Roman" charset="0"/>
            </a:endParaRPr>
          </a:p>
          <a:p>
            <a:pPr lvl="0"/>
            <a:endParaRPr lang="en-US" sz="3200" dirty="0">
              <a:latin typeface="Avenir Roman" charset="0"/>
              <a:ea typeface="Avenir Roman" charset="0"/>
              <a:cs typeface="Avenir Roman" charset="0"/>
              <a:sym typeface="Avenir Roman" charset="0"/>
            </a:endParaRPr>
          </a:p>
          <a:p>
            <a:pPr marL="457200" lvl="0" indent="-457200">
              <a:buFont typeface="Wingdings" charset="2"/>
              <a:buChar char="q"/>
            </a:pPr>
            <a:r>
              <a:rPr lang="en-US" sz="3200" dirty="0">
                <a:latin typeface="Avenir Roman" charset="0"/>
                <a:ea typeface="Avenir Roman" charset="0"/>
                <a:cs typeface="Avenir Roman" charset="0"/>
                <a:sym typeface="Avenir Roman" charset="0"/>
              </a:rPr>
              <a:t>In response to requests from country governments and Bank teams</a:t>
            </a:r>
            <a:r>
              <a:rPr lang="en-US" sz="3200" dirty="0" smtClean="0">
                <a:latin typeface="Avenir Roman" charset="0"/>
                <a:ea typeface="Avenir Roman" charset="0"/>
                <a:cs typeface="Avenir Roman" charset="0"/>
                <a:sym typeface="Avenir Roman" charset="0"/>
              </a:rPr>
              <a:t>, </a:t>
            </a:r>
            <a:r>
              <a:rPr lang="en-US" sz="3200" dirty="0">
                <a:latin typeface="Avenir Roman" charset="0"/>
                <a:ea typeface="Avenir Roman" charset="0"/>
                <a:cs typeface="Avenir Roman" charset="0"/>
                <a:sym typeface="Avenir Roman" charset="0"/>
              </a:rPr>
              <a:t>GFDRR has also recently supported the implementation of PDNAs and DNAs in seven countries affected by conflict, violence and forced displacement: Syria, Iraq, Yemen, Lebanon, Palestine (Gaza), Ukraine, and Nigeria.</a:t>
            </a:r>
          </a:p>
        </p:txBody>
      </p:sp>
      <p:sp>
        <p:nvSpPr>
          <p:cNvPr id="6" name="TextBox 5"/>
          <p:cNvSpPr txBox="1"/>
          <p:nvPr/>
        </p:nvSpPr>
        <p:spPr>
          <a:xfrm>
            <a:off x="990103" y="495079"/>
            <a:ext cx="5622628" cy="600164"/>
          </a:xfrm>
          <a:prstGeom prst="rect">
            <a:avLst/>
          </a:prstGeom>
          <a:noFill/>
        </p:spPr>
        <p:txBody>
          <a:bodyPr wrap="square" rtlCol="0">
            <a:spAutoFit/>
          </a:bodyPr>
          <a:lstStyle/>
          <a:p>
            <a:r>
              <a:rPr lang="en-US" b="1" dirty="0" smtClean="0">
                <a:solidFill>
                  <a:schemeClr val="tx2">
                    <a:lumMod val="50000"/>
                  </a:schemeClr>
                </a:solidFill>
                <a:latin typeface="+mj-lt"/>
              </a:rPr>
              <a:t>Four Key Findings </a:t>
            </a:r>
            <a:endParaRPr lang="en-US" b="1" dirty="0">
              <a:solidFill>
                <a:schemeClr val="tx2">
                  <a:lumMod val="50000"/>
                </a:schemeClr>
              </a:solidFill>
              <a:latin typeface="+mj-lt"/>
            </a:endParaRPr>
          </a:p>
        </p:txBody>
      </p:sp>
    </p:spTree>
    <p:extLst>
      <p:ext uri="{BB962C8B-B14F-4D97-AF65-F5344CB8AC3E}">
        <p14:creationId xmlns:p14="http://schemas.microsoft.com/office/powerpoint/2010/main" val="756760969"/>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3"/>
          <p:cNvSpPr>
            <a:spLocks/>
          </p:cNvSpPr>
          <p:nvPr/>
        </p:nvSpPr>
        <p:spPr bwMode="auto">
          <a:xfrm>
            <a:off x="540285" y="381000"/>
            <a:ext cx="14149646" cy="59531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599"/>
                </a:lnTo>
                <a:lnTo>
                  <a:pt x="0" y="21599"/>
                </a:lnTo>
                <a:lnTo>
                  <a:pt x="0" y="0"/>
                </a:lnTo>
                <a:close/>
              </a:path>
            </a:pathLst>
          </a:custGeom>
          <a:noFill/>
          <a:ln w="12700">
            <a:noFill/>
            <a:miter lim="0"/>
            <a:headEnd/>
            <a:tailEnd/>
          </a:ln>
        </p:spPr>
        <p:txBody>
          <a:bodyPr lIns="0" tIns="0" rIns="0" bIns="0">
            <a:prstTxWarp prst="textNoShape">
              <a:avLst/>
            </a:prstTxWarp>
          </a:bodyPr>
          <a:lstStyle/>
          <a:p>
            <a:pPr defTabSz="650263">
              <a:spcBef>
                <a:spcPts val="1707"/>
              </a:spcBef>
              <a:spcAft>
                <a:spcPts val="1707"/>
              </a:spcAft>
            </a:pPr>
            <a:r>
              <a:rPr lang="en-US" sz="4400" b="1" dirty="0" smtClean="0">
                <a:solidFill>
                  <a:srgbClr val="5C5C5C"/>
                </a:solidFill>
                <a:latin typeface="Helvetica Neue" charset="0"/>
                <a:ea typeface="Helvetica Neue" charset="0"/>
                <a:cs typeface="Helvetica Neue" charset="0"/>
              </a:rPr>
              <a:t> </a:t>
            </a:r>
            <a:r>
              <a:rPr lang="en-US" sz="3200" b="1" dirty="0" smtClean="0">
                <a:solidFill>
                  <a:srgbClr val="5C5C5C"/>
                </a:solidFill>
                <a:latin typeface="Helvetica Neue" charset="0"/>
                <a:ea typeface="Helvetica Neue" charset="0"/>
                <a:cs typeface="Helvetica Neue" charset="0"/>
              </a:rPr>
              <a:t> Impact</a:t>
            </a:r>
            <a:endParaRPr lang="en-US" sz="3200" b="1" dirty="0">
              <a:solidFill>
                <a:srgbClr val="5C5C5C"/>
              </a:solidFill>
              <a:latin typeface="Helvetica Neue" charset="0"/>
              <a:ea typeface="Helvetica Neue" charset="0"/>
              <a:cs typeface="Helvetica Neue" charset="0"/>
            </a:endParaRPr>
          </a:p>
        </p:txBody>
      </p:sp>
      <p:pic>
        <p:nvPicPr>
          <p:cNvPr id="10" name="Picture 9" descr="GFDRR_Primary Logo_BW-Shade.png"/>
          <p:cNvPicPr>
            <a:picLocks noChangeAspect="1"/>
          </p:cNvPicPr>
          <p:nvPr/>
        </p:nvPicPr>
        <p:blipFill>
          <a:blip r:embed="rId3">
            <a:alphaModFix amt="83000"/>
          </a:blip>
          <a:srcRect/>
          <a:stretch>
            <a:fillRect/>
          </a:stretch>
        </p:blipFill>
        <p:spPr bwMode="auto">
          <a:xfrm>
            <a:off x="14080331" y="8632725"/>
            <a:ext cx="2762250" cy="615472"/>
          </a:xfrm>
          <a:prstGeom prst="rect">
            <a:avLst/>
          </a:prstGeom>
          <a:noFill/>
          <a:ln w="9525">
            <a:noFill/>
            <a:miter lim="800000"/>
            <a:headEnd/>
            <a:tailEnd/>
          </a:ln>
        </p:spPr>
      </p:pic>
      <p:cxnSp>
        <p:nvCxnSpPr>
          <p:cNvPr id="11" name="Straight Connector 10"/>
          <p:cNvCxnSpPr/>
          <p:nvPr/>
        </p:nvCxnSpPr>
        <p:spPr bwMode="auto">
          <a:xfrm>
            <a:off x="540286" y="1142999"/>
            <a:ext cx="7772400" cy="0"/>
          </a:xfrm>
          <a:prstGeom prst="line">
            <a:avLst/>
          </a:prstGeom>
          <a:solidFill>
            <a:srgbClr val="FFFFFF"/>
          </a:solidFill>
          <a:ln w="57150" cap="flat" cmpd="sng" algn="ctr">
            <a:solidFill>
              <a:srgbClr val="3A81BA"/>
            </a:solidFill>
            <a:prstDash val="solid"/>
            <a:round/>
            <a:headEnd type="none" w="med" len="med"/>
            <a:tailEnd type="none" w="med" len="med"/>
          </a:ln>
          <a:effectLst/>
        </p:spPr>
      </p:cxnSp>
      <p:sp>
        <p:nvSpPr>
          <p:cNvPr id="15" name="Content Placeholder 14"/>
          <p:cNvSpPr>
            <a:spLocks noGrp="1"/>
          </p:cNvSpPr>
          <p:nvPr>
            <p:ph idx="1"/>
          </p:nvPr>
        </p:nvSpPr>
        <p:spPr/>
        <p:txBody>
          <a:bodyPr/>
          <a:lstStyle/>
          <a:p>
            <a:r>
              <a:rPr lang="en-US" sz="2400" kern="1200" dirty="0" smtClean="0">
                <a:latin typeface="Avenir Roman" charset="0"/>
                <a:ea typeface="Avenir Roman" charset="0"/>
                <a:cs typeface="Avenir Roman" charset="0"/>
                <a:sym typeface="Avenir Roman" charset="0"/>
              </a:rPr>
              <a:t>    </a:t>
            </a:r>
            <a:endParaRPr lang="en-US" sz="2800" kern="1200" dirty="0">
              <a:latin typeface="Avenir Roman" charset="0"/>
              <a:ea typeface="Avenir Roman" charset="0"/>
              <a:cs typeface="Avenir Roman" charset="0"/>
              <a:sym typeface="Avenir Roman" charset="0"/>
            </a:endParaRPr>
          </a:p>
          <a:p>
            <a:r>
              <a:rPr lang="en-US" sz="2800" kern="1200" dirty="0" smtClean="0">
                <a:latin typeface="Avenir Roman" charset="0"/>
                <a:ea typeface="Avenir Roman" charset="0"/>
                <a:cs typeface="Avenir Roman" charset="0"/>
                <a:sym typeface="Avenir Roman" charset="0"/>
              </a:rPr>
              <a:t>    </a:t>
            </a:r>
            <a:endParaRPr lang="en-US" dirty="0"/>
          </a:p>
        </p:txBody>
      </p:sp>
      <p:sp>
        <p:nvSpPr>
          <p:cNvPr id="19" name="Text Placeholder 18"/>
          <p:cNvSpPr>
            <a:spLocks noGrp="1"/>
          </p:cNvSpPr>
          <p:nvPr>
            <p:ph type="body" sz="half" idx="2"/>
          </p:nvPr>
        </p:nvSpPr>
        <p:spPr>
          <a:xfrm>
            <a:off x="867859" y="1219200"/>
            <a:ext cx="14507872" cy="8001000"/>
          </a:xfrm>
        </p:spPr>
        <p:txBody>
          <a:bodyPr/>
          <a:lstStyle/>
          <a:p>
            <a:pPr marL="457200" indent="-457200">
              <a:buFont typeface="Wingdings" charset="2"/>
              <a:buChar char="q"/>
            </a:pPr>
            <a:endParaRPr lang="en-US" sz="2400" kern="1200" dirty="0">
              <a:latin typeface="Avenir Roman" charset="0"/>
              <a:ea typeface="Avenir Roman" charset="0"/>
              <a:cs typeface="Avenir Roman" charset="0"/>
              <a:sym typeface="Avenir Roman" charset="0"/>
            </a:endParaRPr>
          </a:p>
          <a:p>
            <a:r>
              <a:rPr lang="en-US" sz="2800" kern="1200" dirty="0">
                <a:latin typeface="Avenir Roman" charset="0"/>
                <a:ea typeface="Avenir Roman" charset="0"/>
                <a:cs typeface="Avenir Roman" charset="0"/>
                <a:sym typeface="Avenir Roman" charset="0"/>
              </a:rPr>
              <a:t> </a:t>
            </a:r>
          </a:p>
          <a:p>
            <a:pPr marL="457200" indent="-457200">
              <a:buFont typeface="Wingdings" charset="2"/>
              <a:buChar char="§"/>
            </a:pPr>
            <a:endParaRPr lang="en-US" sz="2800" kern="1200" dirty="0">
              <a:latin typeface="Avenir Roman" charset="0"/>
              <a:ea typeface="Avenir Roman" charset="0"/>
              <a:cs typeface="Avenir Roman" charset="0"/>
              <a:sym typeface="Avenir Roman" charset="0"/>
            </a:endParaRPr>
          </a:p>
          <a:p>
            <a:pPr marL="457200" indent="-457200">
              <a:buFont typeface="Wingdings" charset="2"/>
              <a:buChar char="q"/>
            </a:pPr>
            <a:endParaRPr lang="en-US" sz="3200" kern="1200" dirty="0">
              <a:latin typeface="Avenir Roman" charset="0"/>
              <a:ea typeface="Avenir Roman" charset="0"/>
              <a:cs typeface="Avenir Roman" charset="0"/>
              <a:sym typeface="Avenir Roman" charset="0"/>
            </a:endParaRPr>
          </a:p>
          <a:p>
            <a:pPr marL="457200" indent="-457200">
              <a:buFont typeface="Wingdings" charset="2"/>
              <a:buChar char="§"/>
            </a:pPr>
            <a:endParaRPr lang="en-US" sz="3200" kern="1200" dirty="0" smtClean="0">
              <a:latin typeface="Avenir Roman" charset="0"/>
              <a:ea typeface="Avenir Roman" charset="0"/>
              <a:cs typeface="Avenir Roman" charset="0"/>
              <a:sym typeface="Avenir Roman" charset="0"/>
            </a:endParaRPr>
          </a:p>
          <a:p>
            <a:endParaRPr lang="en-US" sz="3200" kern="1200" dirty="0">
              <a:latin typeface="Avenir Roman" charset="0"/>
              <a:ea typeface="Avenir Roman" charset="0"/>
              <a:cs typeface="Avenir Roman" charset="0"/>
              <a:sym typeface="Avenir Roman" charset="0"/>
            </a:endParaRPr>
          </a:p>
          <a:p>
            <a:endParaRPr lang="en-US" sz="3200" kern="1200" dirty="0" smtClean="0">
              <a:latin typeface="Avenir Roman" charset="0"/>
              <a:ea typeface="Avenir Roman" charset="0"/>
              <a:cs typeface="Avenir Roman" charset="0"/>
              <a:sym typeface="Avenir Roman" charset="0"/>
            </a:endParaRPr>
          </a:p>
          <a:p>
            <a:endParaRPr lang="en-US" sz="3200" kern="1200" dirty="0">
              <a:latin typeface="Avenir Roman" charset="0"/>
              <a:ea typeface="Avenir Roman" charset="0"/>
              <a:cs typeface="Avenir Roman" charset="0"/>
              <a:sym typeface="Avenir Roman" charset="0"/>
            </a:endParaRPr>
          </a:p>
          <a:p>
            <a:endParaRPr lang="en-US" dirty="0"/>
          </a:p>
        </p:txBody>
      </p:sp>
      <p:sp>
        <p:nvSpPr>
          <p:cNvPr id="2" name="TextBox 1"/>
          <p:cNvSpPr txBox="1"/>
          <p:nvPr/>
        </p:nvSpPr>
        <p:spPr>
          <a:xfrm>
            <a:off x="669131" y="1295400"/>
            <a:ext cx="14478000" cy="8279189"/>
          </a:xfrm>
          <a:prstGeom prst="rect">
            <a:avLst/>
          </a:prstGeom>
          <a:noFill/>
        </p:spPr>
        <p:txBody>
          <a:bodyPr wrap="square" rtlCol="0">
            <a:spAutoFit/>
          </a:bodyPr>
          <a:lstStyle/>
          <a:p>
            <a:r>
              <a:rPr lang="en-US" sz="2800" dirty="0" smtClean="0">
                <a:latin typeface="Avenir Roman" charset="0"/>
                <a:ea typeface="Avenir Roman" charset="0"/>
                <a:cs typeface="Avenir Roman" charset="0"/>
                <a:sym typeface="Avenir Roman" charset="0"/>
              </a:rPr>
              <a:t>2. GFDRR’s work in fragile and conflict-affected countries is having an impact:</a:t>
            </a:r>
          </a:p>
          <a:p>
            <a:r>
              <a:rPr lang="en-US" sz="2800" dirty="0" smtClean="0">
                <a:latin typeface="Avenir Roman" charset="0"/>
                <a:ea typeface="Avenir Roman" charset="0"/>
                <a:cs typeface="Avenir Roman" charset="0"/>
                <a:sym typeface="Avenir Roman" charset="0"/>
              </a:rPr>
              <a:t> </a:t>
            </a:r>
          </a:p>
          <a:p>
            <a:pPr marL="342900" lvl="0" indent="-342900">
              <a:buFont typeface="Wingdings" charset="2"/>
              <a:buChar char="q"/>
            </a:pPr>
            <a:r>
              <a:rPr lang="en-US" sz="2800" dirty="0" smtClean="0">
                <a:latin typeface="Avenir Roman" charset="0"/>
                <a:ea typeface="Avenir Roman" charset="0"/>
                <a:cs typeface="Avenir Roman" charset="0"/>
                <a:sym typeface="Avenir Roman" charset="0"/>
              </a:rPr>
              <a:t>Supporting countries with weak governance systems prepare for and respond to disasters</a:t>
            </a:r>
          </a:p>
          <a:p>
            <a:pPr marL="342900" lvl="0" indent="-342900">
              <a:buFont typeface="Wingdings" charset="2"/>
              <a:buChar char="q"/>
            </a:pPr>
            <a:endParaRPr lang="en-US" sz="2800" dirty="0" smtClean="0">
              <a:latin typeface="Avenir Roman" charset="0"/>
              <a:ea typeface="Avenir Roman" charset="0"/>
              <a:cs typeface="Avenir Roman" charset="0"/>
              <a:sym typeface="Avenir Roman" charset="0"/>
            </a:endParaRPr>
          </a:p>
          <a:p>
            <a:pPr marL="342900" lvl="0" indent="-342900">
              <a:buFont typeface="Wingdings" charset="2"/>
              <a:buChar char="q"/>
            </a:pPr>
            <a:r>
              <a:rPr lang="en-US" sz="2800" dirty="0" smtClean="0">
                <a:latin typeface="Avenir Roman" charset="0"/>
                <a:ea typeface="Avenir Roman" charset="0"/>
                <a:cs typeface="Avenir Roman" charset="0"/>
                <a:sym typeface="Avenir Roman" charset="0"/>
              </a:rPr>
              <a:t>Supporting vulnerable and marginalized communities in fragile countries to build resilience to disasters </a:t>
            </a:r>
          </a:p>
          <a:p>
            <a:pPr marL="342900" lvl="0" indent="-342900">
              <a:buFont typeface="Wingdings" charset="2"/>
              <a:buChar char="q"/>
            </a:pPr>
            <a:endParaRPr lang="en-US" sz="2800" dirty="0" smtClean="0">
              <a:latin typeface="Avenir Roman" charset="0"/>
              <a:ea typeface="Avenir Roman" charset="0"/>
              <a:cs typeface="Avenir Roman" charset="0"/>
              <a:sym typeface="Avenir Roman" charset="0"/>
            </a:endParaRPr>
          </a:p>
          <a:p>
            <a:pPr marL="342900" lvl="0" indent="-342900">
              <a:buFont typeface="Wingdings" charset="2"/>
              <a:buChar char="q"/>
            </a:pPr>
            <a:r>
              <a:rPr lang="en-US" sz="2800" dirty="0" smtClean="0">
                <a:latin typeface="Avenir Roman" charset="0"/>
                <a:ea typeface="Avenir Roman" charset="0"/>
                <a:cs typeface="Avenir Roman" charset="0"/>
                <a:sym typeface="Avenir Roman" charset="0"/>
              </a:rPr>
              <a:t>Generating and collecting data on damage, loss and needs in countries facing on-going conflict</a:t>
            </a:r>
          </a:p>
          <a:p>
            <a:pPr marL="342900" lvl="0" indent="-342900">
              <a:buFont typeface="Wingdings" charset="2"/>
              <a:buChar char="q"/>
            </a:pPr>
            <a:endParaRPr lang="en-US" sz="2800" dirty="0" smtClean="0">
              <a:latin typeface="Avenir Roman" charset="0"/>
              <a:ea typeface="Avenir Roman" charset="0"/>
              <a:cs typeface="Avenir Roman" charset="0"/>
              <a:sym typeface="Avenir Roman" charset="0"/>
            </a:endParaRPr>
          </a:p>
          <a:p>
            <a:pPr marL="342900" lvl="0" indent="-342900">
              <a:buFont typeface="Wingdings" charset="2"/>
              <a:buChar char="q"/>
            </a:pPr>
            <a:r>
              <a:rPr lang="en-US" sz="2800" dirty="0" smtClean="0">
                <a:latin typeface="Avenir Roman" charset="0"/>
                <a:ea typeface="Avenir Roman" charset="0"/>
                <a:cs typeface="Avenir Roman" charset="0"/>
                <a:sym typeface="Avenir Roman" charset="0"/>
              </a:rPr>
              <a:t>The development of new methodologies and data tools</a:t>
            </a:r>
          </a:p>
          <a:p>
            <a:pPr marL="342900" lvl="0" indent="-342900">
              <a:buFont typeface="Wingdings" charset="2"/>
              <a:buChar char="q"/>
            </a:pPr>
            <a:endParaRPr lang="en-US" sz="2800" dirty="0" smtClean="0">
              <a:latin typeface="Avenir Roman" charset="0"/>
              <a:ea typeface="Avenir Roman" charset="0"/>
              <a:cs typeface="Avenir Roman" charset="0"/>
              <a:sym typeface="Avenir Roman" charset="0"/>
            </a:endParaRPr>
          </a:p>
          <a:p>
            <a:pPr marL="342900" lvl="0" indent="-342900">
              <a:buFont typeface="Wingdings" charset="2"/>
              <a:buChar char="q"/>
            </a:pPr>
            <a:r>
              <a:rPr lang="en-US" sz="2800" dirty="0" smtClean="0">
                <a:latin typeface="Avenir Roman" charset="0"/>
                <a:ea typeface="Avenir Roman" charset="0"/>
                <a:cs typeface="Avenir Roman" charset="0"/>
                <a:sym typeface="Avenir Roman" charset="0"/>
              </a:rPr>
              <a:t>Supporting countries affected by conflict and forced displacement move forward with international support for peace-building and state-building.</a:t>
            </a:r>
          </a:p>
          <a:p>
            <a:pPr marL="342900" lvl="0" indent="-342900">
              <a:buFont typeface="Wingdings" charset="2"/>
              <a:buChar char="q"/>
            </a:pPr>
            <a:endParaRPr lang="en-US" sz="2800" dirty="0" smtClean="0">
              <a:latin typeface="Avenir Roman" charset="0"/>
              <a:ea typeface="Avenir Roman" charset="0"/>
              <a:cs typeface="Avenir Roman" charset="0"/>
              <a:sym typeface="Avenir Roman" charset="0"/>
            </a:endParaRPr>
          </a:p>
          <a:p>
            <a:pPr marL="342900" lvl="0" indent="-342900">
              <a:buFont typeface="Wingdings" charset="2"/>
              <a:buChar char="q"/>
            </a:pPr>
            <a:r>
              <a:rPr lang="en-US" sz="2800" dirty="0" smtClean="0">
                <a:latin typeface="Avenir Roman" charset="0"/>
                <a:ea typeface="Avenir Roman" charset="0"/>
                <a:cs typeface="Avenir Roman" charset="0"/>
                <a:sym typeface="Avenir Roman" charset="0"/>
              </a:rPr>
              <a:t>Strengthening operational collaboration with other parts of the Bank as well as international partners</a:t>
            </a:r>
          </a:p>
          <a:p>
            <a:pPr marL="342900" lvl="0" indent="-342900">
              <a:buFont typeface="Wingdings" charset="2"/>
              <a:buChar char="q"/>
            </a:pPr>
            <a:endParaRPr lang="en-US" sz="2800" dirty="0"/>
          </a:p>
        </p:txBody>
      </p:sp>
    </p:spTree>
    <p:extLst>
      <p:ext uri="{BB962C8B-B14F-4D97-AF65-F5344CB8AC3E}">
        <p14:creationId xmlns:p14="http://schemas.microsoft.com/office/powerpoint/2010/main" val="1051379522"/>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3"/>
          <p:cNvSpPr>
            <a:spLocks/>
          </p:cNvSpPr>
          <p:nvPr/>
        </p:nvSpPr>
        <p:spPr bwMode="auto">
          <a:xfrm>
            <a:off x="540285" y="1524000"/>
            <a:ext cx="15826046" cy="25908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599"/>
                </a:lnTo>
                <a:lnTo>
                  <a:pt x="0" y="21599"/>
                </a:lnTo>
                <a:lnTo>
                  <a:pt x="0" y="0"/>
                </a:lnTo>
                <a:close/>
              </a:path>
            </a:pathLst>
          </a:custGeom>
          <a:noFill/>
          <a:ln w="12700">
            <a:noFill/>
            <a:miter lim="0"/>
            <a:headEnd/>
            <a:tailEnd/>
          </a:ln>
        </p:spPr>
        <p:txBody>
          <a:bodyPr lIns="0" tIns="0" rIns="0" bIns="0">
            <a:prstTxWarp prst="textNoShape">
              <a:avLst/>
            </a:prstTxWarp>
          </a:bodyPr>
          <a:lstStyle/>
          <a:p>
            <a:pPr defTabSz="650263">
              <a:spcBef>
                <a:spcPts val="1707"/>
              </a:spcBef>
              <a:spcAft>
                <a:spcPts val="1707"/>
              </a:spcAft>
            </a:pPr>
            <a:endParaRPr lang="en-US" sz="4400" b="1" dirty="0">
              <a:solidFill>
                <a:srgbClr val="5C5C5C"/>
              </a:solidFill>
              <a:latin typeface="Helvetica Neue" charset="0"/>
              <a:ea typeface="Helvetica Neue" charset="0"/>
              <a:cs typeface="Helvetica Neue" charset="0"/>
            </a:endParaRPr>
          </a:p>
        </p:txBody>
      </p:sp>
      <p:pic>
        <p:nvPicPr>
          <p:cNvPr id="10" name="Picture 9" descr="GFDRR_Primary Logo_BW-Shade.png"/>
          <p:cNvPicPr>
            <a:picLocks noChangeAspect="1"/>
          </p:cNvPicPr>
          <p:nvPr/>
        </p:nvPicPr>
        <p:blipFill>
          <a:blip r:embed="rId3">
            <a:alphaModFix amt="83000"/>
          </a:blip>
          <a:srcRect/>
          <a:stretch>
            <a:fillRect/>
          </a:stretch>
        </p:blipFill>
        <p:spPr bwMode="auto">
          <a:xfrm>
            <a:off x="14080331" y="8632725"/>
            <a:ext cx="2762250" cy="615472"/>
          </a:xfrm>
          <a:prstGeom prst="rect">
            <a:avLst/>
          </a:prstGeom>
          <a:noFill/>
          <a:ln w="9525">
            <a:noFill/>
            <a:miter lim="800000"/>
            <a:headEnd/>
            <a:tailEnd/>
          </a:ln>
        </p:spPr>
      </p:pic>
      <p:cxnSp>
        <p:nvCxnSpPr>
          <p:cNvPr id="11" name="Straight Connector 10"/>
          <p:cNvCxnSpPr/>
          <p:nvPr/>
        </p:nvCxnSpPr>
        <p:spPr bwMode="auto">
          <a:xfrm>
            <a:off x="540286" y="1142999"/>
            <a:ext cx="7772400" cy="0"/>
          </a:xfrm>
          <a:prstGeom prst="line">
            <a:avLst/>
          </a:prstGeom>
          <a:solidFill>
            <a:srgbClr val="FFFFFF"/>
          </a:solidFill>
          <a:ln w="57150" cap="flat" cmpd="sng" algn="ctr">
            <a:solidFill>
              <a:srgbClr val="3A81BA"/>
            </a:solidFill>
            <a:prstDash val="solid"/>
            <a:round/>
            <a:headEnd type="none" w="med" len="med"/>
            <a:tailEnd type="none" w="med" len="med"/>
          </a:ln>
          <a:effectLst/>
        </p:spPr>
      </p:cxnSp>
      <p:sp>
        <p:nvSpPr>
          <p:cNvPr id="2" name="TextBox 1"/>
          <p:cNvSpPr txBox="1"/>
          <p:nvPr/>
        </p:nvSpPr>
        <p:spPr>
          <a:xfrm>
            <a:off x="897731" y="1447800"/>
            <a:ext cx="15468600" cy="7478969"/>
          </a:xfrm>
          <a:prstGeom prst="rect">
            <a:avLst/>
          </a:prstGeom>
          <a:noFill/>
        </p:spPr>
        <p:txBody>
          <a:bodyPr wrap="square" rtlCol="0">
            <a:spAutoFit/>
          </a:bodyPr>
          <a:lstStyle/>
          <a:p>
            <a:r>
              <a:rPr lang="en-US" sz="2400" dirty="0">
                <a:latin typeface="Avenir Roman" charset="0"/>
                <a:ea typeface="Avenir Roman" charset="0"/>
                <a:cs typeface="Avenir Roman" charset="0"/>
                <a:sym typeface="Avenir Roman" charset="0"/>
              </a:rPr>
              <a:t> </a:t>
            </a:r>
            <a:r>
              <a:rPr lang="en-US" sz="2400" dirty="0" smtClean="0">
                <a:latin typeface="Avenir Roman" charset="0"/>
                <a:ea typeface="Avenir Roman" charset="0"/>
                <a:cs typeface="Avenir Roman" charset="0"/>
                <a:sym typeface="Avenir Roman" charset="0"/>
              </a:rPr>
              <a:t>3. Results demonstrate </a:t>
            </a:r>
            <a:r>
              <a:rPr lang="en-US" sz="2400" dirty="0">
                <a:latin typeface="Avenir Roman" charset="0"/>
                <a:ea typeface="Avenir Roman" charset="0"/>
                <a:cs typeface="Avenir Roman" charset="0"/>
                <a:sym typeface="Avenir Roman" charset="0"/>
              </a:rPr>
              <a:t>GFDRR’s effectiveness in working in </a:t>
            </a:r>
            <a:r>
              <a:rPr lang="en-US" sz="2400" dirty="0" smtClean="0">
                <a:latin typeface="Avenir Roman" charset="0"/>
                <a:ea typeface="Avenir Roman" charset="0"/>
                <a:cs typeface="Avenir Roman" charset="0"/>
                <a:sym typeface="Avenir Roman" charset="0"/>
              </a:rPr>
              <a:t>contexts </a:t>
            </a:r>
            <a:r>
              <a:rPr lang="en-US" sz="2400" dirty="0">
                <a:latin typeface="Avenir Roman" charset="0"/>
                <a:ea typeface="Avenir Roman" charset="0"/>
                <a:cs typeface="Avenir Roman" charset="0"/>
                <a:sym typeface="Avenir Roman" charset="0"/>
              </a:rPr>
              <a:t>affected by disasters, </a:t>
            </a:r>
            <a:r>
              <a:rPr lang="en-US" sz="2400" dirty="0" smtClean="0">
                <a:latin typeface="Avenir Roman" charset="0"/>
                <a:ea typeface="Avenir Roman" charset="0"/>
                <a:cs typeface="Avenir Roman" charset="0"/>
                <a:sym typeface="Avenir Roman" charset="0"/>
              </a:rPr>
              <a:t>fragility and conflict</a:t>
            </a:r>
            <a:r>
              <a:rPr lang="en-US" sz="2400" dirty="0">
                <a:latin typeface="Avenir Roman" charset="0"/>
                <a:ea typeface="Avenir Roman" charset="0"/>
                <a:cs typeface="Avenir Roman" charset="0"/>
                <a:sym typeface="Avenir Roman" charset="0"/>
              </a:rPr>
              <a:t>, </a:t>
            </a:r>
            <a:r>
              <a:rPr lang="en-US" sz="2400" dirty="0" smtClean="0">
                <a:latin typeface="Avenir Roman" charset="0"/>
                <a:ea typeface="Avenir Roman" charset="0"/>
                <a:cs typeface="Avenir Roman" charset="0"/>
                <a:sym typeface="Avenir Roman" charset="0"/>
              </a:rPr>
              <a:t>and </a:t>
            </a:r>
            <a:r>
              <a:rPr lang="en-US" sz="2400" dirty="0">
                <a:latin typeface="Avenir Roman" charset="0"/>
                <a:ea typeface="Avenir Roman" charset="0"/>
                <a:cs typeface="Avenir Roman" charset="0"/>
                <a:sym typeface="Avenir Roman" charset="0"/>
              </a:rPr>
              <a:t>highlight its comparative </a:t>
            </a:r>
            <a:r>
              <a:rPr lang="en-US" sz="2400" dirty="0" smtClean="0">
                <a:latin typeface="Avenir Roman" charset="0"/>
                <a:ea typeface="Avenir Roman" charset="0"/>
                <a:cs typeface="Avenir Roman" charset="0"/>
                <a:sym typeface="Avenir Roman" charset="0"/>
              </a:rPr>
              <a:t>advantages: </a:t>
            </a:r>
          </a:p>
          <a:p>
            <a:endParaRPr lang="en-US" sz="2400" dirty="0">
              <a:latin typeface="Avenir Roman" charset="0"/>
              <a:ea typeface="Avenir Roman" charset="0"/>
              <a:cs typeface="Avenir Roman" charset="0"/>
              <a:sym typeface="Avenir Roman" charset="0"/>
            </a:endParaRPr>
          </a:p>
          <a:p>
            <a:pPr marL="457200" lvl="0" indent="-457200">
              <a:buFont typeface="Wingdings" charset="2"/>
              <a:buChar char="q"/>
            </a:pPr>
            <a:r>
              <a:rPr lang="en-US" sz="2400" dirty="0">
                <a:latin typeface="Avenir Roman" charset="0"/>
                <a:ea typeface="Avenir Roman" charset="0"/>
                <a:cs typeface="Avenir Roman" charset="0"/>
                <a:sym typeface="Avenir Roman" charset="0"/>
              </a:rPr>
              <a:t>A </a:t>
            </a:r>
            <a:r>
              <a:rPr lang="en-GB" sz="2400" dirty="0">
                <a:latin typeface="Avenir Roman" charset="0"/>
                <a:ea typeface="Avenir Roman" charset="0"/>
                <a:cs typeface="Avenir Roman" charset="0"/>
                <a:sym typeface="Avenir Roman" charset="0"/>
              </a:rPr>
              <a:t>track record of effective, quality and non-politicized engagement with developing countries on disaster risk reduction, preparedness and recovery, making GFDRR a trusted and neutral partner for governments. </a:t>
            </a:r>
          </a:p>
          <a:p>
            <a:pPr marL="457200" lvl="0" indent="-457200">
              <a:buFont typeface="Wingdings" charset="2"/>
              <a:buChar char="q"/>
            </a:pPr>
            <a:endParaRPr lang="en-US" sz="2400" dirty="0" smtClean="0">
              <a:latin typeface="Avenir Roman" charset="0"/>
              <a:ea typeface="Avenir Roman" charset="0"/>
              <a:cs typeface="Avenir Roman" charset="0"/>
              <a:sym typeface="Avenir Roman" charset="0"/>
            </a:endParaRPr>
          </a:p>
          <a:p>
            <a:pPr marL="457200" lvl="0" indent="-457200">
              <a:buFont typeface="Wingdings" charset="2"/>
              <a:buChar char="q"/>
            </a:pPr>
            <a:r>
              <a:rPr lang="en-GB" sz="2400" dirty="0" smtClean="0">
                <a:latin typeface="Avenir Roman" charset="0"/>
                <a:ea typeface="Avenir Roman" charset="0"/>
                <a:cs typeface="Avenir Roman" charset="0"/>
                <a:sym typeface="Avenir Roman" charset="0"/>
              </a:rPr>
              <a:t>Strong </a:t>
            </a:r>
            <a:r>
              <a:rPr lang="en-GB" sz="2400" dirty="0">
                <a:latin typeface="Avenir Roman" charset="0"/>
                <a:ea typeface="Avenir Roman" charset="0"/>
                <a:cs typeface="Avenir Roman" charset="0"/>
                <a:sym typeface="Avenir Roman" charset="0"/>
              </a:rPr>
              <a:t>technical expertise, methodologies, and tools that can be adapted to meet the specific requirements of fragile and conflict-affected contexts, and that can be mobilised rapidly and cost-efficiently, including in areas that are difficult to access through remote </a:t>
            </a:r>
            <a:r>
              <a:rPr lang="en-GB" sz="2400" dirty="0" smtClean="0">
                <a:latin typeface="Avenir Roman" charset="0"/>
                <a:ea typeface="Avenir Roman" charset="0"/>
                <a:cs typeface="Avenir Roman" charset="0"/>
                <a:sym typeface="Avenir Roman" charset="0"/>
              </a:rPr>
              <a:t>methods.</a:t>
            </a:r>
          </a:p>
          <a:p>
            <a:pPr marL="457200" lvl="0" indent="-457200">
              <a:buFont typeface="Wingdings" charset="2"/>
              <a:buChar char="q"/>
            </a:pPr>
            <a:endParaRPr lang="en-US" sz="2400" dirty="0" smtClean="0">
              <a:latin typeface="Avenir Roman" charset="0"/>
              <a:ea typeface="Avenir Roman" charset="0"/>
              <a:cs typeface="Avenir Roman" charset="0"/>
              <a:sym typeface="Avenir Roman" charset="0"/>
            </a:endParaRPr>
          </a:p>
          <a:p>
            <a:pPr marL="457200" lvl="0" indent="-457200">
              <a:buFont typeface="Wingdings" charset="2"/>
              <a:buChar char="q"/>
            </a:pPr>
            <a:r>
              <a:rPr lang="en-GB" sz="2400" dirty="0" smtClean="0">
                <a:latin typeface="Avenir Roman" charset="0"/>
                <a:ea typeface="Avenir Roman" charset="0"/>
                <a:cs typeface="Avenir Roman" charset="0"/>
                <a:sym typeface="Avenir Roman" charset="0"/>
              </a:rPr>
              <a:t>The </a:t>
            </a:r>
            <a:r>
              <a:rPr lang="en-GB" sz="2400" dirty="0">
                <a:latin typeface="Avenir Roman" charset="0"/>
                <a:ea typeface="Avenir Roman" charset="0"/>
                <a:cs typeface="Avenir Roman" charset="0"/>
                <a:sym typeface="Avenir Roman" charset="0"/>
              </a:rPr>
              <a:t>ability to successfully collaborate within the World Bank across sectors, e.g. the Fragility-Conflict-Violence unit, Social Protection, Country Management Units, and DRM Regional Coordinators, to support work in fragile and conflict-affected </a:t>
            </a:r>
            <a:r>
              <a:rPr lang="en-GB" sz="2400" dirty="0" smtClean="0">
                <a:latin typeface="Avenir Roman" charset="0"/>
                <a:ea typeface="Avenir Roman" charset="0"/>
                <a:cs typeface="Avenir Roman" charset="0"/>
                <a:sym typeface="Avenir Roman" charset="0"/>
              </a:rPr>
              <a:t>situations.</a:t>
            </a:r>
          </a:p>
          <a:p>
            <a:pPr marL="457200" lvl="0" indent="-457200">
              <a:buFont typeface="Wingdings" charset="2"/>
              <a:buChar char="q"/>
            </a:pPr>
            <a:endParaRPr lang="en-US" sz="2400" dirty="0" smtClean="0">
              <a:latin typeface="Avenir Roman" charset="0"/>
              <a:ea typeface="Avenir Roman" charset="0"/>
              <a:cs typeface="Avenir Roman" charset="0"/>
              <a:sym typeface="Avenir Roman" charset="0"/>
            </a:endParaRPr>
          </a:p>
          <a:p>
            <a:r>
              <a:rPr lang="en-US" sz="2400" dirty="0">
                <a:latin typeface="Avenir Roman" charset="0"/>
                <a:ea typeface="Avenir Roman" charset="0"/>
                <a:cs typeface="Avenir Roman" charset="0"/>
                <a:sym typeface="Avenir Roman" charset="0"/>
              </a:rPr>
              <a:t>4. However, GFDRR does not yet have a dedicated strategy to guide its engagement in fragile and conflict-affected countries. </a:t>
            </a:r>
          </a:p>
          <a:p>
            <a:endParaRPr lang="en-US" sz="2400" dirty="0">
              <a:latin typeface="Avenir Roman" charset="0"/>
              <a:ea typeface="Avenir Roman" charset="0"/>
              <a:cs typeface="Avenir Roman" charset="0"/>
              <a:sym typeface="Avenir Roman" charset="0"/>
            </a:endParaRPr>
          </a:p>
          <a:p>
            <a:pPr marL="342900" indent="-342900">
              <a:buFont typeface="Wingdings" charset="2"/>
              <a:buChar char="q"/>
            </a:pPr>
            <a:r>
              <a:rPr lang="en-US" sz="2400" dirty="0">
                <a:latin typeface="Avenir Roman" charset="0"/>
                <a:ea typeface="Avenir Roman" charset="0"/>
                <a:cs typeface="Avenir Roman" charset="0"/>
                <a:sym typeface="Avenir Roman" charset="0"/>
              </a:rPr>
              <a:t>GFDRR’s mission is linked to the Sendai Framework for Disaster Risk Reduction 2015-</a:t>
            </a:r>
            <a:r>
              <a:rPr lang="en-US" sz="2400" dirty="0" smtClean="0">
                <a:latin typeface="Avenir Roman" charset="0"/>
                <a:ea typeface="Avenir Roman" charset="0"/>
                <a:cs typeface="Avenir Roman" charset="0"/>
                <a:sym typeface="Avenir Roman" charset="0"/>
              </a:rPr>
              <a:t>2030; SFDRR </a:t>
            </a:r>
            <a:r>
              <a:rPr lang="en-US" sz="2400" dirty="0">
                <a:latin typeface="Avenir Roman" charset="0"/>
                <a:ea typeface="Avenir Roman" charset="0"/>
                <a:cs typeface="Avenir Roman" charset="0"/>
                <a:sym typeface="Avenir Roman" charset="0"/>
              </a:rPr>
              <a:t>does not adequately recognize the particular risks faced by fragile and conflict-affected </a:t>
            </a:r>
            <a:r>
              <a:rPr lang="en-US" sz="2400" dirty="0" smtClean="0">
                <a:latin typeface="Avenir Roman" charset="0"/>
                <a:ea typeface="Avenir Roman" charset="0"/>
                <a:cs typeface="Avenir Roman" charset="0"/>
                <a:sym typeface="Avenir Roman" charset="0"/>
              </a:rPr>
              <a:t>contexts.</a:t>
            </a:r>
          </a:p>
          <a:p>
            <a:pPr marL="342900" indent="-342900">
              <a:buFont typeface="Wingdings" charset="2"/>
              <a:buChar char="q"/>
            </a:pPr>
            <a:endParaRPr lang="en-US" sz="2400" dirty="0" smtClean="0">
              <a:latin typeface="Avenir Roman" charset="0"/>
              <a:ea typeface="Avenir Roman" charset="0"/>
              <a:cs typeface="Avenir Roman" charset="0"/>
              <a:sym typeface="Avenir Roman" charset="0"/>
            </a:endParaRPr>
          </a:p>
        </p:txBody>
      </p:sp>
      <p:sp>
        <p:nvSpPr>
          <p:cNvPr id="4" name="TextBox 3"/>
          <p:cNvSpPr txBox="1"/>
          <p:nvPr/>
        </p:nvSpPr>
        <p:spPr>
          <a:xfrm>
            <a:off x="817911" y="408979"/>
            <a:ext cx="8233219" cy="600164"/>
          </a:xfrm>
          <a:prstGeom prst="rect">
            <a:avLst/>
          </a:prstGeom>
          <a:noFill/>
        </p:spPr>
        <p:txBody>
          <a:bodyPr wrap="square" rtlCol="0">
            <a:spAutoFit/>
          </a:bodyPr>
          <a:lstStyle/>
          <a:p>
            <a:r>
              <a:rPr lang="en-US" b="1" dirty="0" smtClean="0">
                <a:solidFill>
                  <a:srgbClr val="535353"/>
                </a:solidFill>
                <a:latin typeface="+mj-lt"/>
              </a:rPr>
              <a:t>GFDRR’s Comparative Advantages</a:t>
            </a:r>
            <a:endParaRPr lang="en-US" b="1" dirty="0">
              <a:solidFill>
                <a:srgbClr val="535353"/>
              </a:solidFill>
              <a:latin typeface="+mj-lt"/>
            </a:endParaRPr>
          </a:p>
        </p:txBody>
      </p:sp>
    </p:spTree>
    <p:extLst>
      <p:ext uri="{BB962C8B-B14F-4D97-AF65-F5344CB8AC3E}">
        <p14:creationId xmlns:p14="http://schemas.microsoft.com/office/powerpoint/2010/main" val="847122980"/>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3"/>
          <p:cNvSpPr>
            <a:spLocks/>
          </p:cNvSpPr>
          <p:nvPr/>
        </p:nvSpPr>
        <p:spPr bwMode="auto">
          <a:xfrm>
            <a:off x="540285" y="1524000"/>
            <a:ext cx="15826046" cy="25908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599"/>
                </a:lnTo>
                <a:lnTo>
                  <a:pt x="0" y="21599"/>
                </a:lnTo>
                <a:lnTo>
                  <a:pt x="0" y="0"/>
                </a:lnTo>
                <a:close/>
              </a:path>
            </a:pathLst>
          </a:custGeom>
          <a:noFill/>
          <a:ln w="12700">
            <a:noFill/>
            <a:miter lim="0"/>
            <a:headEnd/>
            <a:tailEnd/>
          </a:ln>
        </p:spPr>
        <p:txBody>
          <a:bodyPr lIns="0" tIns="0" rIns="0" bIns="0">
            <a:prstTxWarp prst="textNoShape">
              <a:avLst/>
            </a:prstTxWarp>
          </a:bodyPr>
          <a:lstStyle/>
          <a:p>
            <a:pPr defTabSz="650263">
              <a:spcBef>
                <a:spcPts val="1707"/>
              </a:spcBef>
              <a:spcAft>
                <a:spcPts val="1707"/>
              </a:spcAft>
            </a:pPr>
            <a:endParaRPr lang="en-US" sz="4400" b="1" dirty="0">
              <a:solidFill>
                <a:srgbClr val="5C5C5C"/>
              </a:solidFill>
              <a:latin typeface="Helvetica Neue" charset="0"/>
              <a:ea typeface="Helvetica Neue" charset="0"/>
              <a:cs typeface="Helvetica Neue" charset="0"/>
            </a:endParaRPr>
          </a:p>
        </p:txBody>
      </p:sp>
      <p:pic>
        <p:nvPicPr>
          <p:cNvPr id="10" name="Picture 9" descr="GFDRR_Primary Logo_BW-Shade.png"/>
          <p:cNvPicPr>
            <a:picLocks noChangeAspect="1"/>
          </p:cNvPicPr>
          <p:nvPr/>
        </p:nvPicPr>
        <p:blipFill>
          <a:blip r:embed="rId3">
            <a:alphaModFix amt="83000"/>
          </a:blip>
          <a:srcRect/>
          <a:stretch>
            <a:fillRect/>
          </a:stretch>
        </p:blipFill>
        <p:spPr bwMode="auto">
          <a:xfrm>
            <a:off x="14080331" y="8632725"/>
            <a:ext cx="2762250" cy="615472"/>
          </a:xfrm>
          <a:prstGeom prst="rect">
            <a:avLst/>
          </a:prstGeom>
          <a:noFill/>
          <a:ln w="9525">
            <a:noFill/>
            <a:miter lim="800000"/>
            <a:headEnd/>
            <a:tailEnd/>
          </a:ln>
        </p:spPr>
      </p:pic>
      <p:cxnSp>
        <p:nvCxnSpPr>
          <p:cNvPr id="11" name="Straight Connector 10"/>
          <p:cNvCxnSpPr/>
          <p:nvPr/>
        </p:nvCxnSpPr>
        <p:spPr bwMode="auto">
          <a:xfrm>
            <a:off x="540286" y="1142999"/>
            <a:ext cx="7772400" cy="0"/>
          </a:xfrm>
          <a:prstGeom prst="line">
            <a:avLst/>
          </a:prstGeom>
          <a:solidFill>
            <a:srgbClr val="FFFFFF"/>
          </a:solidFill>
          <a:ln w="57150" cap="flat" cmpd="sng" algn="ctr">
            <a:solidFill>
              <a:srgbClr val="3A81BA"/>
            </a:solidFill>
            <a:prstDash val="solid"/>
            <a:round/>
            <a:headEnd type="none" w="med" len="med"/>
            <a:tailEnd type="none" w="med" len="med"/>
          </a:ln>
          <a:effectLst/>
        </p:spPr>
      </p:cxnSp>
      <p:sp>
        <p:nvSpPr>
          <p:cNvPr id="4" name="TextBox 3"/>
          <p:cNvSpPr txBox="1"/>
          <p:nvPr/>
        </p:nvSpPr>
        <p:spPr>
          <a:xfrm>
            <a:off x="897731" y="457200"/>
            <a:ext cx="11887200" cy="600164"/>
          </a:xfrm>
          <a:prstGeom prst="rect">
            <a:avLst/>
          </a:prstGeom>
          <a:noFill/>
        </p:spPr>
        <p:txBody>
          <a:bodyPr wrap="square" rtlCol="0">
            <a:spAutoFit/>
          </a:bodyPr>
          <a:lstStyle/>
          <a:p>
            <a:r>
              <a:rPr lang="en-US" b="1" dirty="0" smtClean="0">
                <a:solidFill>
                  <a:srgbClr val="535353"/>
                </a:solidFill>
                <a:latin typeface="+mj-lt"/>
              </a:rPr>
              <a:t>Avenues for GFDRR’s Future Engagement</a:t>
            </a:r>
            <a:endParaRPr lang="en-US" b="1" dirty="0">
              <a:solidFill>
                <a:srgbClr val="535353"/>
              </a:solidFill>
              <a:latin typeface="+mj-lt"/>
            </a:endParaRPr>
          </a:p>
        </p:txBody>
      </p:sp>
      <p:sp>
        <p:nvSpPr>
          <p:cNvPr id="2" name="TextBox 1"/>
          <p:cNvSpPr txBox="1"/>
          <p:nvPr/>
        </p:nvSpPr>
        <p:spPr>
          <a:xfrm>
            <a:off x="1011627" y="1980317"/>
            <a:ext cx="14211704" cy="6617196"/>
          </a:xfrm>
          <a:prstGeom prst="rect">
            <a:avLst/>
          </a:prstGeom>
          <a:noFill/>
        </p:spPr>
        <p:txBody>
          <a:bodyPr wrap="square" rtlCol="0">
            <a:spAutoFit/>
          </a:bodyPr>
          <a:lstStyle/>
          <a:p>
            <a:pPr marL="571500" indent="-571500">
              <a:buFont typeface="Wingdings" charset="2"/>
              <a:buChar char="q"/>
            </a:pPr>
            <a:r>
              <a:rPr lang="en-US" sz="3200" b="1" dirty="0" smtClean="0">
                <a:latin typeface="Avenir Roman" charset="0"/>
                <a:ea typeface="Avenir Roman" charset="0"/>
                <a:cs typeface="Avenir Roman" charset="0"/>
                <a:sym typeface="Avenir Roman" charset="0"/>
              </a:rPr>
              <a:t>GFDRR Capacity</a:t>
            </a:r>
            <a:endParaRPr lang="en-US" sz="3200" b="1" dirty="0">
              <a:latin typeface="Avenir Roman" charset="0"/>
              <a:ea typeface="Avenir Roman" charset="0"/>
              <a:cs typeface="Avenir Roman" charset="0"/>
              <a:sym typeface="Avenir Roman" charset="0"/>
            </a:endParaRPr>
          </a:p>
          <a:p>
            <a:r>
              <a:rPr lang="en-US" sz="3600" dirty="0">
                <a:latin typeface="Avenir Roman" charset="0"/>
                <a:ea typeface="Avenir Roman" charset="0"/>
                <a:cs typeface="Avenir Roman" charset="0"/>
                <a:sym typeface="Avenir Roman" charset="0"/>
              </a:rPr>
              <a:t> </a:t>
            </a:r>
          </a:p>
          <a:p>
            <a:pPr marL="457200" lvl="0" indent="-457200">
              <a:buFont typeface="Wingdings" panose="05000000000000000000" pitchFamily="2" charset="2"/>
              <a:buChar char="ü"/>
            </a:pPr>
            <a:r>
              <a:rPr lang="en-US" sz="3200" dirty="0">
                <a:latin typeface="Avenir Roman" charset="0"/>
                <a:ea typeface="Avenir Roman" charset="0"/>
                <a:cs typeface="Avenir Roman" charset="0"/>
                <a:sym typeface="Avenir Roman" charset="0"/>
              </a:rPr>
              <a:t>Enhance the skill set of staff, including in conducting political-economy, conflict and risk analysis, as well as awareness of conflict sensitivity principles and ways of working in insecure and politicized environments</a:t>
            </a:r>
            <a:r>
              <a:rPr lang="en-US" sz="3200" dirty="0" smtClean="0">
                <a:latin typeface="Avenir Roman" charset="0"/>
                <a:ea typeface="Avenir Roman" charset="0"/>
                <a:cs typeface="Avenir Roman" charset="0"/>
                <a:sym typeface="Avenir Roman" charset="0"/>
              </a:rPr>
              <a:t>.</a:t>
            </a:r>
          </a:p>
          <a:p>
            <a:pPr marL="457200" lvl="0" indent="-457200">
              <a:buFont typeface="Wingdings" panose="05000000000000000000" pitchFamily="2" charset="2"/>
              <a:buChar char="ü"/>
            </a:pPr>
            <a:r>
              <a:rPr lang="en-US" sz="3200" dirty="0" smtClean="0">
                <a:latin typeface="Avenir Roman" charset="0"/>
                <a:ea typeface="Avenir Roman" charset="0"/>
                <a:cs typeface="Avenir Roman" charset="0"/>
                <a:sym typeface="Avenir Roman" charset="0"/>
              </a:rPr>
              <a:t>Support partners to develop a coherent and consistent approach for engagement in fragile and conflict-affected countries.</a:t>
            </a:r>
            <a:endParaRPr lang="en-US" sz="3200" dirty="0">
              <a:latin typeface="Avenir Roman" charset="0"/>
              <a:ea typeface="Avenir Roman" charset="0"/>
              <a:cs typeface="Avenir Roman" charset="0"/>
              <a:sym typeface="Avenir Roman" charset="0"/>
            </a:endParaRPr>
          </a:p>
          <a:p>
            <a:pPr marL="571500" lvl="0" indent="-571500">
              <a:buFont typeface="Wingdings" panose="05000000000000000000" pitchFamily="2" charset="2"/>
              <a:buChar char="ü"/>
            </a:pPr>
            <a:r>
              <a:rPr lang="en-US" sz="3200" dirty="0" smtClean="0">
                <a:latin typeface="Avenir Roman" charset="0"/>
                <a:ea typeface="Avenir Roman" charset="0"/>
                <a:cs typeface="Avenir Roman" charset="0"/>
                <a:sym typeface="Avenir Roman" charset="0"/>
              </a:rPr>
              <a:t>Assess </a:t>
            </a:r>
            <a:r>
              <a:rPr lang="en-US" sz="3200" dirty="0">
                <a:latin typeface="Avenir Roman" charset="0"/>
                <a:ea typeface="Avenir Roman" charset="0"/>
                <a:cs typeface="Avenir Roman" charset="0"/>
                <a:sym typeface="Avenir Roman" charset="0"/>
              </a:rPr>
              <a:t>the risks and benefits of increased engagement in fragile and conflict contexts, including the implications on resources, </a:t>
            </a:r>
            <a:r>
              <a:rPr lang="en-US" sz="3200" dirty="0" smtClean="0">
                <a:latin typeface="Avenir Roman" charset="0"/>
                <a:ea typeface="Avenir Roman" charset="0"/>
                <a:cs typeface="Avenir Roman" charset="0"/>
                <a:sym typeface="Avenir Roman" charset="0"/>
              </a:rPr>
              <a:t>safety </a:t>
            </a:r>
            <a:r>
              <a:rPr lang="en-US" sz="3200" dirty="0">
                <a:latin typeface="Avenir Roman" charset="0"/>
                <a:ea typeface="Avenir Roman" charset="0"/>
                <a:cs typeface="Avenir Roman" charset="0"/>
                <a:sym typeface="Avenir Roman" charset="0"/>
              </a:rPr>
              <a:t>and skills of staff. </a:t>
            </a:r>
          </a:p>
          <a:p>
            <a:pPr marL="571500" lvl="0" indent="-571500">
              <a:buFont typeface="Wingdings" panose="05000000000000000000" pitchFamily="2" charset="2"/>
              <a:buChar char="ü"/>
            </a:pPr>
            <a:r>
              <a:rPr lang="en-US" sz="3200" dirty="0" smtClean="0">
                <a:latin typeface="Avenir Roman" charset="0"/>
                <a:ea typeface="Avenir Roman" charset="0"/>
                <a:cs typeface="Avenir Roman" charset="0"/>
                <a:sym typeface="Avenir Roman" charset="0"/>
              </a:rPr>
              <a:t>Conduct </a:t>
            </a:r>
            <a:r>
              <a:rPr lang="en-US" sz="3200" dirty="0">
                <a:latin typeface="Avenir Roman" charset="0"/>
                <a:ea typeface="Avenir Roman" charset="0"/>
                <a:cs typeface="Avenir Roman" charset="0"/>
                <a:sym typeface="Avenir Roman" charset="0"/>
              </a:rPr>
              <a:t>a SWOT analysis of GFDRR in relation to adopting a comprehensive approach to its engagement in disaster-affected, fragile and conflict contexts. </a:t>
            </a:r>
          </a:p>
        </p:txBody>
      </p:sp>
    </p:spTree>
    <p:extLst>
      <p:ext uri="{BB962C8B-B14F-4D97-AF65-F5344CB8AC3E}">
        <p14:creationId xmlns:p14="http://schemas.microsoft.com/office/powerpoint/2010/main" val="3582982249"/>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3"/>
          <p:cNvSpPr>
            <a:spLocks/>
          </p:cNvSpPr>
          <p:nvPr/>
        </p:nvSpPr>
        <p:spPr bwMode="auto">
          <a:xfrm>
            <a:off x="540285" y="1524000"/>
            <a:ext cx="15826046" cy="25908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599"/>
                </a:lnTo>
                <a:lnTo>
                  <a:pt x="0" y="21599"/>
                </a:lnTo>
                <a:lnTo>
                  <a:pt x="0" y="0"/>
                </a:lnTo>
                <a:close/>
              </a:path>
            </a:pathLst>
          </a:custGeom>
          <a:noFill/>
          <a:ln w="12700">
            <a:noFill/>
            <a:miter lim="0"/>
            <a:headEnd/>
            <a:tailEnd/>
          </a:ln>
        </p:spPr>
        <p:txBody>
          <a:bodyPr lIns="0" tIns="0" rIns="0" bIns="0">
            <a:prstTxWarp prst="textNoShape">
              <a:avLst/>
            </a:prstTxWarp>
          </a:bodyPr>
          <a:lstStyle/>
          <a:p>
            <a:pPr defTabSz="650263">
              <a:spcBef>
                <a:spcPts val="1707"/>
              </a:spcBef>
              <a:spcAft>
                <a:spcPts val="1707"/>
              </a:spcAft>
            </a:pPr>
            <a:endParaRPr lang="en-US" sz="4400" b="1" dirty="0">
              <a:solidFill>
                <a:srgbClr val="5C5C5C"/>
              </a:solidFill>
              <a:latin typeface="Helvetica Neue" charset="0"/>
              <a:ea typeface="Helvetica Neue" charset="0"/>
              <a:cs typeface="Helvetica Neue" charset="0"/>
            </a:endParaRPr>
          </a:p>
        </p:txBody>
      </p:sp>
      <p:pic>
        <p:nvPicPr>
          <p:cNvPr id="10" name="Picture 9" descr="GFDRR_Primary Logo_BW-Shade.png"/>
          <p:cNvPicPr>
            <a:picLocks noChangeAspect="1"/>
          </p:cNvPicPr>
          <p:nvPr/>
        </p:nvPicPr>
        <p:blipFill>
          <a:blip r:embed="rId3">
            <a:alphaModFix amt="83000"/>
          </a:blip>
          <a:srcRect/>
          <a:stretch>
            <a:fillRect/>
          </a:stretch>
        </p:blipFill>
        <p:spPr bwMode="auto">
          <a:xfrm>
            <a:off x="14080331" y="8632725"/>
            <a:ext cx="2762250" cy="615472"/>
          </a:xfrm>
          <a:prstGeom prst="rect">
            <a:avLst/>
          </a:prstGeom>
          <a:noFill/>
          <a:ln w="9525">
            <a:noFill/>
            <a:miter lim="800000"/>
            <a:headEnd/>
            <a:tailEnd/>
          </a:ln>
        </p:spPr>
      </p:pic>
      <p:cxnSp>
        <p:nvCxnSpPr>
          <p:cNvPr id="11" name="Straight Connector 10"/>
          <p:cNvCxnSpPr/>
          <p:nvPr/>
        </p:nvCxnSpPr>
        <p:spPr bwMode="auto">
          <a:xfrm>
            <a:off x="540286" y="1142999"/>
            <a:ext cx="7772400" cy="0"/>
          </a:xfrm>
          <a:prstGeom prst="line">
            <a:avLst/>
          </a:prstGeom>
          <a:solidFill>
            <a:srgbClr val="FFFFFF"/>
          </a:solidFill>
          <a:ln w="57150" cap="flat" cmpd="sng" algn="ctr">
            <a:solidFill>
              <a:srgbClr val="3A81BA"/>
            </a:solidFill>
            <a:prstDash val="solid"/>
            <a:round/>
            <a:headEnd type="none" w="med" len="med"/>
            <a:tailEnd type="none" w="med" len="med"/>
          </a:ln>
          <a:effectLst/>
        </p:spPr>
      </p:cxnSp>
      <p:sp>
        <p:nvSpPr>
          <p:cNvPr id="4" name="TextBox 3"/>
          <p:cNvSpPr txBox="1"/>
          <p:nvPr/>
        </p:nvSpPr>
        <p:spPr>
          <a:xfrm>
            <a:off x="897731" y="457200"/>
            <a:ext cx="11887200" cy="600164"/>
          </a:xfrm>
          <a:prstGeom prst="rect">
            <a:avLst/>
          </a:prstGeom>
          <a:noFill/>
        </p:spPr>
        <p:txBody>
          <a:bodyPr wrap="square" rtlCol="0">
            <a:spAutoFit/>
          </a:bodyPr>
          <a:lstStyle/>
          <a:p>
            <a:r>
              <a:rPr lang="en-US" b="1" dirty="0" smtClean="0">
                <a:solidFill>
                  <a:srgbClr val="535353"/>
                </a:solidFill>
                <a:latin typeface="+mj-lt"/>
              </a:rPr>
              <a:t>Avenues for GFDRR’s Future Engagement</a:t>
            </a:r>
            <a:endParaRPr lang="en-US" b="1" dirty="0">
              <a:solidFill>
                <a:srgbClr val="535353"/>
              </a:solidFill>
              <a:latin typeface="+mj-lt"/>
            </a:endParaRPr>
          </a:p>
        </p:txBody>
      </p:sp>
      <p:sp>
        <p:nvSpPr>
          <p:cNvPr id="2" name="TextBox 1"/>
          <p:cNvSpPr txBox="1"/>
          <p:nvPr/>
        </p:nvSpPr>
        <p:spPr>
          <a:xfrm>
            <a:off x="973931" y="1828801"/>
            <a:ext cx="14173200" cy="7417415"/>
          </a:xfrm>
          <a:prstGeom prst="rect">
            <a:avLst/>
          </a:prstGeom>
          <a:noFill/>
        </p:spPr>
        <p:txBody>
          <a:bodyPr wrap="square" rtlCol="0">
            <a:spAutoFit/>
          </a:bodyPr>
          <a:lstStyle/>
          <a:p>
            <a:pPr marL="457200" indent="-457200">
              <a:buFont typeface="Wingdings" charset="2"/>
              <a:buChar char="q"/>
            </a:pPr>
            <a:r>
              <a:rPr lang="en-US" sz="3200" b="1" dirty="0" smtClean="0">
                <a:latin typeface="Avenir Roman" charset="0"/>
                <a:ea typeface="Avenir Roman" charset="0"/>
                <a:cs typeface="Avenir Roman" charset="0"/>
                <a:sym typeface="Avenir Roman" charset="0"/>
              </a:rPr>
              <a:t>Support to Partner Countries</a:t>
            </a:r>
            <a:endParaRPr lang="en-US" sz="3200" b="1" dirty="0">
              <a:latin typeface="Avenir Roman" charset="0"/>
              <a:ea typeface="Avenir Roman" charset="0"/>
              <a:cs typeface="Avenir Roman" charset="0"/>
              <a:sym typeface="Avenir Roman" charset="0"/>
            </a:endParaRPr>
          </a:p>
          <a:p>
            <a:r>
              <a:rPr lang="en-US" sz="2800" dirty="0">
                <a:latin typeface="Avenir Roman" charset="0"/>
                <a:ea typeface="Avenir Roman" charset="0"/>
                <a:cs typeface="Avenir Roman" charset="0"/>
                <a:sym typeface="Avenir Roman" charset="0"/>
              </a:rPr>
              <a:t> </a:t>
            </a:r>
          </a:p>
          <a:p>
            <a:pPr marL="457200" lvl="0" indent="-457200">
              <a:buFont typeface="Wingdings" panose="05000000000000000000" pitchFamily="2" charset="2"/>
              <a:buChar char="ü"/>
            </a:pPr>
            <a:r>
              <a:rPr lang="en-US" sz="2800" dirty="0" smtClean="0">
                <a:latin typeface="Avenir Roman" charset="0"/>
                <a:ea typeface="Avenir Roman" charset="0"/>
                <a:cs typeface="Avenir Roman" charset="0"/>
                <a:sym typeface="Avenir Roman" charset="0"/>
              </a:rPr>
              <a:t>Provide support for in </a:t>
            </a:r>
            <a:r>
              <a:rPr lang="en-US" sz="2800" dirty="0">
                <a:latin typeface="Avenir Roman" charset="0"/>
                <a:ea typeface="Avenir Roman" charset="0"/>
                <a:cs typeface="Avenir Roman" charset="0"/>
                <a:sym typeface="Avenir Roman" charset="0"/>
              </a:rPr>
              <a:t>conflict-and fragility-sensitive ‘building back better’ in post-disaster recovery efforts in conflict and fragile contexts, including by ensuring that Disaster Recovery Frameworks are based on conflict and fragility </a:t>
            </a:r>
            <a:r>
              <a:rPr lang="en-US" sz="2800" dirty="0" smtClean="0">
                <a:latin typeface="Avenir Roman" charset="0"/>
                <a:ea typeface="Avenir Roman" charset="0"/>
                <a:cs typeface="Avenir Roman" charset="0"/>
                <a:sym typeface="Avenir Roman" charset="0"/>
              </a:rPr>
              <a:t>analysis.</a:t>
            </a:r>
          </a:p>
          <a:p>
            <a:pPr marL="457200" lvl="0" indent="-457200">
              <a:buFont typeface="Wingdings" panose="05000000000000000000" pitchFamily="2" charset="2"/>
              <a:buChar char="ü"/>
            </a:pPr>
            <a:endParaRPr lang="en-US" sz="2800" dirty="0">
              <a:latin typeface="Avenir Roman" charset="0"/>
              <a:ea typeface="Avenir Roman" charset="0"/>
              <a:cs typeface="Avenir Roman" charset="0"/>
              <a:sym typeface="Avenir Roman" charset="0"/>
            </a:endParaRPr>
          </a:p>
          <a:p>
            <a:pPr marL="457200" lvl="0" indent="-457200">
              <a:buFont typeface="Wingdings" panose="05000000000000000000" pitchFamily="2" charset="2"/>
              <a:buChar char="ü"/>
            </a:pPr>
            <a:r>
              <a:rPr lang="en-US" sz="2800" dirty="0" smtClean="0">
                <a:latin typeface="Avenir Roman" charset="0"/>
                <a:ea typeface="Avenir Roman" charset="0"/>
                <a:cs typeface="Avenir Roman" charset="0"/>
                <a:sym typeface="Avenir Roman" charset="0"/>
              </a:rPr>
              <a:t>Provide support to building </a:t>
            </a:r>
            <a:r>
              <a:rPr lang="en-US" sz="2800" dirty="0">
                <a:latin typeface="Avenir Roman" charset="0"/>
                <a:ea typeface="Avenir Roman" charset="0"/>
                <a:cs typeface="Avenir Roman" charset="0"/>
                <a:sym typeface="Avenir Roman" charset="0"/>
              </a:rPr>
              <a:t>leadership and technical capacity and new institutional arrangements in recovery/transition in contexts where existing institutions are overwhelmed, including for the roles of coordination, management of recovery process, and development of policies, guidelines and regulatory </a:t>
            </a:r>
            <a:r>
              <a:rPr lang="en-US" sz="2800" dirty="0" smtClean="0">
                <a:latin typeface="Avenir Roman" charset="0"/>
                <a:ea typeface="Avenir Roman" charset="0"/>
                <a:cs typeface="Avenir Roman" charset="0"/>
                <a:sym typeface="Avenir Roman" charset="0"/>
              </a:rPr>
              <a:t>frameworks.</a:t>
            </a:r>
          </a:p>
          <a:p>
            <a:pPr marL="457200" lvl="0" indent="-457200">
              <a:buFont typeface="Wingdings" panose="05000000000000000000" pitchFamily="2" charset="2"/>
              <a:buChar char="ü"/>
            </a:pPr>
            <a:endParaRPr lang="en-US" sz="2800" dirty="0">
              <a:latin typeface="Avenir Roman" charset="0"/>
              <a:ea typeface="Avenir Roman" charset="0"/>
              <a:cs typeface="Avenir Roman" charset="0"/>
              <a:sym typeface="Avenir Roman" charset="0"/>
            </a:endParaRPr>
          </a:p>
          <a:p>
            <a:pPr marL="457200" lvl="0" indent="-457200">
              <a:buFont typeface="Wingdings" panose="05000000000000000000" pitchFamily="2" charset="2"/>
              <a:buChar char="ü"/>
            </a:pPr>
            <a:r>
              <a:rPr lang="en-US" sz="2800" dirty="0" smtClean="0">
                <a:latin typeface="Avenir Roman" charset="0"/>
                <a:ea typeface="Avenir Roman" charset="0"/>
                <a:cs typeface="Avenir Roman" charset="0"/>
                <a:sym typeface="Avenir Roman" charset="0"/>
              </a:rPr>
              <a:t>Strengthen </a:t>
            </a:r>
            <a:r>
              <a:rPr lang="en-US" sz="2800" dirty="0">
                <a:latin typeface="Avenir Roman" charset="0"/>
                <a:ea typeface="Avenir Roman" charset="0"/>
                <a:cs typeface="Avenir Roman" charset="0"/>
                <a:sym typeface="Avenir Roman" charset="0"/>
              </a:rPr>
              <a:t>existing institutions in operational response management, response preparedness, early warning (including civil protection, municipal governments, NDMAs, </a:t>
            </a:r>
            <a:r>
              <a:rPr lang="en-US" sz="2800" dirty="0" err="1">
                <a:latin typeface="Avenir Roman" charset="0"/>
                <a:ea typeface="Avenir Roman" charset="0"/>
                <a:cs typeface="Avenir Roman" charset="0"/>
                <a:sym typeface="Avenir Roman" charset="0"/>
              </a:rPr>
              <a:t>etc</a:t>
            </a:r>
            <a:r>
              <a:rPr lang="en-US" sz="2800" dirty="0">
                <a:latin typeface="Avenir Roman" charset="0"/>
                <a:ea typeface="Avenir Roman" charset="0"/>
                <a:cs typeface="Avenir Roman" charset="0"/>
                <a:sym typeface="Avenir Roman" charset="0"/>
              </a:rPr>
              <a:t>) and promote attentiveness to vulnerability and inclusiveness in all operations.</a:t>
            </a:r>
          </a:p>
          <a:p>
            <a:endParaRPr lang="en-US" sz="2800" dirty="0">
              <a:latin typeface="Avenir Roman" charset="0"/>
              <a:ea typeface="Avenir Roman" charset="0"/>
              <a:cs typeface="Avenir Roman" charset="0"/>
              <a:sym typeface="Avenir Roman" charset="0"/>
            </a:endParaRPr>
          </a:p>
          <a:p>
            <a:r>
              <a:rPr lang="en-US" sz="2800" dirty="0">
                <a:latin typeface="Avenir Roman" charset="0"/>
                <a:ea typeface="Avenir Roman" charset="0"/>
                <a:cs typeface="Avenir Roman" charset="0"/>
                <a:sym typeface="Avenir Roman" charset="0"/>
              </a:rPr>
              <a:t>  </a:t>
            </a:r>
          </a:p>
        </p:txBody>
      </p:sp>
    </p:spTree>
    <p:extLst>
      <p:ext uri="{BB962C8B-B14F-4D97-AF65-F5344CB8AC3E}">
        <p14:creationId xmlns:p14="http://schemas.microsoft.com/office/powerpoint/2010/main" val="2945407906"/>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3"/>
          <p:cNvSpPr>
            <a:spLocks/>
          </p:cNvSpPr>
          <p:nvPr/>
        </p:nvSpPr>
        <p:spPr bwMode="auto">
          <a:xfrm>
            <a:off x="540285" y="1524000"/>
            <a:ext cx="15826046" cy="25908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599"/>
                </a:lnTo>
                <a:lnTo>
                  <a:pt x="0" y="21599"/>
                </a:lnTo>
                <a:lnTo>
                  <a:pt x="0" y="0"/>
                </a:lnTo>
                <a:close/>
              </a:path>
            </a:pathLst>
          </a:custGeom>
          <a:noFill/>
          <a:ln w="12700">
            <a:noFill/>
            <a:miter lim="0"/>
            <a:headEnd/>
            <a:tailEnd/>
          </a:ln>
        </p:spPr>
        <p:txBody>
          <a:bodyPr lIns="0" tIns="0" rIns="0" bIns="0">
            <a:prstTxWarp prst="textNoShape">
              <a:avLst/>
            </a:prstTxWarp>
          </a:bodyPr>
          <a:lstStyle/>
          <a:p>
            <a:pPr defTabSz="650263">
              <a:spcBef>
                <a:spcPts val="1707"/>
              </a:spcBef>
              <a:spcAft>
                <a:spcPts val="1707"/>
              </a:spcAft>
            </a:pPr>
            <a:endParaRPr lang="en-US" sz="4400" b="1" dirty="0">
              <a:solidFill>
                <a:srgbClr val="5C5C5C"/>
              </a:solidFill>
              <a:latin typeface="Helvetica Neue" charset="0"/>
              <a:ea typeface="Helvetica Neue" charset="0"/>
              <a:cs typeface="Helvetica Neue" charset="0"/>
            </a:endParaRPr>
          </a:p>
        </p:txBody>
      </p:sp>
      <p:pic>
        <p:nvPicPr>
          <p:cNvPr id="10" name="Picture 9" descr="GFDRR_Primary Logo_BW-Shade.png"/>
          <p:cNvPicPr>
            <a:picLocks noChangeAspect="1"/>
          </p:cNvPicPr>
          <p:nvPr/>
        </p:nvPicPr>
        <p:blipFill>
          <a:blip r:embed="rId3">
            <a:alphaModFix amt="83000"/>
          </a:blip>
          <a:srcRect/>
          <a:stretch>
            <a:fillRect/>
          </a:stretch>
        </p:blipFill>
        <p:spPr bwMode="auto">
          <a:xfrm>
            <a:off x="14080331" y="8632725"/>
            <a:ext cx="2762250" cy="615472"/>
          </a:xfrm>
          <a:prstGeom prst="rect">
            <a:avLst/>
          </a:prstGeom>
          <a:noFill/>
          <a:ln w="9525">
            <a:noFill/>
            <a:miter lim="800000"/>
            <a:headEnd/>
            <a:tailEnd/>
          </a:ln>
        </p:spPr>
      </p:pic>
      <p:cxnSp>
        <p:nvCxnSpPr>
          <p:cNvPr id="11" name="Straight Connector 10"/>
          <p:cNvCxnSpPr/>
          <p:nvPr/>
        </p:nvCxnSpPr>
        <p:spPr bwMode="auto">
          <a:xfrm>
            <a:off x="540286" y="1142999"/>
            <a:ext cx="7772400" cy="0"/>
          </a:xfrm>
          <a:prstGeom prst="line">
            <a:avLst/>
          </a:prstGeom>
          <a:solidFill>
            <a:srgbClr val="FFFFFF"/>
          </a:solidFill>
          <a:ln w="57150" cap="flat" cmpd="sng" algn="ctr">
            <a:solidFill>
              <a:srgbClr val="3A81BA"/>
            </a:solidFill>
            <a:prstDash val="solid"/>
            <a:round/>
            <a:headEnd type="none" w="med" len="med"/>
            <a:tailEnd type="none" w="med" len="med"/>
          </a:ln>
          <a:effectLst/>
        </p:spPr>
      </p:cxnSp>
      <p:sp>
        <p:nvSpPr>
          <p:cNvPr id="4" name="TextBox 3"/>
          <p:cNvSpPr txBox="1"/>
          <p:nvPr/>
        </p:nvSpPr>
        <p:spPr>
          <a:xfrm>
            <a:off x="897731" y="457200"/>
            <a:ext cx="11887200" cy="600164"/>
          </a:xfrm>
          <a:prstGeom prst="rect">
            <a:avLst/>
          </a:prstGeom>
          <a:noFill/>
        </p:spPr>
        <p:txBody>
          <a:bodyPr wrap="square" rtlCol="0">
            <a:spAutoFit/>
          </a:bodyPr>
          <a:lstStyle/>
          <a:p>
            <a:r>
              <a:rPr lang="en-US" b="1" dirty="0" smtClean="0">
                <a:solidFill>
                  <a:srgbClr val="535353"/>
                </a:solidFill>
                <a:latin typeface="+mj-lt"/>
              </a:rPr>
              <a:t>Avenues for GFDRR’s Future Engagement</a:t>
            </a:r>
            <a:endParaRPr lang="en-US" b="1" dirty="0">
              <a:solidFill>
                <a:srgbClr val="535353"/>
              </a:solidFill>
              <a:latin typeface="+mj-lt"/>
            </a:endParaRPr>
          </a:p>
        </p:txBody>
      </p:sp>
      <p:sp>
        <p:nvSpPr>
          <p:cNvPr id="3" name="TextBox 2"/>
          <p:cNvSpPr txBox="1"/>
          <p:nvPr/>
        </p:nvSpPr>
        <p:spPr>
          <a:xfrm>
            <a:off x="745331" y="1524000"/>
            <a:ext cx="13106400" cy="8771632"/>
          </a:xfrm>
          <a:prstGeom prst="rect">
            <a:avLst/>
          </a:prstGeom>
          <a:noFill/>
        </p:spPr>
        <p:txBody>
          <a:bodyPr wrap="square" rtlCol="0">
            <a:spAutoFit/>
          </a:bodyPr>
          <a:lstStyle/>
          <a:p>
            <a:pPr lvl="0"/>
            <a:endParaRPr lang="en-US" sz="3600" dirty="0">
              <a:latin typeface="Avenir Roman" charset="0"/>
              <a:ea typeface="Avenir Roman" charset="0"/>
              <a:cs typeface="Avenir Roman" charset="0"/>
              <a:sym typeface="Avenir Roman" charset="0"/>
            </a:endParaRPr>
          </a:p>
          <a:p>
            <a:pPr marL="457200" lvl="0" indent="-457200">
              <a:buFont typeface="Wingdings" charset="2"/>
              <a:buChar char="q"/>
            </a:pPr>
            <a:r>
              <a:rPr lang="en-US" sz="3600" b="1" dirty="0" smtClean="0">
                <a:latin typeface="Avenir Roman" charset="0"/>
                <a:ea typeface="Avenir Roman" charset="0"/>
                <a:cs typeface="Avenir Roman" charset="0"/>
                <a:sym typeface="Avenir Roman" charset="0"/>
              </a:rPr>
              <a:t>Tools and Knowledge Development</a:t>
            </a:r>
            <a:endParaRPr lang="en-US" sz="3600" b="1" dirty="0">
              <a:latin typeface="Avenir Roman" charset="0"/>
              <a:ea typeface="Avenir Roman" charset="0"/>
              <a:cs typeface="Avenir Roman" charset="0"/>
              <a:sym typeface="Avenir Roman" charset="0"/>
            </a:endParaRPr>
          </a:p>
          <a:p>
            <a:pPr lvl="0"/>
            <a:endParaRPr lang="en-US" sz="3600" dirty="0">
              <a:latin typeface="Avenir Roman" charset="0"/>
              <a:ea typeface="Avenir Roman" charset="0"/>
              <a:cs typeface="Avenir Roman" charset="0"/>
              <a:sym typeface="Avenir Roman" charset="0"/>
            </a:endParaRPr>
          </a:p>
          <a:p>
            <a:pPr marL="571500" lvl="0" indent="-571500">
              <a:buFont typeface="Wingdings" panose="05000000000000000000" pitchFamily="2" charset="2"/>
              <a:buChar char="ü"/>
            </a:pPr>
            <a:r>
              <a:rPr lang="en-US" sz="3200" dirty="0" smtClean="0">
                <a:latin typeface="Avenir Roman" charset="0"/>
                <a:ea typeface="Avenir Roman" charset="0"/>
                <a:cs typeface="Avenir Roman" charset="0"/>
                <a:sym typeface="Avenir Roman" charset="0"/>
              </a:rPr>
              <a:t>Expand </a:t>
            </a:r>
            <a:r>
              <a:rPr lang="en-US" sz="3200" dirty="0">
                <a:latin typeface="Avenir Roman" charset="0"/>
                <a:ea typeface="Avenir Roman" charset="0"/>
                <a:cs typeface="Avenir Roman" charset="0"/>
                <a:sym typeface="Avenir Roman" charset="0"/>
              </a:rPr>
              <a:t>the approach on early warning from meteorological early warning to one based on social vulnerability. GFDRR could support FCV and Social Development teams to monitor vulnerability and fragility at micro and macro levels. </a:t>
            </a:r>
            <a:endParaRPr lang="en-US" sz="3200" dirty="0" smtClean="0">
              <a:latin typeface="Avenir Roman" charset="0"/>
              <a:ea typeface="Avenir Roman" charset="0"/>
              <a:cs typeface="Avenir Roman" charset="0"/>
              <a:sym typeface="Avenir Roman" charset="0"/>
            </a:endParaRPr>
          </a:p>
          <a:p>
            <a:pPr lvl="0"/>
            <a:endParaRPr lang="en-US" sz="3200" dirty="0" smtClean="0">
              <a:latin typeface="Avenir Roman" charset="0"/>
              <a:ea typeface="Avenir Roman" charset="0"/>
              <a:cs typeface="Avenir Roman" charset="0"/>
              <a:sym typeface="Avenir Roman" charset="0"/>
            </a:endParaRPr>
          </a:p>
          <a:p>
            <a:pPr marL="571500" lvl="0" indent="-571500">
              <a:buFont typeface="Wingdings" panose="05000000000000000000" pitchFamily="2" charset="2"/>
              <a:buChar char="ü"/>
            </a:pPr>
            <a:r>
              <a:rPr lang="en-US" sz="3200" dirty="0" smtClean="0">
                <a:latin typeface="Avenir Roman" charset="0"/>
                <a:ea typeface="Avenir Roman" charset="0"/>
                <a:cs typeface="Avenir Roman" charset="0"/>
                <a:sym typeface="Avenir Roman" charset="0"/>
              </a:rPr>
              <a:t>Improve engagement in fragile/conflict areas, including through enhancing </a:t>
            </a:r>
            <a:r>
              <a:rPr lang="en-US" sz="3200" dirty="0">
                <a:latin typeface="Avenir Roman" charset="0"/>
                <a:ea typeface="Avenir Roman" charset="0"/>
                <a:cs typeface="Avenir Roman" charset="0"/>
                <a:sym typeface="Avenir Roman" charset="0"/>
              </a:rPr>
              <a:t>work on Damage Needs Assessments methodologies and better adapting disaster tools for fragile and conflict contexts</a:t>
            </a:r>
            <a:r>
              <a:rPr lang="en-US" sz="3200" dirty="0" smtClean="0">
                <a:latin typeface="Avenir Roman" charset="0"/>
                <a:ea typeface="Avenir Roman" charset="0"/>
                <a:cs typeface="Avenir Roman" charset="0"/>
                <a:sym typeface="Avenir Roman" charset="0"/>
              </a:rPr>
              <a:t>.</a:t>
            </a:r>
          </a:p>
          <a:p>
            <a:pPr lvl="0"/>
            <a:endParaRPr lang="en-US" sz="3200" dirty="0" smtClean="0">
              <a:latin typeface="Avenir Roman" charset="0"/>
              <a:ea typeface="Avenir Roman" charset="0"/>
              <a:cs typeface="Avenir Roman" charset="0"/>
              <a:sym typeface="Avenir Roman" charset="0"/>
            </a:endParaRPr>
          </a:p>
          <a:p>
            <a:pPr marL="571500" lvl="0" indent="-571500">
              <a:buFont typeface="Wingdings" panose="05000000000000000000" pitchFamily="2" charset="2"/>
              <a:buChar char="ü"/>
            </a:pPr>
            <a:r>
              <a:rPr lang="en-US" sz="3200" dirty="0">
                <a:latin typeface="Avenir Roman" charset="0"/>
                <a:ea typeface="Avenir Roman" charset="0"/>
                <a:cs typeface="Avenir Roman" charset="0"/>
                <a:sym typeface="Avenir Roman" charset="0"/>
              </a:rPr>
              <a:t>Conduct an evaluation of case-studies on GFDRR’s programs in fragile and conflict-affected countries in order to learn lessons and identify good practices.</a:t>
            </a:r>
          </a:p>
          <a:p>
            <a:pPr marL="457200" lvl="0" indent="-457200">
              <a:buFont typeface="Arial"/>
              <a:buChar char="•"/>
            </a:pPr>
            <a:endParaRPr lang="en-US" sz="3600" dirty="0">
              <a:latin typeface="Avenir Roman" charset="0"/>
              <a:ea typeface="Avenir Roman" charset="0"/>
              <a:cs typeface="Avenir Roman" charset="0"/>
              <a:sym typeface="Avenir Roman" charset="0"/>
            </a:endParaRPr>
          </a:p>
          <a:p>
            <a:pPr marL="457200" lvl="0" indent="-457200">
              <a:buFont typeface="Arial"/>
              <a:buChar char="•"/>
            </a:pPr>
            <a:endParaRPr lang="en-US" sz="3600" dirty="0">
              <a:latin typeface="Avenir Roman" charset="0"/>
              <a:ea typeface="Avenir Roman" charset="0"/>
              <a:cs typeface="Avenir Roman" charset="0"/>
              <a:sym typeface="Avenir Roman" charset="0"/>
            </a:endParaRPr>
          </a:p>
        </p:txBody>
      </p:sp>
    </p:spTree>
    <p:extLst>
      <p:ext uri="{BB962C8B-B14F-4D97-AF65-F5344CB8AC3E}">
        <p14:creationId xmlns:p14="http://schemas.microsoft.com/office/powerpoint/2010/main" val="2601996602"/>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GFDRR PPT Template _FINAL">
  <a:themeElements>
    <a:clrScheme name="">
      <a:dk1>
        <a:srgbClr val="000000"/>
      </a:dk1>
      <a:lt1>
        <a:srgbClr val="FFFFFF"/>
      </a:lt1>
      <a:dk2>
        <a:srgbClr val="A7A7A7"/>
      </a:dk2>
      <a:lt2>
        <a:srgbClr val="535353"/>
      </a:lt2>
      <a:accent1>
        <a:srgbClr val="3A81BA"/>
      </a:accent1>
      <a:accent2>
        <a:srgbClr val="D89F39"/>
      </a:accent2>
      <a:accent3>
        <a:srgbClr val="FFFFFF"/>
      </a:accent3>
      <a:accent4>
        <a:srgbClr val="000000"/>
      </a:accent4>
      <a:accent5>
        <a:srgbClr val="AEC1D9"/>
      </a:accent5>
      <a:accent6>
        <a:srgbClr val="C49033"/>
      </a:accent6>
      <a:hlink>
        <a:srgbClr val="0000FF"/>
      </a:hlink>
      <a:folHlink>
        <a:srgbClr val="FF00FF"/>
      </a:folHlink>
    </a:clrScheme>
    <a:fontScheme name="Office Theme">
      <a:majorFont>
        <a:latin typeface="Helvetica"/>
        <a:ea typeface="Helvetica"/>
        <a:cs typeface="Helvetica"/>
      </a:majorFont>
      <a:minorFont>
        <a:latin typeface="Helvetica"/>
        <a:ea typeface="Helvetica"/>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25400" cap="flat" cmpd="sng" algn="ctr">
          <a:solidFill>
            <a:srgbClr val="3A81BA"/>
          </a:solidFill>
          <a:prstDash val="solid"/>
          <a:round/>
          <a:headEnd type="none" w="med" len="med"/>
          <a:tailEnd type="none" w="med" len="med"/>
        </a:ln>
        <a:effectLst>
          <a:outerShdw blurRad="50800" dist="25400" dir="5400000" algn="ctr" rotWithShape="0">
            <a:srgbClr val="000000">
              <a:alpha val="34999"/>
            </a:srgbClr>
          </a:outerShdw>
        </a:effectLst>
      </a:spPr>
      <a:bodyPr vert="horz" wrap="square" lIns="65022" tIns="65022" rIns="65022" bIns="65022" numCol="1" anchor="ctr" anchorCtr="0" compatLnSpc="1">
        <a:prstTxWarp prst="textNoShape">
          <a:avLst/>
        </a:prstTxWarp>
      </a:bodyPr>
      <a:lstStyle>
        <a:defPPr marL="457200" marR="0" indent="0" algn="l" defTabSz="895350" rtl="0" eaLnBrk="1" fontAlgn="base" latinLnBrk="0" hangingPunct="0">
          <a:lnSpc>
            <a:spcPct val="100000"/>
          </a:lnSpc>
          <a:spcBef>
            <a:spcPct val="0"/>
          </a:spcBef>
          <a:spcAft>
            <a:spcPct val="0"/>
          </a:spcAft>
          <a:buClrTx/>
          <a:buSzTx/>
          <a:buFontTx/>
          <a:buNone/>
          <a:tabLst/>
          <a:defRPr kumimoji="0" lang="en-US" sz="3300" b="0" i="0" u="none" strike="noStrike" cap="none" normalizeH="0" baseline="0">
            <a:ln>
              <a:noFill/>
            </a:ln>
            <a:solidFill>
              <a:srgbClr val="000000"/>
            </a:solidFill>
            <a:effectLst/>
            <a:latin typeface="Trebuchet MS" charset="0"/>
            <a:ea typeface="Trebuchet MS" charset="0"/>
            <a:cs typeface="Trebuchet MS" charset="0"/>
            <a:sym typeface="Trebuchet MS" charset="0"/>
          </a:defRPr>
        </a:defPPr>
      </a:lstStyle>
    </a:spDef>
    <a:lnDef>
      <a:spPr bwMode="auto">
        <a:xfrm>
          <a:off x="0" y="0"/>
          <a:ext cx="1" cy="1"/>
        </a:xfrm>
        <a:custGeom>
          <a:avLst/>
          <a:gdLst/>
          <a:ahLst/>
          <a:cxnLst/>
          <a:rect l="0" t="0" r="0" b="0"/>
          <a:pathLst/>
        </a:custGeom>
        <a:solidFill>
          <a:srgbClr val="FFFFFF"/>
        </a:solidFill>
        <a:ln w="25400" cap="flat" cmpd="sng" algn="ctr">
          <a:solidFill>
            <a:srgbClr val="3A81BA"/>
          </a:solidFill>
          <a:prstDash val="solid"/>
          <a:round/>
          <a:headEnd type="none" w="med" len="med"/>
          <a:tailEnd type="none" w="med" len="med"/>
        </a:ln>
        <a:effectLst>
          <a:outerShdw blurRad="50800" dist="25400" dir="5400000" algn="ctr" rotWithShape="0">
            <a:srgbClr val="000000">
              <a:alpha val="34999"/>
            </a:srgbClr>
          </a:outerShdw>
        </a:effectLst>
      </a:spPr>
      <a:bodyPr vert="horz" wrap="square" lIns="65022" tIns="65022" rIns="65022" bIns="65022" numCol="1" anchor="ctr" anchorCtr="0" compatLnSpc="1">
        <a:prstTxWarp prst="textNoShape">
          <a:avLst/>
        </a:prstTxWarp>
      </a:bodyPr>
      <a:lstStyle>
        <a:defPPr marL="457200" marR="0" indent="0" algn="l" defTabSz="895350" rtl="0" eaLnBrk="1" fontAlgn="base" latinLnBrk="0" hangingPunct="0">
          <a:lnSpc>
            <a:spcPct val="100000"/>
          </a:lnSpc>
          <a:spcBef>
            <a:spcPct val="0"/>
          </a:spcBef>
          <a:spcAft>
            <a:spcPct val="0"/>
          </a:spcAft>
          <a:buClrTx/>
          <a:buSzTx/>
          <a:buFontTx/>
          <a:buNone/>
          <a:tabLst/>
          <a:defRPr kumimoji="0" lang="en-US" sz="3300" b="0" i="0" u="none" strike="noStrike" cap="none" normalizeH="0" baseline="0">
            <a:ln>
              <a:noFill/>
            </a:ln>
            <a:solidFill>
              <a:srgbClr val="000000"/>
            </a:solidFill>
            <a:effectLst/>
            <a:latin typeface="Trebuchet MS" charset="0"/>
            <a:ea typeface="Trebuchet MS" charset="0"/>
            <a:cs typeface="Trebuchet MS" charset="0"/>
            <a:sym typeface="Trebuchet MS" charset="0"/>
          </a:defRPr>
        </a:defPPr>
      </a:lst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A7A7A7"/>
      </a:dk2>
      <a:lt2>
        <a:srgbClr val="535353"/>
      </a:lt2>
      <a:accent1>
        <a:srgbClr val="3A81BA"/>
      </a:accent1>
      <a:accent2>
        <a:srgbClr val="D89F39"/>
      </a:accent2>
      <a:accent3>
        <a:srgbClr val="FFFFFF"/>
      </a:accent3>
      <a:accent4>
        <a:srgbClr val="000000"/>
      </a:accent4>
      <a:accent5>
        <a:srgbClr val="AEC1D9"/>
      </a:accent5>
      <a:accent6>
        <a:srgbClr val="C49033"/>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GFDRR PPT Template _FINAL</Template>
  <TotalTime>5082</TotalTime>
  <Words>1894</Words>
  <Application>Microsoft Office PowerPoint</Application>
  <PresentationFormat>Custom</PresentationFormat>
  <Paragraphs>268</Paragraphs>
  <Slides>12</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Avenir Roman</vt:lpstr>
      <vt:lpstr>Helvetica</vt:lpstr>
      <vt:lpstr>Helvetica Neue</vt:lpstr>
      <vt:lpstr>Helvetica Neue Light</vt:lpstr>
      <vt:lpstr>Helvetica Neue Thin</vt:lpstr>
      <vt:lpstr>Trebuchet MS</vt:lpstr>
      <vt:lpstr>Wingdings</vt:lpstr>
      <vt:lpstr>GFDRR PPT Template _FINAL</vt:lpstr>
      <vt:lpstr>DISASTERS, CONFLICT &amp; FRAGILITY: A JOINT AGENDA  OPTIONS FOR GFDRR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World Bank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Consultative Group of GFDRR</dc:title>
  <dc:creator>Henriette B. Mampuya</dc:creator>
  <cp:lastModifiedBy>Alistair Holbrook Taylor</cp:lastModifiedBy>
  <cp:revision>92</cp:revision>
  <dcterms:created xsi:type="dcterms:W3CDTF">2014-04-28T03:17:58Z</dcterms:created>
  <dcterms:modified xsi:type="dcterms:W3CDTF">2016-04-27T12:20:35Z</dcterms:modified>
</cp:coreProperties>
</file>