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649" r:id="rId1"/>
  </p:sldMasterIdLst>
  <p:notesMasterIdLst>
    <p:notesMasterId r:id="rId11"/>
  </p:notesMasterIdLst>
  <p:sldIdLst>
    <p:sldId id="256" r:id="rId2"/>
    <p:sldId id="259" r:id="rId3"/>
    <p:sldId id="269" r:id="rId4"/>
    <p:sldId id="268" r:id="rId5"/>
    <p:sldId id="267" r:id="rId6"/>
    <p:sldId id="266" r:id="rId7"/>
    <p:sldId id="270" r:id="rId8"/>
    <p:sldId id="272" r:id="rId9"/>
    <p:sldId id="271" r:id="rId10"/>
  </p:sldIdLst>
  <p:sldSz cx="17340263" cy="9753600"/>
  <p:notesSz cx="6858000" cy="9144000"/>
  <p:defaultTextStyle>
    <a:defPPr>
      <a:defRPr lang="en-US"/>
    </a:defPPr>
    <a:lvl1pPr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1pPr>
    <a:lvl2pPr marL="457200"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2pPr>
    <a:lvl3pPr marL="914400"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3pPr>
    <a:lvl4pPr marL="1371600"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4pPr>
    <a:lvl5pPr marL="1828800"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5pPr>
    <a:lvl6pPr marL="2286000" algn="l" defTabSz="457200" rtl="0" eaLnBrk="1" latinLnBrk="0" hangingPunct="1"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6pPr>
    <a:lvl7pPr marL="2743200" algn="l" defTabSz="457200" rtl="0" eaLnBrk="1" latinLnBrk="0" hangingPunct="1"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7pPr>
    <a:lvl8pPr marL="3200400" algn="l" defTabSz="457200" rtl="0" eaLnBrk="1" latinLnBrk="0" hangingPunct="1"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8pPr>
    <a:lvl9pPr marL="3657600" algn="l" defTabSz="457200" rtl="0" eaLnBrk="1" latinLnBrk="0" hangingPunct="1"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1BA"/>
    <a:srgbClr val="FF7A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29876" autoAdjust="0"/>
    <p:restoredTop sz="87034" autoAdjust="0"/>
  </p:normalViewPr>
  <p:slideViewPr>
    <p:cSldViewPr>
      <p:cViewPr varScale="1">
        <p:scale>
          <a:sx n="27" d="100"/>
          <a:sy n="27" d="100"/>
        </p:scale>
        <p:origin x="126" y="114"/>
      </p:cViewPr>
      <p:guideLst>
        <p:guide orient="horz" pos="3072"/>
        <p:guide pos="54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Avenir Roman" charset="0"/>
              </a:rPr>
              <a:t>Click to edit Master text styles</a:t>
            </a:r>
          </a:p>
          <a:p>
            <a:pPr lvl="1"/>
            <a:r>
              <a:rPr lang="en-US" noProof="0">
                <a:sym typeface="Avenir Roman" charset="0"/>
              </a:rPr>
              <a:t>Second level</a:t>
            </a:r>
          </a:p>
          <a:p>
            <a:pPr lvl="2"/>
            <a:r>
              <a:rPr lang="en-US" noProof="0">
                <a:sym typeface="Avenir Roman" charset="0"/>
              </a:rPr>
              <a:t>Third level</a:t>
            </a:r>
          </a:p>
          <a:p>
            <a:pPr lvl="3"/>
            <a:r>
              <a:rPr lang="en-US" noProof="0">
                <a:sym typeface="Avenir Roman" charset="0"/>
              </a:rPr>
              <a:t>Fourth level</a:t>
            </a:r>
          </a:p>
          <a:p>
            <a:pPr lvl="4"/>
            <a:r>
              <a:rPr lang="en-US" noProof="0">
                <a:sym typeface="Avenir Roman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916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2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9673" y="3030541"/>
            <a:ext cx="14740917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1466" y="5527678"/>
            <a:ext cx="12137337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23" indent="0" algn="ctr">
              <a:buNone/>
              <a:defRPr/>
            </a:lvl2pPr>
            <a:lvl3pPr marL="914446" indent="0" algn="ctr">
              <a:buNone/>
              <a:defRPr/>
            </a:lvl3pPr>
            <a:lvl4pPr marL="1371668" indent="0" algn="ctr">
              <a:buNone/>
              <a:defRPr/>
            </a:lvl4pPr>
            <a:lvl5pPr marL="1828892" indent="0" algn="ctr">
              <a:buNone/>
              <a:defRPr/>
            </a:lvl5pPr>
            <a:lvl6pPr marL="2286114" indent="0" algn="ctr">
              <a:buNone/>
              <a:defRPr/>
            </a:lvl6pPr>
            <a:lvl7pPr marL="2743337" indent="0" algn="ctr">
              <a:buNone/>
              <a:defRPr/>
            </a:lvl7pPr>
            <a:lvl8pPr marL="3200560" indent="0" algn="ctr">
              <a:buNone/>
              <a:defRPr/>
            </a:lvl8pPr>
            <a:lvl9pPr marL="365778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7860" y="2276478"/>
            <a:ext cx="15604543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571268" y="390528"/>
            <a:ext cx="3901135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7860" y="390528"/>
            <a:ext cx="11500202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860" y="2276478"/>
            <a:ext cx="15604543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9526" y="6267450"/>
            <a:ext cx="14738800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1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9526" y="4133850"/>
            <a:ext cx="14738800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23" indent="0">
              <a:buNone/>
              <a:defRPr sz="1800"/>
            </a:lvl2pPr>
            <a:lvl3pPr marL="914446" indent="0">
              <a:buNone/>
              <a:defRPr sz="1600"/>
            </a:lvl3pPr>
            <a:lvl4pPr marL="1371668" indent="0">
              <a:buNone/>
              <a:defRPr sz="1400"/>
            </a:lvl4pPr>
            <a:lvl5pPr marL="1828892" indent="0">
              <a:buNone/>
              <a:defRPr sz="1400"/>
            </a:lvl5pPr>
            <a:lvl6pPr marL="2286114" indent="0">
              <a:buNone/>
              <a:defRPr sz="1400"/>
            </a:lvl6pPr>
            <a:lvl7pPr marL="2743337" indent="0">
              <a:buNone/>
              <a:defRPr sz="1400"/>
            </a:lvl7pPr>
            <a:lvl8pPr marL="3200560" indent="0">
              <a:buNone/>
              <a:defRPr sz="1400"/>
            </a:lvl8pPr>
            <a:lvl9pPr marL="365778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7862" y="2276478"/>
            <a:ext cx="7700669" cy="6435725"/>
          </a:xfrm>
          <a:prstGeom prst="rect">
            <a:avLst/>
          </a:prstGeom>
        </p:spPr>
        <p:txBody>
          <a:bodyPr vert="horz"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1736" y="2276478"/>
            <a:ext cx="7700669" cy="6435725"/>
          </a:xfrm>
          <a:prstGeom prst="rect">
            <a:avLst/>
          </a:prstGeom>
        </p:spPr>
        <p:txBody>
          <a:bodyPr vert="horz"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62" y="2182816"/>
            <a:ext cx="7660451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8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62" y="3092450"/>
            <a:ext cx="7660451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807722" y="2182816"/>
            <a:ext cx="766468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8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807722" y="3092450"/>
            <a:ext cx="766468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88941"/>
            <a:ext cx="5704592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9891" y="388938"/>
            <a:ext cx="969251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60" y="2041528"/>
            <a:ext cx="5704592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8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9473" y="6827838"/>
            <a:ext cx="10403735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99473" y="871541"/>
            <a:ext cx="10403735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23" indent="0">
              <a:buNone/>
              <a:defRPr sz="2801"/>
            </a:lvl2pPr>
            <a:lvl3pPr marL="914446" indent="0">
              <a:buNone/>
              <a:defRPr sz="2400"/>
            </a:lvl3pPr>
            <a:lvl4pPr marL="1371668" indent="0">
              <a:buNone/>
              <a:defRPr sz="2000"/>
            </a:lvl4pPr>
            <a:lvl5pPr marL="1828892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lvl="0"/>
            <a:r>
              <a:rPr lang="en-US" noProof="0" smtClean="0">
                <a:sym typeface="Helvetica" charset="0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99473" y="7634288"/>
            <a:ext cx="10403735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8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23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46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68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92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marL="342917" indent="-342917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1pPr>
      <a:lvl2pPr marL="228611" indent="228611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2pPr>
      <a:lvl3pPr marL="457223" indent="457223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3pPr>
      <a:lvl4pPr marL="685835" indent="685835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4pPr>
      <a:lvl5pPr marL="914446" indent="914446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5pPr>
      <a:lvl6pPr marL="1371668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6pPr>
      <a:lvl7pPr marL="1828892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7pPr>
      <a:lvl8pPr marL="2286114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8pPr>
      <a:lvl9pPr marL="2743337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8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/>
          </p:cNvSpPr>
          <p:nvPr/>
        </p:nvSpPr>
        <p:spPr bwMode="auto">
          <a:xfrm>
            <a:off x="7028657" y="5886452"/>
            <a:ext cx="7432675" cy="42863"/>
          </a:xfrm>
          <a:custGeom>
            <a:avLst/>
            <a:gdLst>
              <a:gd name="T0" fmla="*/ 2147483647 w 21600"/>
              <a:gd name="T1" fmla="*/ 332337 h 21600"/>
              <a:gd name="T2" fmla="*/ 2147483647 w 21600"/>
              <a:gd name="T3" fmla="*/ 332337 h 21600"/>
              <a:gd name="T4" fmla="*/ 2147483647 w 21600"/>
              <a:gd name="T5" fmla="*/ 332337 h 21600"/>
              <a:gd name="T6" fmla="*/ 2147483647 w 21600"/>
              <a:gd name="T7" fmla="*/ 33233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8578056" y="4576764"/>
            <a:ext cx="31290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8" r="2367"/>
          <a:stretch/>
        </p:blipFill>
        <p:spPr>
          <a:xfrm>
            <a:off x="-1" y="-1"/>
            <a:ext cx="7831932" cy="9264375"/>
          </a:xfrm>
          <a:prstGeom prst="rect">
            <a:avLst/>
          </a:prstGeom>
        </p:spPr>
      </p:pic>
      <p:sp>
        <p:nvSpPr>
          <p:cNvPr id="14339" name="Rectangle 3"/>
          <p:cNvSpPr>
            <a:spLocks noGrp="1"/>
          </p:cNvSpPr>
          <p:nvPr>
            <p:ph type="title"/>
          </p:nvPr>
        </p:nvSpPr>
        <p:spPr bwMode="auto">
          <a:xfrm>
            <a:off x="8130041" y="3993292"/>
            <a:ext cx="8692649" cy="19050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 defTabSz="766802">
              <a:lnSpc>
                <a:spcPts val="5501"/>
              </a:lnSpc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sym typeface="Helvetica Neue" charset="0"/>
              </a:rPr>
              <a:t>GFDRR Gender Action Plan</a:t>
            </a:r>
            <a:br>
              <a:rPr lang="en-US" sz="4400" b="1" dirty="0" smtClean="0">
                <a:solidFill>
                  <a:srgbClr val="5C5C5C"/>
                </a:solidFill>
                <a:latin typeface="Helvetica Neue" charset="0"/>
                <a:sym typeface="Helvetica Neue" charset="0"/>
              </a:rPr>
            </a:br>
            <a:endParaRPr lang="en-US" sz="1000" b="1" i="1" dirty="0">
              <a:latin typeface="Helvetica Neue" charset="0"/>
            </a:endParaRP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>
            <a:off x="8130041" y="5930089"/>
            <a:ext cx="8686906" cy="1892386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30026" tIns="130026" rIns="130026" bIns="130026">
            <a:prstTxWarp prst="textNoShape">
              <a:avLst/>
            </a:prstTxWarp>
          </a:bodyPr>
          <a:lstStyle/>
          <a:p>
            <a:pPr algn="r"/>
            <a:r>
              <a:rPr lang="en-US" sz="2801" dirty="0" smtClean="0">
                <a:latin typeface="Helvetica Neue Light" charset="0"/>
                <a:ea typeface="Helvetica Neue" charset="0"/>
                <a:cs typeface="Helvetica Neue" charset="0"/>
                <a:sym typeface="Helvetica Neue" charset="0"/>
              </a:rPr>
              <a:t>Margaret Arnold and Cristina Otano</a:t>
            </a:r>
            <a:endParaRPr lang="en-US" sz="2801" dirty="0">
              <a:latin typeface="Helvetica Neue Light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r"/>
            <a:endParaRPr lang="en-US" sz="2801" dirty="0" smtClean="0">
              <a:latin typeface="Helvetica Neue Light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r"/>
            <a:r>
              <a:rPr lang="en-US" sz="2801" dirty="0" smtClean="0">
                <a:latin typeface="Helvetica Neue Light" charset="0"/>
                <a:ea typeface="Helvetica Neue" charset="0"/>
                <a:cs typeface="Helvetica Neue" charset="0"/>
                <a:sym typeface="Helvetica Neue" charset="0"/>
              </a:rPr>
              <a:t>17 Meeting of the GFDRR Consultative Group</a:t>
            </a:r>
          </a:p>
          <a:p>
            <a:pPr algn="r"/>
            <a:r>
              <a:rPr lang="en-US" sz="2801" dirty="0" smtClean="0">
                <a:latin typeface="Helvetica Neue Light" charset="0"/>
                <a:ea typeface="Helvetica Neue" charset="0"/>
                <a:cs typeface="Helvetica Neue" charset="0"/>
                <a:sym typeface="Helvetica Neue" charset="0"/>
              </a:rPr>
              <a:t>April 27, 2016</a:t>
            </a:r>
            <a:endParaRPr lang="en-US" sz="2801" dirty="0">
              <a:latin typeface="Helvetica Neue Light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9" name="Picture 8" descr="GFDRR_Primary Logo_BW-Shade.png"/>
          <p:cNvPicPr>
            <a:picLocks noChangeAspect="1"/>
          </p:cNvPicPr>
          <p:nvPr/>
        </p:nvPicPr>
        <p:blipFill>
          <a:blip r:embed="rId3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5" y="381000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Why a Gender Action Plan?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7698" y="3047997"/>
            <a:ext cx="152314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Understanding the different needs and capacities of women and men is critical to effective DRM.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Women’s empowerment is an important approach to building broader community resilience.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GFDRR’s GAP accompanies the WBG’s new Gender Strategy and operationalizes it for GFDRR’s activities and the WBG’s DRM sector.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5" y="319086"/>
            <a:ext cx="16130845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What it means for disaster and climate risk management? 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531" y="1676399"/>
            <a:ext cx="16230599" cy="762002"/>
          </a:xfrm>
        </p:spPr>
        <p:txBody>
          <a:bodyPr vert="horz" lIns="130046" tIns="65023" rIns="130046" bIns="65023">
            <a:noAutofit/>
          </a:bodyPr>
          <a:lstStyle/>
          <a:p>
            <a:pPr marL="0" indent="0">
              <a:lnSpc>
                <a:spcPts val="4001"/>
              </a:lnSpc>
              <a:buClr>
                <a:schemeClr val="accent3"/>
              </a:buClr>
              <a:buSzPct val="100000"/>
              <a:defRPr/>
            </a:pPr>
            <a:r>
              <a:rPr lang="en-US" sz="3600" b="1" kern="1200" dirty="0" smtClean="0">
                <a:latin typeface="+mj-lt"/>
                <a:ea typeface="Helvetica Neue Thin" charset="0"/>
                <a:cs typeface="Helvetica Neue Thin" charset="0"/>
                <a:sym typeface="Trebuchet MS" charset="0"/>
              </a:rPr>
              <a:t>Building on WDR 2012 – Gender Equality and Development Framework</a:t>
            </a: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  <a:p>
            <a:pPr marL="571529" indent="-571529">
              <a:lnSpc>
                <a:spcPts val="4001"/>
              </a:lnSpc>
              <a:buClr>
                <a:schemeClr val="accent3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 flipV="1">
            <a:off x="540286" y="1066800"/>
            <a:ext cx="15445045" cy="76199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" name="Group 9"/>
          <p:cNvGrpSpPr/>
          <p:nvPr/>
        </p:nvGrpSpPr>
        <p:grpSpPr>
          <a:xfrm>
            <a:off x="821531" y="2482958"/>
            <a:ext cx="15163800" cy="6014388"/>
            <a:chOff x="627434" y="1845305"/>
            <a:chExt cx="10798282" cy="3342812"/>
          </a:xfrm>
        </p:grpSpPr>
        <p:sp>
          <p:nvSpPr>
            <p:cNvPr id="11" name="Freeform 10"/>
            <p:cNvSpPr/>
            <p:nvPr/>
          </p:nvSpPr>
          <p:spPr>
            <a:xfrm>
              <a:off x="661736" y="1845305"/>
              <a:ext cx="3487167" cy="981737"/>
            </a:xfrm>
            <a:custGeom>
              <a:avLst/>
              <a:gdLst>
                <a:gd name="connsiteX0" fmla="*/ 0 w 3470869"/>
                <a:gd name="connsiteY0" fmla="*/ 0 h 733546"/>
                <a:gd name="connsiteX1" fmla="*/ 3470869 w 3470869"/>
                <a:gd name="connsiteY1" fmla="*/ 0 h 733546"/>
                <a:gd name="connsiteX2" fmla="*/ 3470869 w 3470869"/>
                <a:gd name="connsiteY2" fmla="*/ 733546 h 733546"/>
                <a:gd name="connsiteX3" fmla="*/ 0 w 3470869"/>
                <a:gd name="connsiteY3" fmla="*/ 733546 h 733546"/>
                <a:gd name="connsiteX4" fmla="*/ 0 w 3470869"/>
                <a:gd name="connsiteY4" fmla="*/ 0 h 733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70869" h="733546">
                  <a:moveTo>
                    <a:pt x="0" y="0"/>
                  </a:moveTo>
                  <a:lnTo>
                    <a:pt x="3470869" y="0"/>
                  </a:lnTo>
                  <a:lnTo>
                    <a:pt x="3470869" y="733546"/>
                  </a:lnTo>
                  <a:lnTo>
                    <a:pt x="0" y="7335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27940" rIns="41910" bIns="27940" numCol="1" spcCol="1270" anchor="ctr" anchorCtr="0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400" b="1" kern="1200" dirty="0" smtClean="0"/>
                <a:t>ENDOWMENTS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endParaRPr lang="en-US" sz="2200" b="1" kern="1200" dirty="0" smtClean="0"/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000" b="1" i="1" dirty="0" smtClean="0"/>
                <a:t>Health, Education, Social Protection</a:t>
              </a:r>
              <a:endParaRPr lang="en-US" sz="2000" b="1" i="1" kern="12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7434" y="3078241"/>
              <a:ext cx="254976" cy="1576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920996" y="3017096"/>
              <a:ext cx="3124990" cy="432452"/>
            </a:xfrm>
            <a:custGeom>
              <a:avLst/>
              <a:gdLst>
                <a:gd name="connsiteX0" fmla="*/ 0 w 3227909"/>
                <a:gd name="connsiteY0" fmla="*/ 0 h 594350"/>
                <a:gd name="connsiteX1" fmla="*/ 3227909 w 3227909"/>
                <a:gd name="connsiteY1" fmla="*/ 0 h 594350"/>
                <a:gd name="connsiteX2" fmla="*/ 3227909 w 3227909"/>
                <a:gd name="connsiteY2" fmla="*/ 594350 h 594350"/>
                <a:gd name="connsiteX3" fmla="*/ 0 w 3227909"/>
                <a:gd name="connsiteY3" fmla="*/ 594350 h 594350"/>
                <a:gd name="connsiteX4" fmla="*/ 0 w 3227909"/>
                <a:gd name="connsiteY4" fmla="*/ 0 h 59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27909" h="594350">
                  <a:moveTo>
                    <a:pt x="0" y="0"/>
                  </a:moveTo>
                  <a:lnTo>
                    <a:pt x="3227909" y="0"/>
                  </a:lnTo>
                  <a:lnTo>
                    <a:pt x="3227909" y="594350"/>
                  </a:lnTo>
                  <a:lnTo>
                    <a:pt x="0" y="5943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/>
                <a:t>W</a:t>
              </a:r>
              <a:r>
                <a:rPr lang="en-US" kern="1200" dirty="0" smtClean="0"/>
                <a:t>omen typically face greater mortality, health risks, and domestic and sexual violence.</a:t>
              </a:r>
            </a:p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kern="1200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920996" y="4316711"/>
              <a:ext cx="3016464" cy="595537"/>
            </a:xfrm>
            <a:custGeom>
              <a:avLst/>
              <a:gdLst>
                <a:gd name="connsiteX0" fmla="*/ 0 w 3227909"/>
                <a:gd name="connsiteY0" fmla="*/ 0 h 594350"/>
                <a:gd name="connsiteX1" fmla="*/ 3227909 w 3227909"/>
                <a:gd name="connsiteY1" fmla="*/ 0 h 594350"/>
                <a:gd name="connsiteX2" fmla="*/ 3227909 w 3227909"/>
                <a:gd name="connsiteY2" fmla="*/ 594350 h 594350"/>
                <a:gd name="connsiteX3" fmla="*/ 0 w 3227909"/>
                <a:gd name="connsiteY3" fmla="*/ 594350 h 594350"/>
                <a:gd name="connsiteX4" fmla="*/ 0 w 3227909"/>
                <a:gd name="connsiteY4" fmla="*/ 0 h 59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27909" h="594350">
                  <a:moveTo>
                    <a:pt x="0" y="0"/>
                  </a:moveTo>
                  <a:lnTo>
                    <a:pt x="3227909" y="0"/>
                  </a:lnTo>
                  <a:lnTo>
                    <a:pt x="3227909" y="594350"/>
                  </a:lnTo>
                  <a:lnTo>
                    <a:pt x="0" y="5943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/>
                <a:t>Women may have less access to social protection (safety nets, insurance, </a:t>
              </a:r>
              <a:r>
                <a:rPr lang="en-US" dirty="0" err="1" smtClean="0"/>
                <a:t>etc</a:t>
              </a:r>
              <a:r>
                <a:rPr lang="en-US" dirty="0" smtClean="0"/>
                <a:t>).</a:t>
              </a:r>
              <a:endParaRPr lang="en-US" kern="1200" dirty="0" smtClean="0"/>
            </a:p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kern="1200" dirty="0" smtClean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4148904" y="1901736"/>
              <a:ext cx="3632398" cy="925307"/>
            </a:xfrm>
            <a:custGeom>
              <a:avLst/>
              <a:gdLst>
                <a:gd name="connsiteX0" fmla="*/ 0 w 3470869"/>
                <a:gd name="connsiteY0" fmla="*/ 0 h 733546"/>
                <a:gd name="connsiteX1" fmla="*/ 3470869 w 3470869"/>
                <a:gd name="connsiteY1" fmla="*/ 0 h 733546"/>
                <a:gd name="connsiteX2" fmla="*/ 3470869 w 3470869"/>
                <a:gd name="connsiteY2" fmla="*/ 733546 h 733546"/>
                <a:gd name="connsiteX3" fmla="*/ 0 w 3470869"/>
                <a:gd name="connsiteY3" fmla="*/ 733546 h 733546"/>
                <a:gd name="connsiteX4" fmla="*/ 0 w 3470869"/>
                <a:gd name="connsiteY4" fmla="*/ 0 h 733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70869" h="733546">
                  <a:moveTo>
                    <a:pt x="0" y="0"/>
                  </a:moveTo>
                  <a:lnTo>
                    <a:pt x="3470869" y="0"/>
                  </a:lnTo>
                  <a:lnTo>
                    <a:pt x="3470869" y="733546"/>
                  </a:lnTo>
                  <a:lnTo>
                    <a:pt x="0" y="7335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3815" tIns="29210" rIns="43815" bIns="29210" numCol="1" spcCol="1270" anchor="ctr" anchorCtr="0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ECONOMIC OPPORTUNITIES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i="1" kern="1200" dirty="0" smtClean="0"/>
                <a:t>Participation in economic activities and access to/control over productive assets </a:t>
              </a:r>
              <a:endParaRPr lang="en-US" sz="2000" b="1" i="1" kern="1200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7954846" y="2093496"/>
              <a:ext cx="3470869" cy="733546"/>
            </a:xfrm>
            <a:custGeom>
              <a:avLst/>
              <a:gdLst>
                <a:gd name="connsiteX0" fmla="*/ 0 w 3470869"/>
                <a:gd name="connsiteY0" fmla="*/ 0 h 733546"/>
                <a:gd name="connsiteX1" fmla="*/ 3470869 w 3470869"/>
                <a:gd name="connsiteY1" fmla="*/ 0 h 733546"/>
                <a:gd name="connsiteX2" fmla="*/ 3470869 w 3470869"/>
                <a:gd name="connsiteY2" fmla="*/ 733546 h 733546"/>
                <a:gd name="connsiteX3" fmla="*/ 0 w 3470869"/>
                <a:gd name="connsiteY3" fmla="*/ 733546 h 733546"/>
                <a:gd name="connsiteX4" fmla="*/ 0 w 3470869"/>
                <a:gd name="connsiteY4" fmla="*/ 0 h 733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70869" h="733546">
                  <a:moveTo>
                    <a:pt x="0" y="0"/>
                  </a:moveTo>
                  <a:lnTo>
                    <a:pt x="3470869" y="0"/>
                  </a:lnTo>
                  <a:lnTo>
                    <a:pt x="3470869" y="733546"/>
                  </a:lnTo>
                  <a:lnTo>
                    <a:pt x="0" y="7335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3815" tIns="29210" rIns="43815" bIns="29210" numCol="1" spcCol="1270" anchor="ctr" anchorCtr="0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VOICE</a:t>
              </a:r>
              <a:r>
                <a:rPr lang="en-US" sz="2300" kern="1200" dirty="0" smtClean="0"/>
                <a:t> </a:t>
              </a:r>
              <a:r>
                <a:rPr lang="en-US" sz="2400" b="1" dirty="0"/>
                <a:t>and AGENCY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i="1" dirty="0"/>
                <a:t>Freedom from </a:t>
              </a:r>
              <a:r>
                <a:rPr lang="en-US" sz="2000" b="1" i="1" dirty="0" smtClean="0"/>
                <a:t>violence; ability to participate in decision-making and governance mechanisms.</a:t>
              </a:r>
              <a:endParaRPr lang="en-US" sz="2000" b="1" i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143757" y="3078240"/>
              <a:ext cx="254976" cy="1576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8197807" y="3405066"/>
              <a:ext cx="3227909" cy="594350"/>
            </a:xfrm>
            <a:custGeom>
              <a:avLst/>
              <a:gdLst>
                <a:gd name="connsiteX0" fmla="*/ 0 w 3227909"/>
                <a:gd name="connsiteY0" fmla="*/ 0 h 594350"/>
                <a:gd name="connsiteX1" fmla="*/ 3227909 w 3227909"/>
                <a:gd name="connsiteY1" fmla="*/ 0 h 594350"/>
                <a:gd name="connsiteX2" fmla="*/ 3227909 w 3227909"/>
                <a:gd name="connsiteY2" fmla="*/ 594350 h 594350"/>
                <a:gd name="connsiteX3" fmla="*/ 0 w 3227909"/>
                <a:gd name="connsiteY3" fmla="*/ 594350 h 594350"/>
                <a:gd name="connsiteX4" fmla="*/ 0 w 3227909"/>
                <a:gd name="connsiteY4" fmla="*/ 0 h 59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27909" h="594350">
                  <a:moveTo>
                    <a:pt x="0" y="0"/>
                  </a:moveTo>
                  <a:lnTo>
                    <a:pt x="3227909" y="0"/>
                  </a:lnTo>
                  <a:lnTo>
                    <a:pt x="3227909" y="594350"/>
                  </a:lnTo>
                  <a:lnTo>
                    <a:pt x="0" y="5943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00" kern="120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8197807" y="3999417"/>
              <a:ext cx="3227909" cy="594350"/>
            </a:xfrm>
            <a:custGeom>
              <a:avLst/>
              <a:gdLst>
                <a:gd name="connsiteX0" fmla="*/ 0 w 3227909"/>
                <a:gd name="connsiteY0" fmla="*/ 0 h 594350"/>
                <a:gd name="connsiteX1" fmla="*/ 3227909 w 3227909"/>
                <a:gd name="connsiteY1" fmla="*/ 0 h 594350"/>
                <a:gd name="connsiteX2" fmla="*/ 3227909 w 3227909"/>
                <a:gd name="connsiteY2" fmla="*/ 594350 h 594350"/>
                <a:gd name="connsiteX3" fmla="*/ 0 w 3227909"/>
                <a:gd name="connsiteY3" fmla="*/ 594350 h 594350"/>
                <a:gd name="connsiteX4" fmla="*/ 0 w 3227909"/>
                <a:gd name="connsiteY4" fmla="*/ 0 h 59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27909" h="594350">
                  <a:moveTo>
                    <a:pt x="0" y="0"/>
                  </a:moveTo>
                  <a:lnTo>
                    <a:pt x="3227909" y="0"/>
                  </a:lnTo>
                  <a:lnTo>
                    <a:pt x="3227909" y="594350"/>
                  </a:lnTo>
                  <a:lnTo>
                    <a:pt x="0" y="5943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00" kern="120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143757" y="3619329"/>
              <a:ext cx="254976" cy="1494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8197807" y="4593767"/>
              <a:ext cx="3227909" cy="594350"/>
            </a:xfrm>
            <a:custGeom>
              <a:avLst/>
              <a:gdLst>
                <a:gd name="connsiteX0" fmla="*/ 0 w 3227909"/>
                <a:gd name="connsiteY0" fmla="*/ 0 h 594350"/>
                <a:gd name="connsiteX1" fmla="*/ 3227909 w 3227909"/>
                <a:gd name="connsiteY1" fmla="*/ 0 h 594350"/>
                <a:gd name="connsiteX2" fmla="*/ 3227909 w 3227909"/>
                <a:gd name="connsiteY2" fmla="*/ 594350 h 594350"/>
                <a:gd name="connsiteX3" fmla="*/ 0 w 3227909"/>
                <a:gd name="connsiteY3" fmla="*/ 594350 h 594350"/>
                <a:gd name="connsiteX4" fmla="*/ 0 w 3227909"/>
                <a:gd name="connsiteY4" fmla="*/ 0 h 59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27909" h="594350">
                  <a:moveTo>
                    <a:pt x="0" y="0"/>
                  </a:moveTo>
                  <a:lnTo>
                    <a:pt x="3227909" y="0"/>
                  </a:lnTo>
                  <a:lnTo>
                    <a:pt x="3227909" y="594350"/>
                  </a:lnTo>
                  <a:lnTo>
                    <a:pt x="0" y="5943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00" kern="1200"/>
            </a:p>
          </p:txBody>
        </p:sp>
      </p:grpSp>
      <p:cxnSp>
        <p:nvCxnSpPr>
          <p:cNvPr id="7" name="Straight Connector 6"/>
          <p:cNvCxnSpPr/>
          <p:nvPr/>
        </p:nvCxnSpPr>
        <p:spPr bwMode="auto">
          <a:xfrm>
            <a:off x="1134345" y="4210154"/>
            <a:ext cx="4335386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</p:cxnSp>
      <p:cxnSp>
        <p:nvCxnSpPr>
          <p:cNvPr id="24" name="Straight Connector 23"/>
          <p:cNvCxnSpPr>
            <a:stCxn id="16" idx="3"/>
            <a:endCxn id="16" idx="2"/>
          </p:cNvCxnSpPr>
          <p:nvPr/>
        </p:nvCxnSpPr>
        <p:spPr bwMode="auto">
          <a:xfrm>
            <a:off x="5766657" y="4249300"/>
            <a:ext cx="5100900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</p:cxnSp>
      <p:cxnSp>
        <p:nvCxnSpPr>
          <p:cNvPr id="26" name="Straight Connector 25"/>
          <p:cNvCxnSpPr>
            <a:endCxn id="17" idx="2"/>
          </p:cNvCxnSpPr>
          <p:nvPr/>
        </p:nvCxnSpPr>
        <p:spPr bwMode="auto">
          <a:xfrm>
            <a:off x="11641931" y="4249298"/>
            <a:ext cx="4343398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</p:cxnSp>
      <p:sp>
        <p:nvSpPr>
          <p:cNvPr id="46" name="Rectangle 45"/>
          <p:cNvSpPr/>
          <p:nvPr/>
        </p:nvSpPr>
        <p:spPr>
          <a:xfrm>
            <a:off x="821531" y="5429794"/>
            <a:ext cx="358057" cy="2836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hueOff val="0"/>
              <a:satOff val="0"/>
              <a:lumOff val="0"/>
              <a:alphaOff val="0"/>
            </a:schemeClr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1233774" y="5330167"/>
            <a:ext cx="42359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Education is an indicator of adaptive capacity; the DRM profession is male-dominated in most countries, which can result in a lack of access for women to risk information, early warning</a:t>
            </a:r>
            <a:endParaRPr lang="en-US" sz="1800" dirty="0">
              <a:latin typeface="+mn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20271" y="7158993"/>
            <a:ext cx="359317" cy="2645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hueOff val="0"/>
              <a:satOff val="0"/>
              <a:lumOff val="0"/>
              <a:alphaOff val="0"/>
            </a:schemeClr>
          </a:fillRef>
          <a:effectRef idx="0">
            <a:schemeClr val="lt2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1946731" y="4553695"/>
            <a:ext cx="419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Gender-based Violence (GBV) increases in many post-disaster contexts.</a:t>
            </a:r>
            <a:endParaRPr lang="en-US" sz="18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946731" y="5713423"/>
            <a:ext cx="4038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Evidence that women contribute to greater resilience when empowered and put in decision-making positions.</a:t>
            </a:r>
            <a:endParaRPr lang="en-US" sz="18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622132" y="4701253"/>
            <a:ext cx="304799" cy="175547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65022" tIns="65022" rIns="65022" bIns="65022" numCol="1" rtlCol="0" anchor="ctr" anchorCtr="0" compatLnSpc="1">
            <a:prstTxWarp prst="textNoShape">
              <a:avLst/>
            </a:prstTxWarp>
          </a:bodyPr>
          <a:lstStyle/>
          <a:p>
            <a:pPr marL="457200" marR="0" indent="0" algn="l" defTabSz="89535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622132" y="5515398"/>
            <a:ext cx="304799" cy="1980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65022" tIns="65022" rIns="65022" bIns="65022" numCol="1" rtlCol="0" anchor="ctr" anchorCtr="0" compatLnSpc="1">
            <a:prstTxWarp prst="textNoShape">
              <a:avLst/>
            </a:prstTxWarp>
          </a:bodyPr>
          <a:lstStyle/>
          <a:p>
            <a:pPr marL="457200" marR="0" indent="0" algn="l" defTabSz="89535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002832" y="4419600"/>
            <a:ext cx="4864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Informal sector not captured; women perform non-remunerated work, not compensated in post-disaster needs assessment.</a:t>
            </a:r>
            <a:endParaRPr lang="en-US" sz="1800" dirty="0">
              <a:latin typeface="+mn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02830" y="5369312"/>
            <a:ext cx="4648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Women often have less access to credit and savings to absorb shocks.</a:t>
            </a:r>
            <a:endParaRPr lang="en-US" sz="1800" dirty="0">
              <a:latin typeface="+mn-lt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622132" y="6172200"/>
            <a:ext cx="304799" cy="18643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65022" tIns="65022" rIns="65022" bIns="65022" numCol="1" rtlCol="0" anchor="ctr" anchorCtr="0" compatLnSpc="1">
            <a:prstTxWarp prst="textNoShape">
              <a:avLst/>
            </a:prstTxWarp>
          </a:bodyPr>
          <a:lstStyle/>
          <a:p>
            <a:pPr marL="457200" marR="0" indent="0" algn="l" defTabSz="89535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02832" y="6015643"/>
            <a:ext cx="5031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The burden of care increases; women expected to do unremunerated work in recovery</a:t>
            </a:r>
            <a:endParaRPr lang="en-US" sz="1800" dirty="0">
              <a:latin typeface="+mn-lt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622132" y="6807495"/>
            <a:ext cx="304799" cy="20290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65022" tIns="65022" rIns="65022" bIns="65022" numCol="1" rtlCol="0" anchor="ctr" anchorCtr="0" compatLnSpc="1">
            <a:prstTxWarp prst="textNoShape">
              <a:avLst/>
            </a:prstTxWarp>
          </a:bodyPr>
          <a:lstStyle/>
          <a:p>
            <a:pPr marL="457200" marR="0" indent="0" algn="l" defTabSz="89535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079330" y="6661974"/>
            <a:ext cx="49554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Women lack access to relief and recovery resources; property and inheritance rights do not protect women’s assets.</a:t>
            </a:r>
            <a:endParaRPr lang="en-US" sz="1800" dirty="0">
              <a:latin typeface="+mn-lt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622132" y="7585304"/>
            <a:ext cx="304799" cy="187096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65022" tIns="65022" rIns="65022" bIns="65022" numCol="1" rtlCol="0" anchor="ctr" anchorCtr="0" compatLnSpc="1">
            <a:prstTxWarp prst="textNoShape">
              <a:avLst/>
            </a:prstTxWarp>
          </a:bodyPr>
          <a:lstStyle/>
          <a:p>
            <a:pPr marL="457200" marR="0" indent="0" algn="l" defTabSz="89535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079330" y="7585304"/>
            <a:ext cx="503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Women are not an homogeneous group but stratified by race, ethnicity, disability, sexual identity, socio-economic status, geographical location and migration status.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22803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6" y="319086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Where are we?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2922" y="1600200"/>
            <a:ext cx="11506200" cy="1142999"/>
          </a:xfrm>
        </p:spPr>
        <p:txBody>
          <a:bodyPr vert="horz" lIns="130046" tIns="65023" rIns="130046" bIns="65023">
            <a:noAutofit/>
          </a:bodyPr>
          <a:lstStyle/>
          <a:p>
            <a:pPr marL="0" indent="0">
              <a:lnSpc>
                <a:spcPts val="4001"/>
              </a:lnSpc>
              <a:buClr>
                <a:schemeClr val="accent3"/>
              </a:buClr>
              <a:buSzPct val="100000"/>
              <a:defRPr/>
            </a:pPr>
            <a:r>
              <a:rPr lang="en-US" sz="3600" b="1" kern="1200" dirty="0" smtClean="0">
                <a:latin typeface="+mj-lt"/>
                <a:ea typeface="Helvetica Neue Thin" charset="0"/>
                <a:cs typeface="Helvetica Neue Thin" charset="0"/>
                <a:sym typeface="Trebuchet MS" charset="0"/>
              </a:rPr>
              <a:t>Progress and gaps:</a:t>
            </a: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  <a:p>
            <a:pPr marL="571529" indent="-571529">
              <a:lnSpc>
                <a:spcPts val="4001"/>
              </a:lnSpc>
              <a:buClr>
                <a:schemeClr val="accent3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5950" y="2726266"/>
            <a:ext cx="15556242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GFDRR has increasingly strengthened is policy statements on gender and DRM.   It has also supported some key pilots and analytical work (ad-hoc)</a:t>
            </a:r>
            <a:endParaRPr lang="en-US" sz="28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Review of World Bank DRM activities show an improvement over the past few years in terms of considering gender. 74% of WBG lending projects with DRM components approved between FY2012-14 are “</a:t>
            </a:r>
            <a:r>
              <a:rPr lang="en-US" sz="28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gender informed</a:t>
            </a: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”. Of these, 48% include specific “</a:t>
            </a:r>
            <a:r>
              <a:rPr lang="en-US" sz="28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gender actions</a:t>
            </a: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”.</a:t>
            </a:r>
            <a:endParaRPr lang="en-US" sz="28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“</a:t>
            </a:r>
            <a:r>
              <a:rPr lang="en-US" sz="28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Gender screened</a:t>
            </a: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”: Since FY15, GFDRR implementing teams have been requested to indicate in project proposals whether the project supports gender equality aspects. </a:t>
            </a:r>
            <a:endParaRPr lang="en-US" sz="28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537678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5" y="381000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Where do we want to be in 5 years?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2921" y="2362200"/>
            <a:ext cx="11526209" cy="852487"/>
          </a:xfrm>
        </p:spPr>
        <p:txBody>
          <a:bodyPr vert="horz" lIns="130046" tIns="65023" rIns="130046" bIns="65023">
            <a:noAutofit/>
          </a:bodyPr>
          <a:lstStyle/>
          <a:p>
            <a:pPr marL="0" indent="0">
              <a:lnSpc>
                <a:spcPts val="4001"/>
              </a:lnSpc>
              <a:buClr>
                <a:schemeClr val="accent3"/>
              </a:buClr>
              <a:buSzPct val="100000"/>
              <a:defRPr/>
            </a:pPr>
            <a:r>
              <a:rPr lang="en-US" sz="3600" b="1" kern="1200" dirty="0" smtClean="0">
                <a:latin typeface="+mj-lt"/>
                <a:ea typeface="Helvetica Neue Thin" charset="0"/>
                <a:cs typeface="Helvetica Neue Thin" charset="0"/>
                <a:sym typeface="Trebuchet MS" charset="0"/>
              </a:rPr>
              <a:t>The Gender Action Plan aims to ensure:</a:t>
            </a: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  <a:p>
            <a:pPr marL="571529" indent="-571529">
              <a:lnSpc>
                <a:spcPts val="4001"/>
              </a:lnSpc>
              <a:buClr>
                <a:schemeClr val="accent3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3531" y="2528886"/>
            <a:ext cx="13659809" cy="2759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The GFDRR portfolio is </a:t>
            </a:r>
            <a:r>
              <a:rPr lang="en-US" sz="36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100% gender informed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.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50%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of the GFDRR active portfolio </a:t>
            </a:r>
            <a:r>
              <a:rPr lang="en-US" sz="36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incorporate specific actions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to address gender aspects.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9806245" cy="1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902459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5" y="381000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How we will get there?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2922" y="1600200"/>
            <a:ext cx="11506200" cy="1142999"/>
          </a:xfrm>
        </p:spPr>
        <p:txBody>
          <a:bodyPr vert="horz" lIns="130046" tIns="65023" rIns="130046" bIns="65023">
            <a:noAutofit/>
          </a:bodyPr>
          <a:lstStyle/>
          <a:p>
            <a:pPr marL="0" indent="0">
              <a:lnSpc>
                <a:spcPts val="4001"/>
              </a:lnSpc>
              <a:buClr>
                <a:schemeClr val="accent3"/>
              </a:buClr>
              <a:buSzPct val="100000"/>
              <a:defRPr/>
            </a:pPr>
            <a:r>
              <a:rPr lang="en-US" sz="3600" b="1" kern="1200" dirty="0" smtClean="0">
                <a:latin typeface="+mj-lt"/>
                <a:ea typeface="Helvetica Neue Thin" charset="0"/>
                <a:cs typeface="Helvetica Neue Thin" charset="0"/>
                <a:sym typeface="Trebuchet MS" charset="0"/>
              </a:rPr>
              <a:t>Proposed activities</a:t>
            </a: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  <a:p>
            <a:pPr marL="571529" indent="-571529">
              <a:lnSpc>
                <a:spcPts val="4001"/>
              </a:lnSpc>
              <a:buClr>
                <a:schemeClr val="accent3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85508" y="1766887"/>
            <a:ext cx="12044083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32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20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Undertake training and other professional development activities </a:t>
            </a:r>
            <a:r>
              <a:rPr lang="en-US" sz="20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to increase the capacity of GFDRR staff, partners and governments to incorporate gender into their activities. </a:t>
            </a:r>
            <a:endParaRPr lang="en-US" sz="20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32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20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Support the generation and dissemination of best practices</a:t>
            </a:r>
            <a:r>
              <a:rPr lang="en-US" sz="20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, evidence and results of effective gender integration.</a:t>
            </a:r>
            <a:endParaRPr lang="en-US" sz="20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32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20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Establish a Rapid Response Window </a:t>
            </a:r>
            <a:r>
              <a:rPr lang="en-US" sz="20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to make resources available to task teams for just-in-time, specialized capacity building or advice to help them address specific gender-related DRM issues.</a:t>
            </a:r>
          </a:p>
          <a:p>
            <a:pPr marL="457223" indent="-457223">
              <a:lnSpc>
                <a:spcPts val="32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2000" b="1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Increase the number of GFDRR investments </a:t>
            </a:r>
            <a:r>
              <a:rPr lang="en-US" sz="20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specifically focused on women’s empowerment.</a:t>
            </a:r>
            <a:endParaRPr lang="en-US" sz="20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>
              <a:lnSpc>
                <a:spcPts val="3200"/>
              </a:lnSpc>
              <a:spcBef>
                <a:spcPts val="1200"/>
              </a:spcBef>
            </a:pPr>
            <a:endParaRPr lang="en-US" sz="2000" b="1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Oval 3"/>
          <p:cNvSpPr/>
          <p:nvPr/>
        </p:nvSpPr>
        <p:spPr bwMode="auto">
          <a:xfrm>
            <a:off x="425005" y="2738717"/>
            <a:ext cx="4511326" cy="2362201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65022" tIns="65022" rIns="65022" bIns="65022" numCol="1" rtlCol="0" anchor="ctr" anchorCtr="0" compatLnSpc="1">
            <a:prstTxWarp prst="textNoShape">
              <a:avLst/>
            </a:prstTxWarp>
          </a:bodyPr>
          <a:lstStyle/>
          <a:p>
            <a:pPr marL="457200" marR="0" indent="0" algn="l" defTabSz="89535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sym typeface="Trebuchet MS" charset="0"/>
              </a:rPr>
              <a:t>Knowledge</a:t>
            </a:r>
          </a:p>
          <a:p>
            <a:pPr marL="457200" marR="0" indent="0" algn="l" defTabSz="89535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Learning    and     Innovation</a:t>
            </a:r>
            <a:endParaRPr kumimoji="0" lang="en-US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Trebuchet MS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25005" y="5936113"/>
            <a:ext cx="4511326" cy="2667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65022" tIns="65022" rIns="65022" bIns="65022" numCol="1" rtlCol="0" anchor="ctr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dirty="0" smtClean="0">
                <a:solidFill>
                  <a:schemeClr val="tx1"/>
                </a:solidFill>
                <a:latin typeface="+mn-lt"/>
              </a:rPr>
              <a:t>ProgrammingAnalytics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Advisory Services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5508" y="5757724"/>
            <a:ext cx="120440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32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2000" b="1" dirty="0" smtClean="0">
                <a:latin typeface="+mn-lt"/>
                <a:ea typeface="Helvetica Neue Thin" charset="0"/>
                <a:cs typeface="Helvetica Neue Thin" charset="0"/>
                <a:sym typeface="Helvetica" charset="0"/>
              </a:rPr>
              <a:t>Identify and put in place an easily accessed pool of expertise in gender </a:t>
            </a:r>
            <a:r>
              <a:rPr lang="en-US" sz="2000" dirty="0" smtClean="0">
                <a:latin typeface="+mn-lt"/>
                <a:ea typeface="Helvetica Neue Thin" charset="0"/>
                <a:cs typeface="Helvetica Neue Thin" charset="0"/>
                <a:sym typeface="Helvetica" charset="0"/>
              </a:rPr>
              <a:t>and DRM/CCA to provide technical advice to GFDRR staff, partners and client governments.</a:t>
            </a:r>
          </a:p>
          <a:p>
            <a:pPr marL="457223" indent="-457223">
              <a:lnSpc>
                <a:spcPts val="32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2000" b="1" dirty="0" smtClean="0">
                <a:latin typeface="+mn-lt"/>
                <a:ea typeface="Helvetica Neue Thin" charset="0"/>
                <a:cs typeface="Helvetica Neue Thin" charset="0"/>
                <a:sym typeface="Helvetica" charset="0"/>
              </a:rPr>
              <a:t>Introduce tools and mechanisms to strengthen the process for developing and screening proposed investments</a:t>
            </a:r>
            <a:r>
              <a:rPr lang="en-US" sz="2000" dirty="0" smtClean="0">
                <a:latin typeface="+mn-lt"/>
                <a:ea typeface="Helvetica Neue Thin" charset="0"/>
                <a:cs typeface="Helvetica Neue Thin" charset="0"/>
                <a:sym typeface="Helvetica" charset="0"/>
              </a:rPr>
              <a:t> to gender integration and women’s empowerment.</a:t>
            </a:r>
          </a:p>
          <a:p>
            <a:pPr marL="457223" indent="-457223">
              <a:lnSpc>
                <a:spcPts val="32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+mn-lt"/>
                <a:ea typeface="Helvetica Neue Thin" charset="0"/>
                <a:cs typeface="Helvetica Neue Thin" charset="0"/>
                <a:sym typeface="Helvetica" charset="0"/>
              </a:rPr>
              <a:t>Identify specific needs and initiatives to </a:t>
            </a:r>
            <a:r>
              <a:rPr lang="en-US" sz="2000" b="1" dirty="0" smtClean="0">
                <a:latin typeface="+mn-lt"/>
                <a:ea typeface="Helvetica Neue Thin" charset="0"/>
                <a:cs typeface="Helvetica Neue Thin" charset="0"/>
                <a:sym typeface="Helvetica" charset="0"/>
              </a:rPr>
              <a:t>support client governments to more effectively generate gender-disaggregated data and analysis for PDNAs.</a:t>
            </a:r>
            <a:endParaRPr lang="en-US" sz="2000" b="1" dirty="0">
              <a:latin typeface="+mn-lt"/>
              <a:ea typeface="Helvetica Neue Thin" charset="0"/>
              <a:cs typeface="Helvetica Neue Thin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0275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6" y="319086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Expected Results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2923" y="2286000"/>
            <a:ext cx="1555624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Increased capacity of trained personnel to identify, analyze and incorporate gender elements into GFDRR’s investment portfolio.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Mechanisms and practices in place to improve the quality of gender analysis.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Physical targets related to actual improvements in integration of gender in activity design and implementation.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Increased investments focused on women’s empowerment related to disaster and climate risk management.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M&amp;E mechanisms and indicators in place that accurately capture the results of interventions in programs/projects.</a:t>
            </a:r>
            <a:endParaRPr lang="en-US" sz="28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490098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6" y="319086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Next Steps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54931" y="1676400"/>
            <a:ext cx="14574208" cy="5652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No waiting around – JUST DO IT!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Consultations </a:t>
            </a: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to gather inputs, identify indicators and benchmarks, concretize activities, etc.: </a:t>
            </a:r>
          </a:p>
          <a:p>
            <a:pPr marL="1828823" lvl="3" indent="-457223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ICR Technical </a:t>
            </a: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Advisors, CG members</a:t>
            </a:r>
            <a:endParaRPr lang="en-US" sz="2800" dirty="0" smtClean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1828823" lvl="3" indent="-457223">
              <a:lnSpc>
                <a:spcPts val="4001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World </a:t>
            </a: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Bank Gender </a:t>
            </a: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CCSA, Climate CCSA, Social Development and DRM practitioners</a:t>
            </a:r>
            <a:endParaRPr lang="en-US" sz="2800" dirty="0" smtClean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Linkages to other processes/strategies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Finalize </a:t>
            </a: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the plan for Fall CG meeting</a:t>
            </a: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684532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6" y="319086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Some questions for discussion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1531" y="2286000"/>
            <a:ext cx="15556244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Are there additional constraints to gender equality that should be considered beyond those described in this draft and that align with GFDRR’s comparative advantage?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Proposed activities – are these the right ones?  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Any recommendations to improve the availability, quality of data to measure improvements in women’s empowerment</a:t>
            </a:r>
            <a:r>
              <a:rPr lang="en-US" sz="28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?</a:t>
            </a:r>
            <a:endParaRPr lang="en-US" sz="2800" dirty="0" smtClean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How can GFDRR can better support governments in their efforts to strengthen their systems and institutions with respect to women’s empowerment?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Any specific ways you would like to be involved?</a:t>
            </a:r>
            <a:endParaRPr lang="en-US" sz="28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3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524178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FDRR PPT Template _FINAL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FFFFFF"/>
      </a:accent3>
      <a:accent4>
        <a:srgbClr val="000000"/>
      </a:accent4>
      <a:accent5>
        <a:srgbClr val="AEC1D9"/>
      </a:accent5>
      <a:accent6>
        <a:srgbClr val="C49033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3A81BA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34999"/>
            </a:srgbClr>
          </a:outerShdw>
        </a:effectLst>
      </a:spPr>
      <a:bodyPr vert="horz" wrap="square" lIns="65022" tIns="65022" rIns="65022" bIns="65022" numCol="1" anchor="ctr" anchorCtr="0" compatLnSpc="1">
        <a:prstTxWarp prst="textNoShape">
          <a:avLst/>
        </a:prstTxWarp>
      </a:bodyPr>
      <a:lstStyle>
        <a:defPPr marL="457200" marR="0" indent="0" algn="l" defTabSz="89535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3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rebuchet MS" charset="0"/>
            <a:ea typeface="Trebuchet MS" charset="0"/>
            <a:cs typeface="Trebuchet MS" charset="0"/>
            <a:sym typeface="Trebuchet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3A81BA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34999"/>
            </a:srgbClr>
          </a:outerShdw>
        </a:effectLst>
      </a:spPr>
      <a:bodyPr vert="horz" wrap="square" lIns="65022" tIns="65022" rIns="65022" bIns="65022" numCol="1" anchor="ctr" anchorCtr="0" compatLnSpc="1">
        <a:prstTxWarp prst="textNoShape">
          <a:avLst/>
        </a:prstTxWarp>
      </a:bodyPr>
      <a:lstStyle>
        <a:defPPr marL="457200" marR="0" indent="0" algn="l" defTabSz="89535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3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rebuchet MS" charset="0"/>
            <a:ea typeface="Trebuchet MS" charset="0"/>
            <a:cs typeface="Trebuchet MS" charset="0"/>
            <a:sym typeface="Trebuchet MS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FFFFFF"/>
      </a:accent3>
      <a:accent4>
        <a:srgbClr val="000000"/>
      </a:accent4>
      <a:accent5>
        <a:srgbClr val="AEC1D9"/>
      </a:accent5>
      <a:accent6>
        <a:srgbClr val="C49033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GFDRR PPT Template _FINAL</Template>
  <TotalTime>5118</TotalTime>
  <Words>848</Words>
  <Application>Microsoft Office PowerPoint</Application>
  <PresentationFormat>Custom</PresentationFormat>
  <Paragraphs>70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Avenir Roman</vt:lpstr>
      <vt:lpstr>Helvetica</vt:lpstr>
      <vt:lpstr>Helvetica Neue</vt:lpstr>
      <vt:lpstr>Helvetica Neue Light</vt:lpstr>
      <vt:lpstr>Helvetica Neue Thin</vt:lpstr>
      <vt:lpstr>Trebuchet MS</vt:lpstr>
      <vt:lpstr>Wingdings</vt:lpstr>
      <vt:lpstr>GFDRR PPT Template _FINAL</vt:lpstr>
      <vt:lpstr>GFDRR Gender Action Plan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Consultative Group of GFDRR</dc:title>
  <dc:creator>Henriette B. Mampuya</dc:creator>
  <cp:lastModifiedBy>Jon Mikel Walton</cp:lastModifiedBy>
  <cp:revision>75</cp:revision>
  <dcterms:created xsi:type="dcterms:W3CDTF">2014-04-28T03:17:58Z</dcterms:created>
  <dcterms:modified xsi:type="dcterms:W3CDTF">2016-04-27T14:56:17Z</dcterms:modified>
</cp:coreProperties>
</file>