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9" r:id="rId1"/>
  </p:sldMasterIdLst>
  <p:notesMasterIdLst>
    <p:notesMasterId r:id="rId8"/>
  </p:notesMasterIdLst>
  <p:sldIdLst>
    <p:sldId id="256" r:id="rId2"/>
    <p:sldId id="259" r:id="rId3"/>
    <p:sldId id="264" r:id="rId4"/>
    <p:sldId id="265" r:id="rId5"/>
    <p:sldId id="266" r:id="rId6"/>
    <p:sldId id="269" r:id="rId7"/>
  </p:sldIdLst>
  <p:sldSz cx="17340263" cy="9753600"/>
  <p:notesSz cx="6858000" cy="9144000"/>
  <p:defaultTextStyle>
    <a:defPPr>
      <a:defRPr lang="en-US"/>
    </a:defPPr>
    <a:lvl1pPr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1pPr>
    <a:lvl2pPr marL="4572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2pPr>
    <a:lvl3pPr marL="9144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3pPr>
    <a:lvl4pPr marL="13716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4pPr>
    <a:lvl5pPr marL="18288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5pPr>
    <a:lvl6pPr marL="22860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6pPr>
    <a:lvl7pPr marL="27432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7pPr>
    <a:lvl8pPr marL="32004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8pPr>
    <a:lvl9pPr marL="36576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1BA"/>
    <a:srgbClr val="FF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29876" autoAdjust="0"/>
    <p:restoredTop sz="87034" autoAdjust="0"/>
  </p:normalViewPr>
  <p:slideViewPr>
    <p:cSldViewPr>
      <p:cViewPr varScale="1">
        <p:scale>
          <a:sx n="47" d="100"/>
          <a:sy n="47" d="100"/>
        </p:scale>
        <p:origin x="72" y="102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noProof="0">
                <a:sym typeface="Avenir Roman" charset="0"/>
              </a:rPr>
              <a:t>Second level</a:t>
            </a:r>
          </a:p>
          <a:p>
            <a:pPr lvl="2"/>
            <a:r>
              <a:rPr lang="en-US" noProof="0">
                <a:sym typeface="Avenir Roman" charset="0"/>
              </a:rPr>
              <a:t>Third level</a:t>
            </a:r>
          </a:p>
          <a:p>
            <a:pPr lvl="3"/>
            <a:r>
              <a:rPr lang="en-US" noProof="0">
                <a:sym typeface="Avenir Roman" charset="0"/>
              </a:rPr>
              <a:t>Fourth level</a:t>
            </a:r>
          </a:p>
          <a:p>
            <a:pPr lvl="4"/>
            <a:r>
              <a:rPr lang="en-US" noProof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16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275" y="8684826"/>
            <a:ext cx="2971092" cy="457711"/>
          </a:xfrm>
          <a:prstGeom prst="rect">
            <a:avLst/>
          </a:prstGeom>
        </p:spPr>
        <p:txBody>
          <a:bodyPr/>
          <a:lstStyle/>
          <a:p>
            <a:fld id="{7A0A246F-C79F-4C0B-B8A2-4395648029E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4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673" y="3030541"/>
            <a:ext cx="14740917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6" y="5527678"/>
            <a:ext cx="12137337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23" indent="0" algn="ctr">
              <a:buNone/>
              <a:defRPr/>
            </a:lvl2pPr>
            <a:lvl3pPr marL="914446" indent="0" algn="ctr">
              <a:buNone/>
              <a:defRPr/>
            </a:lvl3pPr>
            <a:lvl4pPr marL="1371668" indent="0" algn="ctr">
              <a:buNone/>
              <a:defRPr/>
            </a:lvl4pPr>
            <a:lvl5pPr marL="1828892" indent="0" algn="ctr">
              <a:buNone/>
              <a:defRPr/>
            </a:lvl5pPr>
            <a:lvl6pPr marL="2286114" indent="0" algn="ctr">
              <a:buNone/>
              <a:defRPr/>
            </a:lvl6pPr>
            <a:lvl7pPr marL="2743337" indent="0" algn="ctr">
              <a:buNone/>
              <a:defRPr/>
            </a:lvl7pPr>
            <a:lvl8pPr marL="3200560" indent="0" algn="ctr">
              <a:buNone/>
              <a:defRPr/>
            </a:lvl8pPr>
            <a:lvl9pPr marL="36577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60" y="2276478"/>
            <a:ext cx="15604543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71268" y="390528"/>
            <a:ext cx="3901135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60" y="390528"/>
            <a:ext cx="11500202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60" y="2276478"/>
            <a:ext cx="15604543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526" y="6267450"/>
            <a:ext cx="14738800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526" y="4133850"/>
            <a:ext cx="14738800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23" indent="0">
              <a:buNone/>
              <a:defRPr sz="1800"/>
            </a:lvl2pPr>
            <a:lvl3pPr marL="914446" indent="0">
              <a:buNone/>
              <a:defRPr sz="1600"/>
            </a:lvl3pPr>
            <a:lvl4pPr marL="1371668" indent="0">
              <a:buNone/>
              <a:defRPr sz="1400"/>
            </a:lvl4pPr>
            <a:lvl5pPr marL="1828892" indent="0">
              <a:buNone/>
              <a:defRPr sz="1400"/>
            </a:lvl5pPr>
            <a:lvl6pPr marL="2286114" indent="0">
              <a:buNone/>
              <a:defRPr sz="1400"/>
            </a:lvl6pPr>
            <a:lvl7pPr marL="2743337" indent="0">
              <a:buNone/>
              <a:defRPr sz="1400"/>
            </a:lvl7pPr>
            <a:lvl8pPr marL="3200560" indent="0">
              <a:buNone/>
              <a:defRPr sz="1400"/>
            </a:lvl8pPr>
            <a:lvl9pPr marL="365778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62" y="2276478"/>
            <a:ext cx="7700669" cy="6435725"/>
          </a:xfrm>
          <a:prstGeom prst="rect">
            <a:avLst/>
          </a:prstGeom>
        </p:spPr>
        <p:txBody>
          <a:bodyPr vert="horz"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1736" y="2276478"/>
            <a:ext cx="7700669" cy="6435725"/>
          </a:xfrm>
          <a:prstGeom prst="rect">
            <a:avLst/>
          </a:prstGeom>
        </p:spPr>
        <p:txBody>
          <a:bodyPr vert="horz"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62" y="2182816"/>
            <a:ext cx="7660451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8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62" y="3092450"/>
            <a:ext cx="7660451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07722" y="2182816"/>
            <a:ext cx="766468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8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07722" y="3092450"/>
            <a:ext cx="766468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88941"/>
            <a:ext cx="5704592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891" y="388938"/>
            <a:ext cx="969251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60" y="2041528"/>
            <a:ext cx="5704592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8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473" y="6827838"/>
            <a:ext cx="10403735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99473" y="871541"/>
            <a:ext cx="10403735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23" indent="0">
              <a:buNone/>
              <a:defRPr sz="2801"/>
            </a:lvl2pPr>
            <a:lvl3pPr marL="914446" indent="0">
              <a:buNone/>
              <a:defRPr sz="2400"/>
            </a:lvl3pPr>
            <a:lvl4pPr marL="1371668" indent="0">
              <a:buNone/>
              <a:defRPr sz="2000"/>
            </a:lvl4pPr>
            <a:lvl5pPr marL="1828892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Helvetica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9473" y="7634288"/>
            <a:ext cx="10403735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8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23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46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68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92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17" indent="-342917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11" indent="228611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23" indent="457223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35" indent="685835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46" indent="914446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68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92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114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337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/>
          </p:cNvSpPr>
          <p:nvPr/>
        </p:nvSpPr>
        <p:spPr bwMode="auto">
          <a:xfrm>
            <a:off x="7028657" y="5886452"/>
            <a:ext cx="7432675" cy="42863"/>
          </a:xfrm>
          <a:custGeom>
            <a:avLst/>
            <a:gdLst>
              <a:gd name="T0" fmla="*/ 2147483647 w 21600"/>
              <a:gd name="T1" fmla="*/ 332337 h 21600"/>
              <a:gd name="T2" fmla="*/ 2147483647 w 21600"/>
              <a:gd name="T3" fmla="*/ 332337 h 21600"/>
              <a:gd name="T4" fmla="*/ 2147483647 w 21600"/>
              <a:gd name="T5" fmla="*/ 332337 h 21600"/>
              <a:gd name="T6" fmla="*/ 2147483647 w 21600"/>
              <a:gd name="T7" fmla="*/ 3323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8578056" y="4576764"/>
            <a:ext cx="31290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 r="2367"/>
          <a:stretch/>
        </p:blipFill>
        <p:spPr>
          <a:xfrm>
            <a:off x="-1" y="-1"/>
            <a:ext cx="7831932" cy="9264375"/>
          </a:xfrm>
          <a:prstGeom prst="rect">
            <a:avLst/>
          </a:prstGeom>
        </p:spPr>
      </p:pic>
      <p:sp>
        <p:nvSpPr>
          <p:cNvPr id="14339" name="Rectangle 3"/>
          <p:cNvSpPr>
            <a:spLocks noGrp="1"/>
          </p:cNvSpPr>
          <p:nvPr>
            <p:ph type="title"/>
          </p:nvPr>
        </p:nvSpPr>
        <p:spPr bwMode="auto">
          <a:xfrm>
            <a:off x="8130041" y="3993292"/>
            <a:ext cx="8692649" cy="19050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766802">
              <a:lnSpc>
                <a:spcPts val="5501"/>
              </a:lnSpc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sym typeface="Helvetica Neue" charset="0"/>
              </a:rPr>
              <a:t>Adaptive Social Protection</a:t>
            </a:r>
            <a:br>
              <a:rPr lang="en-US" sz="4400" b="1" dirty="0" smtClean="0">
                <a:solidFill>
                  <a:srgbClr val="5C5C5C"/>
                </a:solidFill>
                <a:latin typeface="Helvetica Neue" charset="0"/>
                <a:sym typeface="Helvetica Neue" charset="0"/>
              </a:rPr>
            </a:b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sym typeface="Helvetica Neue" charset="0"/>
              </a:rPr>
              <a:t>Updates</a:t>
            </a:r>
            <a:endParaRPr lang="en-US" sz="1000" b="1" dirty="0">
              <a:latin typeface="Helvetica Neue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8130041" y="5930089"/>
            <a:ext cx="8686906" cy="189238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30026" tIns="130026" rIns="130026" bIns="130026">
            <a:prstTxWarp prst="textNoShape">
              <a:avLst/>
            </a:prstTxWarp>
          </a:bodyPr>
          <a:lstStyle/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Jehan Arulpragasam</a:t>
            </a:r>
            <a:endParaRPr lang="en-US" sz="2801" dirty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r"/>
            <a:endParaRPr lang="en-US" sz="2801" dirty="0" smtClean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17 Meeting of the GFDRR Consultative Group</a:t>
            </a:r>
          </a:p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April 27, 2016</a:t>
            </a:r>
            <a:endParaRPr lang="en-US" sz="2801" dirty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9" name="Picture 8" descr="GFDRR_Primary Logo_BW-Shade.png"/>
          <p:cNvPicPr>
            <a:picLocks noChangeAspect="1"/>
          </p:cNvPicPr>
          <p:nvPr/>
        </p:nvPicPr>
        <p:blipFill>
          <a:blip r:embed="rId3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Adaptive Social Protection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2" y="1600200"/>
            <a:ext cx="11506200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Motivation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922" y="2743200"/>
            <a:ext cx="16269659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Increased frequency and duration of major covariate shocks (e.g. natural disasters; pandemics; conflict and violence).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Need to think about how national social protection can be made “shock responsive”, “scalable” or “adaptive”.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Linked to broader debates</a:t>
            </a:r>
          </a:p>
          <a:p>
            <a:pPr marL="1371623" lvl="2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On development solutions for climate change</a:t>
            </a:r>
          </a:p>
          <a:p>
            <a:pPr marL="1371623" lvl="2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On development solutions for displacement</a:t>
            </a:r>
          </a:p>
          <a:p>
            <a:pPr marL="1371623" lvl="2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On development solutions to shoulder chronic humanitarian caseload</a:t>
            </a:r>
            <a:endParaRPr lang="en-US" sz="32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669131" y="2036574"/>
            <a:ext cx="5725724" cy="751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>
            <a:spAutoFit/>
          </a:bodyPr>
          <a:lstStyle>
            <a:lvl1pPr marL="342900" indent="-3429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Social protection helps poor households to manage 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risks.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Adaptive Social Protection has the potential to better enable poor households to manage 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shocks by scaling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Adaptive Social Protection can result in faster, cost effective, and more efficient delivery of assistance to affected households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Adaptive Social Protection (ASP) </a:t>
            </a:r>
          </a:p>
          <a:p>
            <a:pPr marL="571500" indent="-571500" defTabSz="650263">
              <a:spcBef>
                <a:spcPts val="1707"/>
              </a:spcBef>
              <a:spcAft>
                <a:spcPts val="1707"/>
              </a:spcAft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0" name="Picture 9" descr="GFDRR_Primary Logo_BW-Shade.png"/>
          <p:cNvPicPr>
            <a:picLocks noChangeAspect="1"/>
          </p:cNvPicPr>
          <p:nvPr/>
        </p:nvPicPr>
        <p:blipFill>
          <a:blip r:embed="rId3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469" y="2286000"/>
            <a:ext cx="955745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Adaptive Social Protection (ASP)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1" y="1600200"/>
            <a:ext cx="16767341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The agenda is gathering interest and momentum at the Bank; among partners; and clients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7698" y="2057400"/>
            <a:ext cx="164506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/>
                </a:solidFill>
                <a:ea typeface="Helvetica Neue Thin" charset="0"/>
                <a:cs typeface="Helvetica Neue Thin" charset="0"/>
                <a:sym typeface="Helvetica" charset="0"/>
              </a:rPr>
              <a:t>A side-event during the 3</a:t>
            </a:r>
            <a:r>
              <a:rPr lang="en-US" sz="3600" baseline="30000" dirty="0">
                <a:solidFill>
                  <a:schemeClr val="tx1"/>
                </a:solidFill>
                <a:ea typeface="Helvetica Neue Thin" charset="0"/>
                <a:cs typeface="Helvetica Neue Thin" charset="0"/>
                <a:sym typeface="Helvetica" charset="0"/>
              </a:rPr>
              <a:t>rd</a:t>
            </a:r>
            <a:r>
              <a:rPr lang="en-US" sz="3600" dirty="0">
                <a:solidFill>
                  <a:schemeClr val="tx1"/>
                </a:solidFill>
                <a:ea typeface="Helvetica Neue Thin" charset="0"/>
                <a:cs typeface="Helvetica Neue Thin" charset="0"/>
                <a:sym typeface="Helvetica" charset="0"/>
              </a:rPr>
              <a:t> UN WCDRR in Sendai, Japan 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Topic of the Annual Ministerial Round-Table on Safety Nets at the World Bank 2016 Spring Meetings 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Core commitment of the World Bank’s Climate Action Plan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Key messaging for the World Humanitarian Summit </a:t>
            </a:r>
          </a:p>
          <a:p>
            <a:pPr marL="1828823" lvl="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2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Adaptive Social Protection; Cash </a:t>
            </a:r>
            <a:r>
              <a:rPr lang="en-US" sz="32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</a:t>
            </a:r>
            <a:r>
              <a:rPr lang="en-US" sz="32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ransfers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Focus of 7</a:t>
            </a:r>
            <a:r>
              <a:rPr lang="en-US" sz="3600" baseline="300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th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Social Protection South-South Global Learning Forum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Increasing demands to operationalize ASP at country level…….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9454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Adaptive Social Protection (ASP)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1" y="1600200"/>
            <a:ext cx="16767341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GFDRR is supporting the agenda of operationalization of ASP in select country cases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7698" y="3561894"/>
            <a:ext cx="11249025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Philippines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Jamaica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Fiji / Tonga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Dominica /Grenada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48045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Adaptive Social Protection (ASP)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1" y="1600200"/>
            <a:ext cx="16767341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There is demand from other countries as well……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7698" y="2971800"/>
            <a:ext cx="166625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Ethiopia, Kenya, Uganda, Rwanda, Mozambique, Tanzania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Bangladesh, Pakistan, India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Vietnam, Nepal, Myanmar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Chile, Mexico, El Salvador, Haiti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Sahel – Burkina Faso, Chad, Mali, Mauritania, Senegal, Niger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Other small island states – Caribbean; Pacific</a:t>
            </a: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51246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RR PPT Template _FINAL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FFFFFF"/>
      </a:accent3>
      <a:accent4>
        <a:srgbClr val="000000"/>
      </a:accent4>
      <a:accent5>
        <a:srgbClr val="AEC1D9"/>
      </a:accent5>
      <a:accent6>
        <a:srgbClr val="C4903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A81BA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34999"/>
            </a:srgbClr>
          </a:outerShdw>
        </a:effectLst>
      </a:spPr>
      <a:bodyPr vert="horz" wrap="square" lIns="65022" tIns="65022" rIns="65022" bIns="65022" numCol="1" anchor="ctr" anchorCtr="0" compatLnSpc="1">
        <a:prstTxWarp prst="textNoShape">
          <a:avLst/>
        </a:prstTxWarp>
      </a:bodyPr>
      <a:lstStyle>
        <a:defPPr marL="457200" marR="0" indent="0" algn="l" defTabSz="89535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charset="0"/>
            <a:ea typeface="Trebuchet MS" charset="0"/>
            <a:cs typeface="Trebuchet MS" charset="0"/>
            <a:sym typeface="Trebuchet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A81BA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34999"/>
            </a:srgbClr>
          </a:outerShdw>
        </a:effectLst>
      </a:spPr>
      <a:bodyPr vert="horz" wrap="square" lIns="65022" tIns="65022" rIns="65022" bIns="65022" numCol="1" anchor="ctr" anchorCtr="0" compatLnSpc="1">
        <a:prstTxWarp prst="textNoShape">
          <a:avLst/>
        </a:prstTxWarp>
      </a:bodyPr>
      <a:lstStyle>
        <a:defPPr marL="457200" marR="0" indent="0" algn="l" defTabSz="89535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charset="0"/>
            <a:ea typeface="Trebuchet MS" charset="0"/>
            <a:cs typeface="Trebuchet MS" charset="0"/>
            <a:sym typeface="Trebuchet MS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FFFFFF"/>
      </a:accent3>
      <a:accent4>
        <a:srgbClr val="000000"/>
      </a:accent4>
      <a:accent5>
        <a:srgbClr val="AEC1D9"/>
      </a:accent5>
      <a:accent6>
        <a:srgbClr val="C49033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GFDRR PPT Template _FINAL</Template>
  <TotalTime>5020</TotalTime>
  <Words>338</Words>
  <Application>Microsoft Office PowerPoint</Application>
  <PresentationFormat>Custom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Avenir Roman</vt:lpstr>
      <vt:lpstr>Helvetica</vt:lpstr>
      <vt:lpstr>Helvetica Neue</vt:lpstr>
      <vt:lpstr>Helvetica Neue Light</vt:lpstr>
      <vt:lpstr>Helvetica Neue Thin</vt:lpstr>
      <vt:lpstr>Trebuchet MS</vt:lpstr>
      <vt:lpstr>Wingdings</vt:lpstr>
      <vt:lpstr>GFDRR PPT Template _FINAL</vt:lpstr>
      <vt:lpstr>Adaptive Social Protection Updates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Consultative Group of GFDRR</dc:title>
  <dc:creator>Henriette B. Mampuya</dc:creator>
  <cp:lastModifiedBy>Alistair Holbrook Taylor</cp:lastModifiedBy>
  <cp:revision>61</cp:revision>
  <dcterms:created xsi:type="dcterms:W3CDTF">2014-04-28T03:17:58Z</dcterms:created>
  <dcterms:modified xsi:type="dcterms:W3CDTF">2016-04-26T21:12:29Z</dcterms:modified>
</cp:coreProperties>
</file>