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 autoCompressPictures="0">
  <p:sldMasterIdLst>
    <p:sldMasterId id="2147483649" r:id="rId1"/>
  </p:sldMasterIdLst>
  <p:notesMasterIdLst>
    <p:notesMasterId r:id="rId8"/>
  </p:notesMasterIdLst>
  <p:sldIdLst>
    <p:sldId id="256" r:id="rId2"/>
    <p:sldId id="259" r:id="rId3"/>
    <p:sldId id="264" r:id="rId4"/>
    <p:sldId id="265" r:id="rId5"/>
    <p:sldId id="266" r:id="rId6"/>
    <p:sldId id="269" r:id="rId7"/>
  </p:sldIdLst>
  <p:sldSz cx="17340263" cy="9753600"/>
  <p:notesSz cx="6858000" cy="9144000"/>
  <p:defaultTextStyle>
    <a:defPPr>
      <a:defRPr lang="en-US"/>
    </a:defPPr>
    <a:lvl1pPr algn="l" defTabSz="895350" rtl="0" fontAlgn="base" hangingPunct="0">
      <a:spcBef>
        <a:spcPct val="0"/>
      </a:spcBef>
      <a:spcAft>
        <a:spcPct val="0"/>
      </a:spcAft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1pPr>
    <a:lvl2pPr marL="457200" algn="l" defTabSz="895350" rtl="0" fontAlgn="base" hangingPunct="0">
      <a:spcBef>
        <a:spcPct val="0"/>
      </a:spcBef>
      <a:spcAft>
        <a:spcPct val="0"/>
      </a:spcAft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2pPr>
    <a:lvl3pPr marL="914400" algn="l" defTabSz="895350" rtl="0" fontAlgn="base" hangingPunct="0">
      <a:spcBef>
        <a:spcPct val="0"/>
      </a:spcBef>
      <a:spcAft>
        <a:spcPct val="0"/>
      </a:spcAft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3pPr>
    <a:lvl4pPr marL="1371600" algn="l" defTabSz="895350" rtl="0" fontAlgn="base" hangingPunct="0">
      <a:spcBef>
        <a:spcPct val="0"/>
      </a:spcBef>
      <a:spcAft>
        <a:spcPct val="0"/>
      </a:spcAft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4pPr>
    <a:lvl5pPr marL="1828800" algn="l" defTabSz="895350" rtl="0" fontAlgn="base" hangingPunct="0">
      <a:spcBef>
        <a:spcPct val="0"/>
      </a:spcBef>
      <a:spcAft>
        <a:spcPct val="0"/>
      </a:spcAft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5pPr>
    <a:lvl6pPr marL="2286000" algn="l" defTabSz="457200" rtl="0" eaLnBrk="1" latinLnBrk="0" hangingPunct="1"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6pPr>
    <a:lvl7pPr marL="2743200" algn="l" defTabSz="457200" rtl="0" eaLnBrk="1" latinLnBrk="0" hangingPunct="1"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7pPr>
    <a:lvl8pPr marL="3200400" algn="l" defTabSz="457200" rtl="0" eaLnBrk="1" latinLnBrk="0" hangingPunct="1"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8pPr>
    <a:lvl9pPr marL="3657600" algn="l" defTabSz="457200" rtl="0" eaLnBrk="1" latinLnBrk="0" hangingPunct="1">
      <a:defRPr sz="3300" kern="1200">
        <a:solidFill>
          <a:srgbClr val="000000"/>
        </a:solidFill>
        <a:latin typeface="Trebuchet MS" charset="0"/>
        <a:ea typeface="Trebuchet MS" charset="0"/>
        <a:cs typeface="Trebuchet MS" charset="0"/>
        <a:sym typeface="Trebuchet M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81BA"/>
    <a:srgbClr val="FF7A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29876" autoAdjust="0"/>
    <p:restoredTop sz="87034" autoAdjust="0"/>
  </p:normalViewPr>
  <p:slideViewPr>
    <p:cSldViewPr>
      <p:cViewPr varScale="1">
        <p:scale>
          <a:sx n="47" d="100"/>
          <a:sy n="47" d="100"/>
        </p:scale>
        <p:origin x="72" y="102"/>
      </p:cViewPr>
      <p:guideLst>
        <p:guide orient="horz" pos="3072"/>
        <p:guide pos="54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Avenir Roman" charset="0"/>
              </a:rPr>
              <a:t>Click to edit Master text styles</a:t>
            </a:r>
          </a:p>
          <a:p>
            <a:pPr lvl="1"/>
            <a:r>
              <a:rPr lang="en-US" noProof="0">
                <a:sym typeface="Avenir Roman" charset="0"/>
              </a:rPr>
              <a:t>Second level</a:t>
            </a:r>
          </a:p>
          <a:p>
            <a:pPr lvl="2"/>
            <a:r>
              <a:rPr lang="en-US" noProof="0">
                <a:sym typeface="Avenir Roman" charset="0"/>
              </a:rPr>
              <a:t>Third level</a:t>
            </a:r>
          </a:p>
          <a:p>
            <a:pPr lvl="3"/>
            <a:r>
              <a:rPr lang="en-US" noProof="0">
                <a:sym typeface="Avenir Roman" charset="0"/>
              </a:rPr>
              <a:t>Fourth level</a:t>
            </a:r>
          </a:p>
          <a:p>
            <a:pPr lvl="4"/>
            <a:r>
              <a:rPr lang="en-US" noProof="0">
                <a:sym typeface="Avenir Roman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916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1pPr>
    <a:lvl2pPr marL="2286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2pPr>
    <a:lvl3pPr marL="4572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3pPr>
    <a:lvl4pPr marL="6858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4pPr>
    <a:lvl5pPr marL="9144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5275" y="8684826"/>
            <a:ext cx="2971092" cy="457711"/>
          </a:xfrm>
          <a:prstGeom prst="rect">
            <a:avLst/>
          </a:prstGeom>
        </p:spPr>
        <p:txBody>
          <a:bodyPr/>
          <a:lstStyle/>
          <a:p>
            <a:fld id="{7A0A246F-C79F-4C0B-B8A2-4395648029E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54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9673" y="3030541"/>
            <a:ext cx="14740917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01466" y="5527678"/>
            <a:ext cx="12137337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23" indent="0" algn="ctr">
              <a:buNone/>
              <a:defRPr/>
            </a:lvl2pPr>
            <a:lvl3pPr marL="914446" indent="0" algn="ctr">
              <a:buNone/>
              <a:defRPr/>
            </a:lvl3pPr>
            <a:lvl4pPr marL="1371668" indent="0" algn="ctr">
              <a:buNone/>
              <a:defRPr/>
            </a:lvl4pPr>
            <a:lvl5pPr marL="1828892" indent="0" algn="ctr">
              <a:buNone/>
              <a:defRPr/>
            </a:lvl5pPr>
            <a:lvl6pPr marL="2286114" indent="0" algn="ctr">
              <a:buNone/>
              <a:defRPr/>
            </a:lvl6pPr>
            <a:lvl7pPr marL="2743337" indent="0" algn="ctr">
              <a:buNone/>
              <a:defRPr/>
            </a:lvl7pPr>
            <a:lvl8pPr marL="3200560" indent="0" algn="ctr">
              <a:buNone/>
              <a:defRPr/>
            </a:lvl8pPr>
            <a:lvl9pPr marL="365778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7860" y="2276478"/>
            <a:ext cx="15604543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571268" y="390528"/>
            <a:ext cx="3901135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7860" y="390528"/>
            <a:ext cx="11500202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7860" y="2276478"/>
            <a:ext cx="15604543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9526" y="6267450"/>
            <a:ext cx="14738800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1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9526" y="4133850"/>
            <a:ext cx="14738800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23" indent="0">
              <a:buNone/>
              <a:defRPr sz="1800"/>
            </a:lvl2pPr>
            <a:lvl3pPr marL="914446" indent="0">
              <a:buNone/>
              <a:defRPr sz="1600"/>
            </a:lvl3pPr>
            <a:lvl4pPr marL="1371668" indent="0">
              <a:buNone/>
              <a:defRPr sz="1400"/>
            </a:lvl4pPr>
            <a:lvl5pPr marL="1828892" indent="0">
              <a:buNone/>
              <a:defRPr sz="1400"/>
            </a:lvl5pPr>
            <a:lvl6pPr marL="2286114" indent="0">
              <a:buNone/>
              <a:defRPr sz="1400"/>
            </a:lvl6pPr>
            <a:lvl7pPr marL="2743337" indent="0">
              <a:buNone/>
              <a:defRPr sz="1400"/>
            </a:lvl7pPr>
            <a:lvl8pPr marL="3200560" indent="0">
              <a:buNone/>
              <a:defRPr sz="1400"/>
            </a:lvl8pPr>
            <a:lvl9pPr marL="365778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7862" y="2276478"/>
            <a:ext cx="7700669" cy="6435725"/>
          </a:xfrm>
          <a:prstGeom prst="rect">
            <a:avLst/>
          </a:prstGeom>
        </p:spPr>
        <p:txBody>
          <a:bodyPr vert="horz"/>
          <a:lstStyle>
            <a:lvl1pPr>
              <a:defRPr sz="280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1736" y="2276478"/>
            <a:ext cx="7700669" cy="6435725"/>
          </a:xfrm>
          <a:prstGeom prst="rect">
            <a:avLst/>
          </a:prstGeom>
        </p:spPr>
        <p:txBody>
          <a:bodyPr vert="horz"/>
          <a:lstStyle>
            <a:lvl1pPr>
              <a:defRPr sz="280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862" y="2182816"/>
            <a:ext cx="7660451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8" indent="0">
              <a:buNone/>
              <a:defRPr sz="1600" b="1"/>
            </a:lvl4pPr>
            <a:lvl5pPr marL="1828892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862" y="3092450"/>
            <a:ext cx="7660451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807722" y="2182816"/>
            <a:ext cx="766468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8" indent="0">
              <a:buNone/>
              <a:defRPr sz="1600" b="1"/>
            </a:lvl4pPr>
            <a:lvl5pPr marL="1828892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807722" y="3092450"/>
            <a:ext cx="766468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88941"/>
            <a:ext cx="5704592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9891" y="388938"/>
            <a:ext cx="969251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1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60" y="2041528"/>
            <a:ext cx="5704592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8" indent="0">
              <a:buNone/>
              <a:defRPr sz="900"/>
            </a:lvl4pPr>
            <a:lvl5pPr marL="1828892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9473" y="6827838"/>
            <a:ext cx="10403735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99473" y="871541"/>
            <a:ext cx="10403735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23" indent="0">
              <a:buNone/>
              <a:defRPr sz="2801"/>
            </a:lvl2pPr>
            <a:lvl3pPr marL="914446" indent="0">
              <a:buNone/>
              <a:defRPr sz="2400"/>
            </a:lvl3pPr>
            <a:lvl4pPr marL="1371668" indent="0">
              <a:buNone/>
              <a:defRPr sz="2000"/>
            </a:lvl4pPr>
            <a:lvl5pPr marL="1828892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pPr lvl="0"/>
            <a:r>
              <a:rPr lang="en-US" noProof="0" smtClean="0">
                <a:sym typeface="Helvetica" charset="0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99473" y="7634288"/>
            <a:ext cx="10403735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23" indent="0">
              <a:buNone/>
              <a:defRPr sz="1200"/>
            </a:lvl2pPr>
            <a:lvl3pPr marL="914446" indent="0">
              <a:buNone/>
              <a:defRPr sz="1000"/>
            </a:lvl3pPr>
            <a:lvl4pPr marL="1371668" indent="0">
              <a:buNone/>
              <a:defRPr sz="900"/>
            </a:lvl4pPr>
            <a:lvl5pPr marL="1828892" indent="0">
              <a:buNone/>
              <a:defRPr sz="900"/>
            </a:lvl5pPr>
            <a:lvl6pPr marL="2286114" indent="0">
              <a:buNone/>
              <a:defRPr sz="900"/>
            </a:lvl6pPr>
            <a:lvl7pPr marL="2743337" indent="0">
              <a:buNone/>
              <a:defRPr sz="900"/>
            </a:lvl7pPr>
            <a:lvl8pPr marL="3200560" indent="0">
              <a:buNone/>
              <a:defRPr sz="900"/>
            </a:lvl8pPr>
            <a:lvl9pPr marL="365778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23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46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68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92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marL="342917" indent="-342917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1pPr>
      <a:lvl2pPr marL="228611" indent="228611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2pPr>
      <a:lvl3pPr marL="457223" indent="457223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3pPr>
      <a:lvl4pPr marL="685835" indent="685835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4pPr>
      <a:lvl5pPr marL="914446" indent="914446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5pPr>
      <a:lvl6pPr marL="1371668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6pPr>
      <a:lvl7pPr marL="1828892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7pPr>
      <a:lvl8pPr marL="2286114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8pPr>
      <a:lvl9pPr marL="2743337" algn="l" defTabSz="457223" rtl="0" eaLnBrk="1" fontAlgn="base" hangingPunct="1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n-US"/>
      </a:defPPr>
      <a:lvl1pPr marL="0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8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2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4572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/>
          </p:cNvSpPr>
          <p:nvPr/>
        </p:nvSpPr>
        <p:spPr bwMode="auto">
          <a:xfrm>
            <a:off x="7028657" y="5886452"/>
            <a:ext cx="7432675" cy="42863"/>
          </a:xfrm>
          <a:custGeom>
            <a:avLst/>
            <a:gdLst>
              <a:gd name="T0" fmla="*/ 2147483647 w 21600"/>
              <a:gd name="T1" fmla="*/ 332337 h 21600"/>
              <a:gd name="T2" fmla="*/ 2147483647 w 21600"/>
              <a:gd name="T3" fmla="*/ 332337 h 21600"/>
              <a:gd name="T4" fmla="*/ 2147483647 w 21600"/>
              <a:gd name="T5" fmla="*/ 332337 h 21600"/>
              <a:gd name="T6" fmla="*/ 2147483647 w 21600"/>
              <a:gd name="T7" fmla="*/ 33233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8578056" y="4576764"/>
            <a:ext cx="31290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8" r="2367"/>
          <a:stretch/>
        </p:blipFill>
        <p:spPr>
          <a:xfrm>
            <a:off x="-1" y="-1"/>
            <a:ext cx="7831932" cy="9264375"/>
          </a:xfrm>
          <a:prstGeom prst="rect">
            <a:avLst/>
          </a:prstGeom>
        </p:spPr>
      </p:pic>
      <p:sp>
        <p:nvSpPr>
          <p:cNvPr id="14339" name="Rectangle 3"/>
          <p:cNvSpPr>
            <a:spLocks noGrp="1"/>
          </p:cNvSpPr>
          <p:nvPr>
            <p:ph type="title"/>
          </p:nvPr>
        </p:nvSpPr>
        <p:spPr bwMode="auto">
          <a:xfrm>
            <a:off x="8130041" y="3993292"/>
            <a:ext cx="8692649" cy="1905000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 defTabSz="766802">
              <a:lnSpc>
                <a:spcPts val="5501"/>
              </a:lnSpc>
            </a:pPr>
            <a:r>
              <a:rPr lang="en-US" sz="4400" b="1" dirty="0" smtClean="0">
                <a:solidFill>
                  <a:srgbClr val="5C5C5C"/>
                </a:solidFill>
                <a:latin typeface="Helvetica Neue" charset="0"/>
                <a:sym typeface="Helvetica Neue" charset="0"/>
              </a:rPr>
              <a:t>Adaptive Social Protection</a:t>
            </a:r>
            <a:br>
              <a:rPr lang="en-US" sz="4400" b="1" dirty="0" smtClean="0">
                <a:solidFill>
                  <a:srgbClr val="5C5C5C"/>
                </a:solidFill>
                <a:latin typeface="Helvetica Neue" charset="0"/>
                <a:sym typeface="Helvetica Neue" charset="0"/>
              </a:rPr>
            </a:br>
            <a:r>
              <a:rPr lang="en-US" sz="4400" b="1" dirty="0" smtClean="0">
                <a:solidFill>
                  <a:srgbClr val="5C5C5C"/>
                </a:solidFill>
                <a:latin typeface="Helvetica Neue" charset="0"/>
                <a:sym typeface="Helvetica Neue" charset="0"/>
              </a:rPr>
              <a:t>Updates</a:t>
            </a:r>
            <a:endParaRPr lang="en-US" sz="1000" b="1" dirty="0">
              <a:latin typeface="Helvetica Neue" charset="0"/>
            </a:endParaRPr>
          </a:p>
        </p:txBody>
      </p:sp>
      <p:sp>
        <p:nvSpPr>
          <p:cNvPr id="14340" name="AutoShape 4"/>
          <p:cNvSpPr>
            <a:spLocks/>
          </p:cNvSpPr>
          <p:nvPr/>
        </p:nvSpPr>
        <p:spPr bwMode="auto">
          <a:xfrm>
            <a:off x="8130041" y="5930089"/>
            <a:ext cx="8686906" cy="1892386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30026" tIns="130026" rIns="130026" bIns="130026">
            <a:prstTxWarp prst="textNoShape">
              <a:avLst/>
            </a:prstTxWarp>
          </a:bodyPr>
          <a:lstStyle/>
          <a:p>
            <a:pPr algn="r"/>
            <a:r>
              <a:rPr lang="en-US" sz="2801" dirty="0" smtClean="0">
                <a:latin typeface="Helvetica Neue Light" charset="0"/>
                <a:ea typeface="Helvetica Neue" charset="0"/>
                <a:cs typeface="Helvetica Neue" charset="0"/>
                <a:sym typeface="Helvetica Neue" charset="0"/>
              </a:rPr>
              <a:t>Jehan Arulpragasam</a:t>
            </a:r>
            <a:endParaRPr lang="en-US" sz="2801" dirty="0">
              <a:latin typeface="Helvetica Neue Light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r"/>
            <a:endParaRPr lang="en-US" sz="2801" dirty="0" smtClean="0">
              <a:latin typeface="Helvetica Neue Light" charset="0"/>
              <a:ea typeface="Helvetica Neue" charset="0"/>
              <a:cs typeface="Helvetica Neue" charset="0"/>
              <a:sym typeface="Helvetica Neue" charset="0"/>
            </a:endParaRPr>
          </a:p>
          <a:p>
            <a:pPr algn="r"/>
            <a:r>
              <a:rPr lang="en-US" sz="2801" dirty="0" smtClean="0">
                <a:latin typeface="Helvetica Neue Light" charset="0"/>
                <a:ea typeface="Helvetica Neue" charset="0"/>
                <a:cs typeface="Helvetica Neue" charset="0"/>
                <a:sym typeface="Helvetica Neue" charset="0"/>
              </a:rPr>
              <a:t>17 Meeting of the GFDRR Consultative Group</a:t>
            </a:r>
          </a:p>
          <a:p>
            <a:pPr algn="r"/>
            <a:r>
              <a:rPr lang="en-US" sz="2801" dirty="0" smtClean="0">
                <a:latin typeface="Helvetica Neue Light" charset="0"/>
                <a:ea typeface="Helvetica Neue" charset="0"/>
                <a:cs typeface="Helvetica Neue" charset="0"/>
                <a:sym typeface="Helvetica Neue" charset="0"/>
              </a:rPr>
              <a:t>April 27, 2016</a:t>
            </a:r>
            <a:endParaRPr lang="en-US" sz="2801" dirty="0">
              <a:latin typeface="Helvetica Neue Light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9" name="Picture 8" descr="GFDRR_Primary Logo_BW-Shade.png"/>
          <p:cNvPicPr>
            <a:picLocks noChangeAspect="1"/>
          </p:cNvPicPr>
          <p:nvPr/>
        </p:nvPicPr>
        <p:blipFill>
          <a:blip r:embed="rId3">
            <a:alphaModFix amt="83000"/>
          </a:blip>
          <a:srcRect/>
          <a:stretch>
            <a:fillRect/>
          </a:stretch>
        </p:blipFill>
        <p:spPr bwMode="auto">
          <a:xfrm>
            <a:off x="14080331" y="8632725"/>
            <a:ext cx="2762250" cy="61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3"/>
          <p:cNvSpPr>
            <a:spLocks/>
          </p:cNvSpPr>
          <p:nvPr/>
        </p:nvSpPr>
        <p:spPr bwMode="auto">
          <a:xfrm>
            <a:off x="540285" y="381000"/>
            <a:ext cx="12580702" cy="5953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650263">
              <a:spcBef>
                <a:spcPts val="1707"/>
              </a:spcBef>
              <a:spcAft>
                <a:spcPts val="1707"/>
              </a:spcAft>
            </a:pPr>
            <a:r>
              <a:rPr lang="en-US" sz="4400" b="1" dirty="0" smtClean="0">
                <a:solidFill>
                  <a:srgbClr val="5C5C5C"/>
                </a:solidFill>
                <a:latin typeface="Helvetica Neue" charset="0"/>
                <a:ea typeface="Helvetica Neue" charset="0"/>
                <a:cs typeface="Helvetica Neue" charset="0"/>
              </a:rPr>
              <a:t>Adaptive Social Protection</a:t>
            </a:r>
            <a:endParaRPr lang="en-US" sz="4400" b="1" dirty="0">
              <a:solidFill>
                <a:srgbClr val="5C5C5C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72922" y="1600200"/>
            <a:ext cx="11506200" cy="1142999"/>
          </a:xfrm>
        </p:spPr>
        <p:txBody>
          <a:bodyPr vert="horz" lIns="130046" tIns="65023" rIns="130046" bIns="65023">
            <a:noAutofit/>
          </a:bodyPr>
          <a:lstStyle/>
          <a:p>
            <a:pPr marL="0" indent="0">
              <a:lnSpc>
                <a:spcPts val="4001"/>
              </a:lnSpc>
              <a:buClr>
                <a:schemeClr val="accent3"/>
              </a:buClr>
              <a:buSzPct val="100000"/>
              <a:defRPr/>
            </a:pPr>
            <a:r>
              <a:rPr lang="en-US" sz="3600" b="1" kern="1200" dirty="0" smtClean="0">
                <a:latin typeface="+mj-lt"/>
                <a:ea typeface="Helvetica Neue Thin" charset="0"/>
                <a:cs typeface="Helvetica Neue Thin" charset="0"/>
                <a:sym typeface="Trebuchet MS" charset="0"/>
              </a:rPr>
              <a:t>Motivation</a:t>
            </a:r>
            <a:endParaRPr lang="en-US" sz="3600" b="1" kern="1200" dirty="0">
              <a:latin typeface="+mj-lt"/>
              <a:ea typeface="Helvetica Neue Thin" charset="0"/>
              <a:cs typeface="Helvetica Neue Thin" charset="0"/>
              <a:sym typeface="Trebuchet MS" charset="0"/>
            </a:endParaRPr>
          </a:p>
          <a:p>
            <a:pPr marL="571529" indent="-571529">
              <a:lnSpc>
                <a:spcPts val="4001"/>
              </a:lnSpc>
              <a:buClr>
                <a:schemeClr val="accent3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US" sz="3600" b="1" kern="1200" dirty="0">
              <a:latin typeface="+mj-lt"/>
              <a:ea typeface="Helvetica Neue Thin" charset="0"/>
              <a:cs typeface="Helvetica Neue Thin" charset="0"/>
              <a:sym typeface="Trebuchet M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2922" y="2743200"/>
            <a:ext cx="16269659" cy="5734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Increased frequency and duration of major covariate shocks (e.g. natural disasters; pandemics; conflict and violence).</a:t>
            </a:r>
            <a:endParaRPr lang="en-US" sz="36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</a:t>
            </a: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Need to think about how national social protection can be made “shock responsive”, “scalable” or “adaptive”.</a:t>
            </a:r>
            <a:endParaRPr lang="en-US" sz="36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Linked to broader debates</a:t>
            </a:r>
          </a:p>
          <a:p>
            <a:pPr marL="1371623" lvl="2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On development solutions for climate change</a:t>
            </a:r>
          </a:p>
          <a:p>
            <a:pPr marL="1371623" lvl="2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On development solutions for displacement</a:t>
            </a:r>
          </a:p>
          <a:p>
            <a:pPr marL="1371623" lvl="2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On development solutions to shoulder chronic humanitarian caseload</a:t>
            </a:r>
            <a:endParaRPr lang="en-US" sz="32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</p:txBody>
      </p:sp>
      <p:pic>
        <p:nvPicPr>
          <p:cNvPr id="8" name="Picture 7" descr="GFDRR_Primary Logo_BW-Shade.png"/>
          <p:cNvPicPr>
            <a:picLocks noChangeAspect="1"/>
          </p:cNvPicPr>
          <p:nvPr/>
        </p:nvPicPr>
        <p:blipFill>
          <a:blip r:embed="rId2">
            <a:alphaModFix amt="83000"/>
          </a:blip>
          <a:srcRect/>
          <a:stretch>
            <a:fillRect/>
          </a:stretch>
        </p:blipFill>
        <p:spPr bwMode="auto">
          <a:xfrm>
            <a:off x="14080331" y="8632725"/>
            <a:ext cx="2762250" cy="61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 bwMode="auto">
          <a:xfrm>
            <a:off x="540286" y="1142999"/>
            <a:ext cx="7772400" cy="0"/>
          </a:xfrm>
          <a:prstGeom prst="line">
            <a:avLst/>
          </a:prstGeom>
          <a:solidFill>
            <a:srgbClr val="FFFFFF"/>
          </a:solidFill>
          <a:ln w="57150" cap="flat" cmpd="sng" algn="ctr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4"/>
          <p:cNvSpPr txBox="1">
            <a:spLocks noChangeArrowheads="1"/>
          </p:cNvSpPr>
          <p:nvPr/>
        </p:nvSpPr>
        <p:spPr bwMode="auto">
          <a:xfrm>
            <a:off x="669131" y="2036574"/>
            <a:ext cx="5725724" cy="7517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6" tIns="65023" rIns="130046" bIns="65023">
            <a:spAutoFit/>
          </a:bodyPr>
          <a:lstStyle>
            <a:lvl1pPr marL="342900" indent="-3429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Social protection helps poor households to manage </a:t>
            </a:r>
            <a:r>
              <a:rPr lang="en-US" sz="3200" dirty="0" smtClean="0">
                <a:solidFill>
                  <a:schemeClr val="tx1"/>
                </a:solidFill>
                <a:latin typeface="+mj-lt"/>
              </a:rPr>
              <a:t>risks.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  <a:p>
            <a:endParaRPr lang="en-US" sz="3200" dirty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Adaptive Social Protection has the potential to better enable poor households to manage </a:t>
            </a:r>
            <a:r>
              <a:rPr lang="en-US" sz="3200" dirty="0" smtClean="0">
                <a:solidFill>
                  <a:schemeClr val="tx1"/>
                </a:solidFill>
                <a:latin typeface="+mj-lt"/>
              </a:rPr>
              <a:t>shocks by scaling 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+mj-lt"/>
              </a:rPr>
              <a:t>Adaptive Social Protection can result in faster, cost effective, and more efficient delivery of assistance to affected households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540285" y="381000"/>
            <a:ext cx="12580702" cy="5953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650263">
              <a:spcBef>
                <a:spcPts val="1707"/>
              </a:spcBef>
              <a:spcAft>
                <a:spcPts val="1707"/>
              </a:spcAft>
            </a:pPr>
            <a:r>
              <a:rPr lang="en-US" sz="4400" b="1" dirty="0" smtClean="0">
                <a:solidFill>
                  <a:srgbClr val="5C5C5C"/>
                </a:solidFill>
                <a:latin typeface="Helvetica Neue" charset="0"/>
                <a:ea typeface="Helvetica Neue" charset="0"/>
                <a:cs typeface="Helvetica Neue" charset="0"/>
              </a:rPr>
              <a:t>Adaptive Social Protection (ASP) </a:t>
            </a:r>
          </a:p>
          <a:p>
            <a:pPr marL="571500" indent="-571500" defTabSz="650263">
              <a:spcBef>
                <a:spcPts val="1707"/>
              </a:spcBef>
              <a:spcAft>
                <a:spcPts val="1707"/>
              </a:spcAft>
              <a:buFont typeface="Arial" panose="020B0604020202020204" pitchFamily="34" charset="0"/>
              <a:buChar char="•"/>
            </a:pPr>
            <a:endParaRPr lang="en-US" sz="4400" b="1" dirty="0">
              <a:solidFill>
                <a:srgbClr val="5C5C5C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10" name="Picture 9" descr="GFDRR_Primary Logo_BW-Shade.png"/>
          <p:cNvPicPr>
            <a:picLocks noChangeAspect="1"/>
          </p:cNvPicPr>
          <p:nvPr/>
        </p:nvPicPr>
        <p:blipFill>
          <a:blip r:embed="rId3">
            <a:alphaModFix amt="83000"/>
          </a:blip>
          <a:srcRect/>
          <a:stretch>
            <a:fillRect/>
          </a:stretch>
        </p:blipFill>
        <p:spPr bwMode="auto">
          <a:xfrm>
            <a:off x="14080331" y="8632725"/>
            <a:ext cx="2762250" cy="61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 bwMode="auto">
          <a:xfrm>
            <a:off x="540286" y="1142999"/>
            <a:ext cx="7772400" cy="0"/>
          </a:xfrm>
          <a:prstGeom prst="line">
            <a:avLst/>
          </a:prstGeom>
          <a:solidFill>
            <a:srgbClr val="FFFFFF"/>
          </a:solidFill>
          <a:ln w="57150" cap="flat" cmpd="sng" algn="ctr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3469" y="2286000"/>
            <a:ext cx="9557456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75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3"/>
          <p:cNvSpPr>
            <a:spLocks/>
          </p:cNvSpPr>
          <p:nvPr/>
        </p:nvSpPr>
        <p:spPr bwMode="auto">
          <a:xfrm>
            <a:off x="540285" y="381000"/>
            <a:ext cx="12580702" cy="5953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650263">
              <a:spcBef>
                <a:spcPts val="1707"/>
              </a:spcBef>
              <a:spcAft>
                <a:spcPts val="1707"/>
              </a:spcAft>
            </a:pPr>
            <a:r>
              <a:rPr lang="en-US" sz="4400" b="1" dirty="0" smtClean="0">
                <a:solidFill>
                  <a:srgbClr val="5C5C5C"/>
                </a:solidFill>
                <a:latin typeface="Helvetica Neue" charset="0"/>
                <a:ea typeface="Helvetica Neue" charset="0"/>
                <a:cs typeface="Helvetica Neue" charset="0"/>
              </a:rPr>
              <a:t>Adaptive Social Protection (ASP)</a:t>
            </a:r>
            <a:endParaRPr lang="en-US" sz="4400" b="1" dirty="0">
              <a:solidFill>
                <a:srgbClr val="5C5C5C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72921" y="1600200"/>
            <a:ext cx="16767341" cy="1142999"/>
          </a:xfrm>
        </p:spPr>
        <p:txBody>
          <a:bodyPr vert="horz" lIns="130046" tIns="65023" rIns="130046" bIns="65023">
            <a:noAutofit/>
          </a:bodyPr>
          <a:lstStyle/>
          <a:p>
            <a:pPr marL="0" indent="0">
              <a:lnSpc>
                <a:spcPts val="4001"/>
              </a:lnSpc>
              <a:buClr>
                <a:schemeClr val="accent3"/>
              </a:buClr>
              <a:buSzPct val="100000"/>
              <a:defRPr/>
            </a:pPr>
            <a:r>
              <a:rPr lang="en-US" sz="3600" b="1" kern="1200" dirty="0" smtClean="0">
                <a:latin typeface="+mj-lt"/>
                <a:ea typeface="Helvetica Neue Thin" charset="0"/>
                <a:cs typeface="Helvetica Neue Thin" charset="0"/>
                <a:sym typeface="Trebuchet MS" charset="0"/>
              </a:rPr>
              <a:t>The agenda is gathering interest and momentum at the Bank; among partners; and clients</a:t>
            </a:r>
            <a:endParaRPr lang="en-US" sz="3600" b="1" kern="1200" dirty="0">
              <a:latin typeface="+mj-lt"/>
              <a:ea typeface="Helvetica Neue Thin" charset="0"/>
              <a:cs typeface="Helvetica Neue Thin" charset="0"/>
              <a:sym typeface="Trebuchet MS" charset="0"/>
            </a:endParaRPr>
          </a:p>
          <a:p>
            <a:pPr marL="571529" indent="-571529">
              <a:lnSpc>
                <a:spcPts val="4001"/>
              </a:lnSpc>
              <a:buClr>
                <a:schemeClr val="accent3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US" sz="3600" b="1" kern="1200" dirty="0">
              <a:latin typeface="+mj-lt"/>
              <a:ea typeface="Helvetica Neue Thin" charset="0"/>
              <a:cs typeface="Helvetica Neue Thin" charset="0"/>
              <a:sym typeface="Trebuchet M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7698" y="2057400"/>
            <a:ext cx="16450633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endParaRPr lang="en-US" sz="36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chemeClr val="tx1"/>
                </a:solidFill>
                <a:ea typeface="Helvetica Neue Thin" charset="0"/>
                <a:cs typeface="Helvetica Neue Thin" charset="0"/>
                <a:sym typeface="Helvetica" charset="0"/>
              </a:rPr>
              <a:t>A side-event during the 3</a:t>
            </a:r>
            <a:r>
              <a:rPr lang="en-US" sz="3600" baseline="30000" dirty="0">
                <a:solidFill>
                  <a:schemeClr val="tx1"/>
                </a:solidFill>
                <a:ea typeface="Helvetica Neue Thin" charset="0"/>
                <a:cs typeface="Helvetica Neue Thin" charset="0"/>
                <a:sym typeface="Helvetica" charset="0"/>
              </a:rPr>
              <a:t>rd</a:t>
            </a:r>
            <a:r>
              <a:rPr lang="en-US" sz="3600" dirty="0">
                <a:solidFill>
                  <a:schemeClr val="tx1"/>
                </a:solidFill>
                <a:ea typeface="Helvetica Neue Thin" charset="0"/>
                <a:cs typeface="Helvetica Neue Thin" charset="0"/>
                <a:sym typeface="Helvetica" charset="0"/>
              </a:rPr>
              <a:t> UN WCDRR in Sendai, Japan </a:t>
            </a:r>
            <a:r>
              <a:rPr lang="en-US" sz="3600" dirty="0" smtClean="0">
                <a:solidFill>
                  <a:schemeClr val="tx1"/>
                </a:solidFill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Topic of the Annual Ministerial Round-Table on Safety Nets at the World Bank 2016 Spring Meetings </a:t>
            </a:r>
            <a:endParaRPr lang="en-US" sz="36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</a:t>
            </a: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Core commitment of the World Bank’s Climate Action Plan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Key messaging for the World Humanitarian Summit </a:t>
            </a:r>
          </a:p>
          <a:p>
            <a:pPr marL="1828823" lvl="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</a:t>
            </a:r>
            <a:r>
              <a:rPr lang="en-US" sz="32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Adaptive Social Protection; Cash </a:t>
            </a:r>
            <a:r>
              <a:rPr lang="en-US" sz="3200" dirty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T</a:t>
            </a:r>
            <a:r>
              <a:rPr lang="en-US" sz="32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ransfers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</a:t>
            </a: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Focus of 7</a:t>
            </a:r>
            <a:r>
              <a:rPr lang="en-US" sz="3600" baseline="300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th</a:t>
            </a: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Social Protection South-South Global Learning Forum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Increasing demands to operationalize ASP at country level…….</a:t>
            </a:r>
            <a:endParaRPr lang="en-US" sz="36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</p:txBody>
      </p:sp>
      <p:pic>
        <p:nvPicPr>
          <p:cNvPr id="8" name="Picture 7" descr="GFDRR_Primary Logo_BW-Shade.png"/>
          <p:cNvPicPr>
            <a:picLocks noChangeAspect="1"/>
          </p:cNvPicPr>
          <p:nvPr/>
        </p:nvPicPr>
        <p:blipFill>
          <a:blip r:embed="rId2">
            <a:alphaModFix amt="83000"/>
          </a:blip>
          <a:srcRect/>
          <a:stretch>
            <a:fillRect/>
          </a:stretch>
        </p:blipFill>
        <p:spPr bwMode="auto">
          <a:xfrm>
            <a:off x="14080331" y="8632725"/>
            <a:ext cx="2762250" cy="61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 bwMode="auto">
          <a:xfrm>
            <a:off x="540286" y="1142999"/>
            <a:ext cx="7772400" cy="0"/>
          </a:xfrm>
          <a:prstGeom prst="line">
            <a:avLst/>
          </a:prstGeom>
          <a:solidFill>
            <a:srgbClr val="FFFFFF"/>
          </a:solidFill>
          <a:ln w="57150" cap="flat" cmpd="sng" algn="ctr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994544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3"/>
          <p:cNvSpPr>
            <a:spLocks/>
          </p:cNvSpPr>
          <p:nvPr/>
        </p:nvSpPr>
        <p:spPr bwMode="auto">
          <a:xfrm>
            <a:off x="540285" y="381000"/>
            <a:ext cx="12580702" cy="5953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650263">
              <a:spcBef>
                <a:spcPts val="1707"/>
              </a:spcBef>
              <a:spcAft>
                <a:spcPts val="1707"/>
              </a:spcAft>
            </a:pPr>
            <a:r>
              <a:rPr lang="en-US" sz="4400" b="1" dirty="0" smtClean="0">
                <a:solidFill>
                  <a:srgbClr val="5C5C5C"/>
                </a:solidFill>
                <a:latin typeface="Helvetica Neue" charset="0"/>
                <a:ea typeface="Helvetica Neue" charset="0"/>
                <a:cs typeface="Helvetica Neue" charset="0"/>
              </a:rPr>
              <a:t>Adaptive Social Protection (ASP)</a:t>
            </a:r>
            <a:endParaRPr lang="en-US" sz="4400" b="1" dirty="0">
              <a:solidFill>
                <a:srgbClr val="5C5C5C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72921" y="1600200"/>
            <a:ext cx="16767341" cy="1142999"/>
          </a:xfrm>
        </p:spPr>
        <p:txBody>
          <a:bodyPr vert="horz" lIns="130046" tIns="65023" rIns="130046" bIns="65023">
            <a:noAutofit/>
          </a:bodyPr>
          <a:lstStyle/>
          <a:p>
            <a:pPr marL="0" indent="0">
              <a:lnSpc>
                <a:spcPts val="4001"/>
              </a:lnSpc>
              <a:buClr>
                <a:schemeClr val="accent3"/>
              </a:buClr>
              <a:buSzPct val="100000"/>
              <a:defRPr/>
            </a:pPr>
            <a:r>
              <a:rPr lang="en-US" sz="3600" b="1" kern="1200" dirty="0" smtClean="0">
                <a:latin typeface="+mj-lt"/>
                <a:ea typeface="Helvetica Neue Thin" charset="0"/>
                <a:cs typeface="Helvetica Neue Thin" charset="0"/>
                <a:sym typeface="Trebuchet MS" charset="0"/>
              </a:rPr>
              <a:t>GFDRR is supporting the agenda of operationalization of ASP in select country cases</a:t>
            </a:r>
            <a:endParaRPr lang="en-US" sz="3600" b="1" kern="1200" dirty="0">
              <a:latin typeface="+mj-lt"/>
              <a:ea typeface="Helvetica Neue Thin" charset="0"/>
              <a:cs typeface="Helvetica Neue Thin" charset="0"/>
              <a:sym typeface="Trebuchet MS" charset="0"/>
            </a:endParaRPr>
          </a:p>
          <a:p>
            <a:pPr marL="571529" indent="-571529">
              <a:lnSpc>
                <a:spcPts val="4001"/>
              </a:lnSpc>
              <a:buClr>
                <a:schemeClr val="accent3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US" sz="3600" b="1" kern="1200" dirty="0">
              <a:latin typeface="+mj-lt"/>
              <a:ea typeface="Helvetica Neue Thin" charset="0"/>
              <a:cs typeface="Helvetica Neue Thin" charset="0"/>
              <a:sym typeface="Trebuchet M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7698" y="3561894"/>
            <a:ext cx="11249025" cy="3067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</a:t>
            </a: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Philippines</a:t>
            </a:r>
            <a:endParaRPr lang="en-US" sz="36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</a:t>
            </a: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Jamaica</a:t>
            </a:r>
            <a:endParaRPr lang="en-US" sz="36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</a:t>
            </a: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Fiji / Tonga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</a:t>
            </a: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Dominica /Grenada</a:t>
            </a:r>
            <a:endParaRPr lang="en-US" sz="36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</p:txBody>
      </p:sp>
      <p:pic>
        <p:nvPicPr>
          <p:cNvPr id="8" name="Picture 7" descr="GFDRR_Primary Logo_BW-Shade.png"/>
          <p:cNvPicPr>
            <a:picLocks noChangeAspect="1"/>
          </p:cNvPicPr>
          <p:nvPr/>
        </p:nvPicPr>
        <p:blipFill>
          <a:blip r:embed="rId2">
            <a:alphaModFix amt="83000"/>
          </a:blip>
          <a:srcRect/>
          <a:stretch>
            <a:fillRect/>
          </a:stretch>
        </p:blipFill>
        <p:spPr bwMode="auto">
          <a:xfrm>
            <a:off x="14080331" y="8632725"/>
            <a:ext cx="2762250" cy="61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 bwMode="auto">
          <a:xfrm>
            <a:off x="540286" y="1142999"/>
            <a:ext cx="7772400" cy="0"/>
          </a:xfrm>
          <a:prstGeom prst="line">
            <a:avLst/>
          </a:prstGeom>
          <a:solidFill>
            <a:srgbClr val="FFFFFF"/>
          </a:solidFill>
          <a:ln w="57150" cap="flat" cmpd="sng" algn="ctr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480451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3"/>
          <p:cNvSpPr>
            <a:spLocks/>
          </p:cNvSpPr>
          <p:nvPr/>
        </p:nvSpPr>
        <p:spPr bwMode="auto">
          <a:xfrm>
            <a:off x="540285" y="381000"/>
            <a:ext cx="12580702" cy="5953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650263">
              <a:spcBef>
                <a:spcPts val="1707"/>
              </a:spcBef>
              <a:spcAft>
                <a:spcPts val="1707"/>
              </a:spcAft>
            </a:pPr>
            <a:r>
              <a:rPr lang="en-US" sz="4400" b="1" dirty="0" smtClean="0">
                <a:solidFill>
                  <a:srgbClr val="5C5C5C"/>
                </a:solidFill>
                <a:latin typeface="Helvetica Neue" charset="0"/>
                <a:ea typeface="Helvetica Neue" charset="0"/>
                <a:cs typeface="Helvetica Neue" charset="0"/>
              </a:rPr>
              <a:t>Adaptive Social Protection (ASP)</a:t>
            </a:r>
            <a:endParaRPr lang="en-US" sz="4400" b="1" dirty="0">
              <a:solidFill>
                <a:srgbClr val="5C5C5C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72921" y="1600200"/>
            <a:ext cx="16767341" cy="1142999"/>
          </a:xfrm>
        </p:spPr>
        <p:txBody>
          <a:bodyPr vert="horz" lIns="130046" tIns="65023" rIns="130046" bIns="65023">
            <a:noAutofit/>
          </a:bodyPr>
          <a:lstStyle/>
          <a:p>
            <a:pPr marL="0" indent="0">
              <a:lnSpc>
                <a:spcPts val="4001"/>
              </a:lnSpc>
              <a:buClr>
                <a:schemeClr val="accent3"/>
              </a:buClr>
              <a:buSzPct val="100000"/>
              <a:defRPr/>
            </a:pPr>
            <a:r>
              <a:rPr lang="en-US" sz="3600" b="1" kern="1200" dirty="0" smtClean="0">
                <a:latin typeface="+mj-lt"/>
                <a:ea typeface="Helvetica Neue Thin" charset="0"/>
                <a:cs typeface="Helvetica Neue Thin" charset="0"/>
                <a:sym typeface="Trebuchet MS" charset="0"/>
              </a:rPr>
              <a:t>There is demand from other countries as well……</a:t>
            </a:r>
            <a:endParaRPr lang="en-US" sz="3600" b="1" kern="1200" dirty="0">
              <a:latin typeface="+mj-lt"/>
              <a:ea typeface="Helvetica Neue Thin" charset="0"/>
              <a:cs typeface="Helvetica Neue Thin" charset="0"/>
              <a:sym typeface="Trebuchet MS" charset="0"/>
            </a:endParaRPr>
          </a:p>
          <a:p>
            <a:pPr marL="571529" indent="-571529">
              <a:lnSpc>
                <a:spcPts val="4001"/>
              </a:lnSpc>
              <a:buClr>
                <a:schemeClr val="accent3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US" sz="3600" b="1" kern="1200" dirty="0">
              <a:latin typeface="+mj-lt"/>
              <a:ea typeface="Helvetica Neue Thin" charset="0"/>
              <a:cs typeface="Helvetica Neue Thin" charset="0"/>
              <a:sym typeface="Trebuchet M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7698" y="2971800"/>
            <a:ext cx="166625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</a:t>
            </a: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Ethiopia, Kenya, Uganda, Rwanda, Mozambique, Tanzania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</a:t>
            </a: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Bangladesh, Pakistan, India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</a:t>
            </a: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Vietnam, Nepal, Myanmar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</a:t>
            </a: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Chile, Mexico, El Salvador, Haiti</a:t>
            </a:r>
            <a:endParaRPr lang="en-US" sz="3600" dirty="0">
              <a:latin typeface="+mj-lt"/>
              <a:ea typeface="Helvetica Neue Thin" charset="0"/>
              <a:cs typeface="Helvetica Neue Thin" charset="0"/>
              <a:sym typeface="Helvetica" charset="0"/>
            </a:endParaRP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Sahel – Burkina Faso, Chad, Mali, Mauritania, Senegal, Niger</a:t>
            </a:r>
          </a:p>
          <a:p>
            <a:pPr marL="457223" indent="-457223">
              <a:lnSpc>
                <a:spcPts val="4001"/>
              </a:lnSpc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en-US" sz="3600" dirty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 </a:t>
            </a:r>
            <a:r>
              <a:rPr lang="en-US" sz="3600" dirty="0" smtClean="0">
                <a:latin typeface="+mj-lt"/>
                <a:ea typeface="Helvetica Neue Thin" charset="0"/>
                <a:cs typeface="Helvetica Neue Thin" charset="0"/>
                <a:sym typeface="Helvetica" charset="0"/>
              </a:rPr>
              <a:t>Other small island states – Caribbean; Pacific</a:t>
            </a:r>
          </a:p>
        </p:txBody>
      </p:sp>
      <p:pic>
        <p:nvPicPr>
          <p:cNvPr id="8" name="Picture 7" descr="GFDRR_Primary Logo_BW-Shade.png"/>
          <p:cNvPicPr>
            <a:picLocks noChangeAspect="1"/>
          </p:cNvPicPr>
          <p:nvPr/>
        </p:nvPicPr>
        <p:blipFill>
          <a:blip r:embed="rId2">
            <a:alphaModFix amt="83000"/>
          </a:blip>
          <a:srcRect/>
          <a:stretch>
            <a:fillRect/>
          </a:stretch>
        </p:blipFill>
        <p:spPr bwMode="auto">
          <a:xfrm>
            <a:off x="14080331" y="8632725"/>
            <a:ext cx="2762250" cy="61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 bwMode="auto">
          <a:xfrm>
            <a:off x="540286" y="1142999"/>
            <a:ext cx="7772400" cy="0"/>
          </a:xfrm>
          <a:prstGeom prst="line">
            <a:avLst/>
          </a:prstGeom>
          <a:solidFill>
            <a:srgbClr val="FFFFFF"/>
          </a:solidFill>
          <a:ln w="57150" cap="flat" cmpd="sng" algn="ctr">
            <a:solidFill>
              <a:srgbClr val="3A81B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512467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FDRR PPT Template _FINAL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A81BA"/>
      </a:accent1>
      <a:accent2>
        <a:srgbClr val="D89F39"/>
      </a:accent2>
      <a:accent3>
        <a:srgbClr val="FFFFFF"/>
      </a:accent3>
      <a:accent4>
        <a:srgbClr val="000000"/>
      </a:accent4>
      <a:accent5>
        <a:srgbClr val="AEC1D9"/>
      </a:accent5>
      <a:accent6>
        <a:srgbClr val="C49033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3A81BA"/>
          </a:solidFill>
          <a:prstDash val="solid"/>
          <a:round/>
          <a:headEnd type="none" w="med" len="med"/>
          <a:tailEnd type="none" w="med" len="med"/>
        </a:ln>
        <a:effectLst>
          <a:outerShdw blurRad="50800" dist="25400" dir="5400000" algn="ctr" rotWithShape="0">
            <a:srgbClr val="000000">
              <a:alpha val="34999"/>
            </a:srgbClr>
          </a:outerShdw>
        </a:effectLst>
      </a:spPr>
      <a:bodyPr vert="horz" wrap="square" lIns="65022" tIns="65022" rIns="65022" bIns="65022" numCol="1" anchor="ctr" anchorCtr="0" compatLnSpc="1">
        <a:prstTxWarp prst="textNoShape">
          <a:avLst/>
        </a:prstTxWarp>
      </a:bodyPr>
      <a:lstStyle>
        <a:defPPr marL="457200" marR="0" indent="0" algn="l" defTabSz="89535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3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rebuchet MS" charset="0"/>
            <a:ea typeface="Trebuchet MS" charset="0"/>
            <a:cs typeface="Trebuchet MS" charset="0"/>
            <a:sym typeface="Trebuchet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3A81BA"/>
          </a:solidFill>
          <a:prstDash val="solid"/>
          <a:round/>
          <a:headEnd type="none" w="med" len="med"/>
          <a:tailEnd type="none" w="med" len="med"/>
        </a:ln>
        <a:effectLst>
          <a:outerShdw blurRad="50800" dist="25400" dir="5400000" algn="ctr" rotWithShape="0">
            <a:srgbClr val="000000">
              <a:alpha val="34999"/>
            </a:srgbClr>
          </a:outerShdw>
        </a:effectLst>
      </a:spPr>
      <a:bodyPr vert="horz" wrap="square" lIns="65022" tIns="65022" rIns="65022" bIns="65022" numCol="1" anchor="ctr" anchorCtr="0" compatLnSpc="1">
        <a:prstTxWarp prst="textNoShape">
          <a:avLst/>
        </a:prstTxWarp>
      </a:bodyPr>
      <a:lstStyle>
        <a:defPPr marL="457200" marR="0" indent="0" algn="l" defTabSz="89535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3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rebuchet MS" charset="0"/>
            <a:ea typeface="Trebuchet MS" charset="0"/>
            <a:cs typeface="Trebuchet MS" charset="0"/>
            <a:sym typeface="Trebuchet MS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A81BA"/>
      </a:accent1>
      <a:accent2>
        <a:srgbClr val="D89F39"/>
      </a:accent2>
      <a:accent3>
        <a:srgbClr val="FFFFFF"/>
      </a:accent3>
      <a:accent4>
        <a:srgbClr val="000000"/>
      </a:accent4>
      <a:accent5>
        <a:srgbClr val="AEC1D9"/>
      </a:accent5>
      <a:accent6>
        <a:srgbClr val="C49033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GFDRR PPT Template _FINAL</Template>
  <TotalTime>5020</TotalTime>
  <Words>338</Words>
  <Application>Microsoft Office PowerPoint</Application>
  <PresentationFormat>Custom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Avenir Roman</vt:lpstr>
      <vt:lpstr>Helvetica</vt:lpstr>
      <vt:lpstr>Helvetica Neue</vt:lpstr>
      <vt:lpstr>Helvetica Neue Light</vt:lpstr>
      <vt:lpstr>Helvetica Neue Thin</vt:lpstr>
      <vt:lpstr>Trebuchet MS</vt:lpstr>
      <vt:lpstr>Wingdings</vt:lpstr>
      <vt:lpstr>GFDRR PPT Template _FINAL</vt:lpstr>
      <vt:lpstr>Adaptive Social Protection Updates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Consultative Group of GFDRR</dc:title>
  <dc:creator>Henriette B. Mampuya</dc:creator>
  <cp:lastModifiedBy>Alistair Holbrook Taylor</cp:lastModifiedBy>
  <cp:revision>61</cp:revision>
  <dcterms:created xsi:type="dcterms:W3CDTF">2014-04-28T03:17:58Z</dcterms:created>
  <dcterms:modified xsi:type="dcterms:W3CDTF">2016-04-26T21:12:29Z</dcterms:modified>
</cp:coreProperties>
</file>