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316" r:id="rId3"/>
    <p:sldId id="317" r:id="rId4"/>
    <p:sldId id="279" r:id="rId5"/>
    <p:sldId id="352" r:id="rId6"/>
    <p:sldId id="313" r:id="rId7"/>
    <p:sldId id="314" r:id="rId8"/>
    <p:sldId id="348" r:id="rId9"/>
    <p:sldId id="353" r:id="rId10"/>
    <p:sldId id="322" r:id="rId11"/>
    <p:sldId id="347" r:id="rId12"/>
    <p:sldId id="349" r:id="rId13"/>
    <p:sldId id="320" r:id="rId14"/>
    <p:sldId id="340" r:id="rId15"/>
    <p:sldId id="281" r:id="rId16"/>
  </p:sldIdLst>
  <p:sldSz cx="12192000" cy="6858000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900E"/>
    <a:srgbClr val="0024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8" autoAdjust="0"/>
    <p:restoredTop sz="74259" autoAdjust="0"/>
  </p:normalViewPr>
  <p:slideViewPr>
    <p:cSldViewPr snapToGrid="0">
      <p:cViewPr varScale="1">
        <p:scale>
          <a:sx n="86" d="100"/>
          <a:sy n="86" d="100"/>
        </p:scale>
        <p:origin x="1734" y="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392"/>
    </p:cViewPr>
  </p:sorter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2771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2771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>
              <a:defRPr sz="1200"/>
            </a:lvl1pPr>
          </a:lstStyle>
          <a:p>
            <a:fld id="{22CD94B7-ADFC-4D24-92D0-26029B40E167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4025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7" tIns="46378" rIns="92757" bIns="4637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38749"/>
            <a:ext cx="5608320" cy="3631704"/>
          </a:xfrm>
          <a:prstGeom prst="rect">
            <a:avLst/>
          </a:prstGeom>
        </p:spPr>
        <p:txBody>
          <a:bodyPr vert="horz" lIns="92757" tIns="46378" rIns="92757" bIns="4637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606"/>
            <a:ext cx="3037840" cy="462770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60606"/>
            <a:ext cx="3037840" cy="462770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r">
              <a:defRPr sz="1200"/>
            </a:lvl1pPr>
          </a:lstStyle>
          <a:p>
            <a:fld id="{15648AC0-D4B5-4CD8-8A74-122A9D1FE2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642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48AC0-D4B5-4CD8-8A74-122A9D1FE23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820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48AC0-D4B5-4CD8-8A74-122A9D1FE23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030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1892" indent="-231892" defTabSz="927567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48AC0-D4B5-4CD8-8A74-122A9D1FE23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924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48AC0-D4B5-4CD8-8A74-122A9D1FE23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14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919" indent="-173919" algn="just" defTabSz="927567">
              <a:buFont typeface="Arial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48AC0-D4B5-4CD8-8A74-122A9D1FE23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208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48AC0-D4B5-4CD8-8A74-122A9D1FE23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811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48AC0-D4B5-4CD8-8A74-122A9D1FE23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5020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7567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48AC0-D4B5-4CD8-8A74-122A9D1FE233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0499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48AC0-D4B5-4CD8-8A74-122A9D1FE233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975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-2516"/>
            <a:ext cx="12217400" cy="6873217"/>
          </a:xfrm>
          <a:prstGeom prst="rect">
            <a:avLst/>
          </a:prstGeom>
          <a:solidFill>
            <a:srgbClr val="0024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400300"/>
            <a:ext cx="10058400" cy="1924812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FA3C7-EE42-4098-A2C0-461EC18B5FA2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EA8C-BDA7-490E-AE80-8C7A0BFCBF2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Content Placeholder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16"/>
            <a:ext cx="6619741" cy="263927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616" b="44431"/>
          <a:stretch/>
        </p:blipFill>
        <p:spPr>
          <a:xfrm>
            <a:off x="7271098" y="3030785"/>
            <a:ext cx="4942673" cy="381088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" y="6400799"/>
            <a:ext cx="12192000" cy="4699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990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FA3C7-EE42-4098-A2C0-461EC18B5FA2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EA8C-BDA7-490E-AE80-8C7A0BFCBF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871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FA3C7-EE42-4098-A2C0-461EC18B5FA2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EA8C-BDA7-490E-AE80-8C7A0BFCBF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22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-2516"/>
            <a:ext cx="12217400" cy="6873217"/>
          </a:xfrm>
          <a:prstGeom prst="rect">
            <a:avLst/>
          </a:prstGeom>
          <a:solidFill>
            <a:srgbClr val="0024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2603"/>
            <a:ext cx="10058400" cy="145075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46286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FA3C7-EE42-4098-A2C0-461EC18B5FA2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EA8C-BDA7-490E-AE80-8C7A0BFCBF2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Content Placeholder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910" y="5062757"/>
            <a:ext cx="3492433" cy="1392426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097280" y="1483360"/>
            <a:ext cx="1005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616" b="44431"/>
          <a:stretch/>
        </p:blipFill>
        <p:spPr>
          <a:xfrm>
            <a:off x="7271098" y="3030785"/>
            <a:ext cx="4942673" cy="381088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9580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FA3C7-EE42-4098-A2C0-461EC18B5FA2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EA8C-BDA7-490E-AE80-8C7A0BFCBF2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486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FA3C7-EE42-4098-A2C0-461EC18B5FA2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EA8C-BDA7-490E-AE80-8C7A0BFCBF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76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FA3C7-EE42-4098-A2C0-461EC18B5FA2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EA8C-BDA7-490E-AE80-8C7A0BFCBF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09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FA3C7-EE42-4098-A2C0-461EC18B5FA2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EA8C-BDA7-490E-AE80-8C7A0BFCBF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32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-2516"/>
            <a:ext cx="12217400" cy="6873217"/>
          </a:xfrm>
          <a:prstGeom prst="rect">
            <a:avLst/>
          </a:prstGeom>
          <a:solidFill>
            <a:srgbClr val="0024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FA3C7-EE42-4098-A2C0-461EC18B5FA2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EA8C-BDA7-490E-AE80-8C7A0BFCBF2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B4FA3C7-EE42-4098-A2C0-461EC18B5FA2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DA8EA8C-BDA7-490E-AE80-8C7A0BFCBF2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616" b="44431"/>
          <a:stretch/>
        </p:blipFill>
        <p:spPr>
          <a:xfrm>
            <a:off x="7271098" y="3030785"/>
            <a:ext cx="4942673" cy="3810886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5614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44373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B4FA3C7-EE42-4098-A2C0-461EC18B5FA2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A8EA8C-BDA7-490E-AE80-8C7A0BFCBF2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Content Placeholder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928" y="5067359"/>
            <a:ext cx="3492433" cy="139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420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FA3C7-EE42-4098-A2C0-461EC18B5FA2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EA8C-BDA7-490E-AE80-8C7A0BFCBF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964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B4FA3C7-EE42-4098-A2C0-461EC18B5FA2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DA8EA8C-BDA7-490E-AE80-8C7A0BFCBF2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119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51" y="1967345"/>
            <a:ext cx="10058400" cy="2488276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CG GFDRR </a:t>
            </a:r>
            <a:br>
              <a:rPr lang="en-US" sz="3200" b="1" dirty="0" smtClean="0"/>
            </a:br>
            <a:r>
              <a:rPr lang="en-US" sz="3200" b="1" dirty="0" smtClean="0"/>
              <a:t>Briefing on the World Humanitarian Summit</a:t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27 April 2016</a:t>
            </a:r>
            <a:br>
              <a:rPr lang="en-US" sz="3200" b="1" dirty="0" smtClean="0"/>
            </a:b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23 – 24 May 2016</a:t>
            </a:r>
            <a:br>
              <a:rPr lang="en-US" sz="2800" dirty="0"/>
            </a:br>
            <a:r>
              <a:rPr lang="en-US" sz="2800" dirty="0"/>
              <a:t>Istanbul, Turkey</a:t>
            </a:r>
          </a:p>
        </p:txBody>
      </p:sp>
    </p:spTree>
    <p:extLst>
      <p:ext uri="{BB962C8B-B14F-4D97-AF65-F5344CB8AC3E}">
        <p14:creationId xmlns:p14="http://schemas.microsoft.com/office/powerpoint/2010/main" val="147727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2603"/>
            <a:ext cx="10058400" cy="984539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RT5: Disasters: Core commitments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62" y="1510301"/>
            <a:ext cx="11588261" cy="379829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1"/>
                </a:solidFill>
              </a:rPr>
              <a:t>Commitment 1</a:t>
            </a:r>
            <a:r>
              <a:rPr lang="en-US" b="1" dirty="0"/>
              <a:t>: </a:t>
            </a:r>
            <a:r>
              <a:rPr lang="en-US" dirty="0"/>
              <a:t>Commit to accelerate the reduction of disaster and </a:t>
            </a:r>
            <a:r>
              <a:rPr lang="en-US" dirty="0" smtClean="0"/>
              <a:t>climate-related risks </a:t>
            </a:r>
            <a:r>
              <a:rPr lang="en-US" dirty="0"/>
              <a:t>through the coherent implementation of the Sendai Framework for Disaster </a:t>
            </a:r>
            <a:r>
              <a:rPr lang="en-US" dirty="0" smtClean="0"/>
              <a:t>Risk Reduction </a:t>
            </a:r>
            <a:r>
              <a:rPr lang="en-US" dirty="0"/>
              <a:t>2015-2030, the 2030 Agenda for Sustainable Development and the </a:t>
            </a:r>
            <a:r>
              <a:rPr lang="en-US" dirty="0" smtClean="0"/>
              <a:t>Paris Agreement </a:t>
            </a:r>
            <a:r>
              <a:rPr lang="en-US" dirty="0"/>
              <a:t>on Climate Change, as well as other relevant strategies and programs of </a:t>
            </a:r>
            <a:r>
              <a:rPr lang="en-US" dirty="0" smtClean="0"/>
              <a:t>action, including </a:t>
            </a:r>
            <a:r>
              <a:rPr lang="en-US" dirty="0"/>
              <a:t>the SIDS Accelerated Modalities of Action (SAMOA) Pathway</a:t>
            </a:r>
            <a:r>
              <a:rPr lang="en-US" dirty="0" smtClean="0"/>
              <a:t>.  </a:t>
            </a:r>
            <a:endParaRPr lang="en-GB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1"/>
                </a:solidFill>
              </a:rPr>
              <a:t>Commitment 2</a:t>
            </a:r>
            <a:r>
              <a:rPr lang="en-US" dirty="0"/>
              <a:t>: Commit to reinforce national and local leadership and capacities </a:t>
            </a:r>
            <a:r>
              <a:rPr lang="en-US" dirty="0" smtClean="0"/>
              <a:t>in managing </a:t>
            </a:r>
            <a:r>
              <a:rPr lang="en-US" dirty="0"/>
              <a:t>disaster and climate-related risks through strengthened preparedness </a:t>
            </a:r>
            <a:r>
              <a:rPr lang="en-US" dirty="0" smtClean="0"/>
              <a:t>and predictable </a:t>
            </a:r>
            <a:r>
              <a:rPr lang="en-US" dirty="0"/>
              <a:t>response and recovery arrangements.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b="1" dirty="0" smtClean="0">
                <a:solidFill>
                  <a:schemeClr val="accent1"/>
                </a:solidFill>
              </a:rPr>
              <a:t>Commitment </a:t>
            </a:r>
            <a:r>
              <a:rPr lang="en-US" b="1" dirty="0">
                <a:solidFill>
                  <a:schemeClr val="accent1"/>
                </a:solidFill>
              </a:rPr>
              <a:t>3</a:t>
            </a:r>
            <a:r>
              <a:rPr lang="en-US" b="1" dirty="0"/>
              <a:t>: </a:t>
            </a:r>
            <a:r>
              <a:rPr lang="en-US" dirty="0"/>
              <a:t>Commit to improve the understanding, anticipation and </a:t>
            </a:r>
            <a:r>
              <a:rPr lang="en-US" dirty="0" smtClean="0"/>
              <a:t>preparedness for </a:t>
            </a:r>
            <a:r>
              <a:rPr lang="en-US" dirty="0"/>
              <a:t>disaster and climate-related risks by investing in data, analysis and early warning, </a:t>
            </a:r>
            <a:r>
              <a:rPr lang="en-US" dirty="0" smtClean="0"/>
              <a:t>and developing </a:t>
            </a:r>
            <a:r>
              <a:rPr lang="en-US" dirty="0"/>
              <a:t>evidence-based decision-making processes that result in early action.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67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Disasters: Core </a:t>
            </a:r>
            <a:r>
              <a:rPr lang="en-US" dirty="0" smtClean="0"/>
              <a:t>commitments (Cont..)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1"/>
                </a:solidFill>
              </a:rPr>
              <a:t>Commitment </a:t>
            </a:r>
            <a:r>
              <a:rPr lang="en-US" b="1" dirty="0" smtClean="0">
                <a:solidFill>
                  <a:schemeClr val="accent1"/>
                </a:solidFill>
              </a:rPr>
              <a:t>4:</a:t>
            </a:r>
            <a:r>
              <a:rPr lang="en-US" b="1" dirty="0" smtClean="0"/>
              <a:t> </a:t>
            </a:r>
            <a:r>
              <a:rPr lang="en-US" dirty="0"/>
              <a:t>Commit to increase investment in building community resilience as 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critical first line of response, with the full and effective participation of women.</a:t>
            </a:r>
            <a:endParaRPr lang="en-US" dirty="0" smtClean="0"/>
          </a:p>
          <a:p>
            <a:r>
              <a:rPr lang="en-US" b="1" dirty="0">
                <a:solidFill>
                  <a:schemeClr val="accent1"/>
                </a:solidFill>
              </a:rPr>
              <a:t>Commitment </a:t>
            </a:r>
            <a:r>
              <a:rPr lang="en-US" b="1" dirty="0" smtClean="0">
                <a:solidFill>
                  <a:schemeClr val="accent1"/>
                </a:solidFill>
              </a:rPr>
              <a:t>5:</a:t>
            </a:r>
            <a:r>
              <a:rPr lang="en-US" b="1" dirty="0" smtClean="0"/>
              <a:t> </a:t>
            </a:r>
            <a:r>
              <a:rPr lang="en-US" dirty="0"/>
              <a:t>Commit to ensure regional and global humanitarian assistance for </a:t>
            </a:r>
            <a:r>
              <a:rPr lang="en-US" dirty="0" smtClean="0"/>
              <a:t>disasters </a:t>
            </a:r>
            <a:r>
              <a:rPr lang="en-US" dirty="0"/>
              <a:t>complements national and local efforts.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608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Examples </a:t>
            </a:r>
            <a:r>
              <a:rPr lang="en-US" sz="3600" dirty="0" smtClean="0"/>
              <a:t>of individual &amp; collective commitments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Commit </a:t>
            </a:r>
            <a:r>
              <a:rPr lang="en-US" dirty="0"/>
              <a:t>to support the OCED DAC in </a:t>
            </a:r>
            <a:r>
              <a:rPr lang="en-US" dirty="0" smtClean="0"/>
              <a:t>rapidly completing </a:t>
            </a:r>
            <a:r>
              <a:rPr lang="en-US" dirty="0"/>
              <a:t>the work to have arrangements in place to track official finance flows </a:t>
            </a:r>
            <a:r>
              <a:rPr lang="en-US" dirty="0" smtClean="0"/>
              <a:t>to disaster </a:t>
            </a:r>
            <a:r>
              <a:rPr lang="en-US" dirty="0"/>
              <a:t>risk reduction and preparedness, with a view to setting a target for </a:t>
            </a:r>
            <a:r>
              <a:rPr lang="en-US" dirty="0" smtClean="0"/>
              <a:t>increased investment </a:t>
            </a:r>
            <a:r>
              <a:rPr lang="en-US" dirty="0"/>
              <a:t>at the next Global Platform for Disaster Risk Reduction</a:t>
            </a:r>
            <a:r>
              <a:rPr lang="en-US" dirty="0" smtClean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Commit </a:t>
            </a:r>
            <a:r>
              <a:rPr lang="en-US" dirty="0"/>
              <a:t>to join a new coalition to </a:t>
            </a:r>
            <a:r>
              <a:rPr lang="en-US" dirty="0" smtClean="0"/>
              <a:t>strengthen the </a:t>
            </a:r>
            <a:r>
              <a:rPr lang="en-US" dirty="0"/>
              <a:t>resilience of 1 billion people by 2025</a:t>
            </a:r>
            <a:r>
              <a:rPr lang="en-US" dirty="0" smtClean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Commit to strengthen national and local emergency management systems for natural disasters, and accelerate this initially in the most at-risk countries, so they reach a minimum level of readiness by 2020</a:t>
            </a:r>
            <a:r>
              <a:rPr lang="en-US" dirty="0" smtClean="0"/>
              <a:t>. (</a:t>
            </a:r>
            <a:r>
              <a:rPr lang="en-US" b="1" dirty="0" smtClean="0"/>
              <a:t>Global Preparedness Partnership</a:t>
            </a:r>
            <a:r>
              <a:rPr lang="en-US" dirty="0" smtClean="0"/>
              <a:t>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512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Post-Summit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7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 </a:t>
            </a:r>
            <a:r>
              <a:rPr lang="en-US" dirty="0" smtClean="0"/>
              <a:t>Commitments need to be implemented </a:t>
            </a:r>
            <a:r>
              <a:rPr lang="en-US" dirty="0"/>
              <a:t>and </a:t>
            </a:r>
            <a:r>
              <a:rPr lang="en-US" dirty="0" smtClean="0"/>
              <a:t>lead </a:t>
            </a:r>
            <a:r>
              <a:rPr lang="en-US" dirty="0"/>
              <a:t>to genuine change in the way we deliver assistance and reduce risk and vulnerability for millions of people.  </a:t>
            </a:r>
            <a:endParaRPr lang="en-US" dirty="0" smtClean="0"/>
          </a:p>
          <a:p>
            <a:pPr algn="just">
              <a:lnSpc>
                <a:spcPct val="7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 All commitments registered for a Roundtable will be reflected in the Commitments to Action document.   </a:t>
            </a:r>
          </a:p>
          <a:p>
            <a:pPr algn="just">
              <a:lnSpc>
                <a:spcPct val="7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 After </a:t>
            </a:r>
            <a:r>
              <a:rPr lang="en-US" dirty="0"/>
              <a:t>the Summit, there will be </a:t>
            </a:r>
            <a:r>
              <a:rPr lang="en-US" dirty="0" smtClean="0"/>
              <a:t>an expectation that States </a:t>
            </a:r>
            <a:r>
              <a:rPr lang="en-US" dirty="0"/>
              <a:t>and stakeholders who have made commitments </a:t>
            </a:r>
            <a:r>
              <a:rPr lang="en-US" dirty="0" smtClean="0"/>
              <a:t>will want to </a:t>
            </a:r>
            <a:r>
              <a:rPr lang="en-US" dirty="0"/>
              <a:t>report on their implementation.  A process is being developed to track progress on </a:t>
            </a:r>
            <a:r>
              <a:rPr lang="en-US" dirty="0" smtClean="0"/>
              <a:t>implementation.  </a:t>
            </a:r>
            <a:r>
              <a:rPr lang="en-US" dirty="0"/>
              <a:t>Further information will be provided in due course. </a:t>
            </a:r>
            <a:endParaRPr lang="en-US" dirty="0" smtClean="0"/>
          </a:p>
          <a:p>
            <a:pPr algn="just">
              <a:lnSpc>
                <a:spcPct val="7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There will also be a number of inter-governmental and non-intergovernmental opportunities to take forward the outcomes of the Summit and the recommendations of the Secretary-General in his next report to the General Assembly.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889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Post-Summit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ECOSOC Humanitarian Affairs Segment: 27-29 June</a:t>
            </a:r>
          </a:p>
          <a:p>
            <a:r>
              <a:rPr lang="en-US" dirty="0" smtClean="0"/>
              <a:t>President of the General Assembly events, including High-Level Thematic Debate on Human Rights and Humanitarian Affairs: 12-13 July</a:t>
            </a:r>
          </a:p>
          <a:p>
            <a:r>
              <a:rPr lang="en-US" dirty="0" smtClean="0"/>
              <a:t>Annual General Assembly omnibus humanitarian resolution: Fall 2016</a:t>
            </a:r>
          </a:p>
          <a:p>
            <a:r>
              <a:rPr lang="en-US" dirty="0" smtClean="0"/>
              <a:t>General Assembly Summit on Addressing Large Movements of Refugees and Migrants: 19 Sept.</a:t>
            </a:r>
          </a:p>
          <a:p>
            <a:r>
              <a:rPr lang="en-US" dirty="0" smtClean="0"/>
              <a:t>Quadrennial Comprehensive Policy Review (QCPR) negotiations: Fall 2016</a:t>
            </a:r>
          </a:p>
          <a:p>
            <a:r>
              <a:rPr lang="en-US" dirty="0" smtClean="0"/>
              <a:t>Global Platform for DRR (May 2017)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433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users\smithr\Google Drive\WHS (1)\3 Regional Consultations\4 Global Consultation (Switzerland)\Communications\Photos found by Rob\8 Cate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270000"/>
            <a:ext cx="12192000" cy="81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60260" y="5395843"/>
            <a:ext cx="10173040" cy="707886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kern="0" dirty="0" smtClean="0">
                <a:solidFill>
                  <a:srgbClr val="FFFFFF"/>
                </a:solidFill>
                <a:latin typeface="Calibri" panose="020F0502020204030204" pitchFamily="34" charset="0"/>
                <a:sym typeface="Times" pitchFamily="18" charset="0"/>
              </a:rPr>
              <a:t>Any Questions?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75562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79399" y="511794"/>
            <a:ext cx="6159501" cy="22288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dirty="0" smtClean="0">
                <a:solidFill>
                  <a:schemeClr val="bg1"/>
                </a:solidFill>
              </a:rPr>
              <a:t>WHS Consultation Process …</a:t>
            </a:r>
            <a:endParaRPr lang="en-GB" sz="66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6400" y="4148495"/>
            <a:ext cx="48387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688" lvl="0" eaLnBrk="0" hangingPunct="0">
              <a:spcBef>
                <a:spcPts val="800"/>
              </a:spcBef>
              <a:buClr>
                <a:srgbClr val="00AEEF"/>
              </a:buClr>
              <a:buSzPct val="100000"/>
            </a:pPr>
            <a:r>
              <a:rPr lang="en-US" sz="5400" kern="0" dirty="0" smtClean="0">
                <a:solidFill>
                  <a:srgbClr val="00B0F0"/>
                </a:solidFill>
                <a:latin typeface="Calibri" panose="020F0502020204030204" pitchFamily="34" charset="0"/>
                <a:sym typeface="Times" pitchFamily="18" charset="0"/>
              </a:rPr>
              <a:t>151</a:t>
            </a:r>
            <a:r>
              <a:rPr lang="en-US" sz="3200" kern="0" dirty="0" smtClean="0">
                <a:solidFill>
                  <a:srgbClr val="00B0F0"/>
                </a:solidFill>
                <a:latin typeface="Calibri" panose="020F0502020204030204" pitchFamily="34" charset="0"/>
                <a:sym typeface="Times" pitchFamily="18" charset="0"/>
              </a:rPr>
              <a:t> </a:t>
            </a:r>
            <a:r>
              <a:rPr lang="en-US" sz="3200" kern="0" dirty="0">
                <a:solidFill>
                  <a:srgbClr val="00B0F0"/>
                </a:solidFill>
                <a:latin typeface="Calibri" panose="020F0502020204030204" pitchFamily="34" charset="0"/>
                <a:sym typeface="Times" pitchFamily="18" charset="0"/>
              </a:rPr>
              <a:t>countries</a:t>
            </a:r>
          </a:p>
          <a:p>
            <a:pPr algn="r"/>
            <a:r>
              <a:rPr lang="en-US" sz="2000" dirty="0">
                <a:solidFill>
                  <a:schemeClr val="bg1"/>
                </a:solidFill>
              </a:rPr>
              <a:t>from which participants added their voices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32000" y="2837874"/>
            <a:ext cx="3810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688" lvl="0" algn="r" eaLnBrk="0" hangingPunct="0">
              <a:spcBef>
                <a:spcPts val="800"/>
              </a:spcBef>
              <a:buClr>
                <a:srgbClr val="00AEEF"/>
              </a:buClr>
              <a:buSzPct val="100000"/>
            </a:pPr>
            <a:r>
              <a:rPr lang="en-US" sz="5400" kern="0" dirty="0" smtClean="0">
                <a:solidFill>
                  <a:srgbClr val="FF9900"/>
                </a:solidFill>
                <a:latin typeface="Calibri" panose="020F0502020204030204" pitchFamily="34" charset="0"/>
                <a:sym typeface="Times" pitchFamily="18" charset="0"/>
              </a:rPr>
              <a:t>23,000+</a:t>
            </a:r>
            <a:r>
              <a:rPr lang="en-US" sz="3200" kern="0" dirty="0" smtClean="0">
                <a:solidFill>
                  <a:srgbClr val="FF9900"/>
                </a:solidFill>
                <a:latin typeface="Calibri" panose="020F0502020204030204" pitchFamily="34" charset="0"/>
                <a:sym typeface="Times" pitchFamily="18" charset="0"/>
              </a:rPr>
              <a:t> </a:t>
            </a:r>
            <a:r>
              <a:rPr lang="en-US" sz="3200" kern="0" dirty="0">
                <a:solidFill>
                  <a:srgbClr val="FF9900"/>
                </a:solidFill>
                <a:latin typeface="Calibri" panose="020F0502020204030204" pitchFamily="34" charset="0"/>
                <a:sym typeface="Times" pitchFamily="18" charset="0"/>
              </a:rPr>
              <a:t>people</a:t>
            </a:r>
          </a:p>
          <a:p>
            <a:pPr algn="r"/>
            <a:r>
              <a:rPr lang="en-US" sz="2000" dirty="0" smtClean="0">
                <a:solidFill>
                  <a:schemeClr val="bg1"/>
                </a:solidFill>
                <a:latin typeface="+mj-lt"/>
              </a:rPr>
              <a:t>consulted</a:t>
            </a:r>
            <a:endParaRPr lang="en-GB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31000" y="2740639"/>
            <a:ext cx="454584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688" lvl="0" algn="r" eaLnBrk="0" hangingPunct="0">
              <a:spcBef>
                <a:spcPts val="800"/>
              </a:spcBef>
              <a:buClr>
                <a:srgbClr val="00AEEF"/>
              </a:buClr>
              <a:buSzPct val="100000"/>
            </a:pPr>
            <a:r>
              <a:rPr lang="en-US" sz="5400" kern="0" dirty="0" smtClean="0">
                <a:solidFill>
                  <a:srgbClr val="9933FF"/>
                </a:solidFill>
                <a:latin typeface="Calibri" panose="020F0502020204030204" pitchFamily="34" charset="0"/>
                <a:sym typeface="Times" pitchFamily="18" charset="0"/>
              </a:rPr>
              <a:t>5,500+</a:t>
            </a:r>
            <a:r>
              <a:rPr lang="en-US" sz="3200" kern="0" dirty="0" smtClean="0">
                <a:solidFill>
                  <a:srgbClr val="9933FF"/>
                </a:solidFill>
                <a:latin typeface="Calibri" panose="020F0502020204030204" pitchFamily="34" charset="0"/>
                <a:sym typeface="Times" pitchFamily="18" charset="0"/>
              </a:rPr>
              <a:t> comments</a:t>
            </a:r>
            <a:endParaRPr lang="en-GB" sz="3200" kern="0" dirty="0" smtClean="0">
              <a:solidFill>
                <a:srgbClr val="9933FF"/>
              </a:solidFill>
              <a:latin typeface="Calibri" panose="020F0502020204030204" pitchFamily="34" charset="0"/>
              <a:sym typeface="Times" pitchFamily="18" charset="0"/>
            </a:endParaRPr>
          </a:p>
          <a:p>
            <a:pPr algn="r"/>
            <a:r>
              <a:rPr lang="en-US" sz="2000" dirty="0" smtClean="0">
                <a:solidFill>
                  <a:schemeClr val="bg1"/>
                </a:solidFill>
                <a:latin typeface="+mj-lt"/>
              </a:rPr>
              <a:t>received online</a:t>
            </a:r>
            <a:endParaRPr lang="en-GB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0998" y="4505245"/>
            <a:ext cx="56656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688" lvl="0" algn="r" eaLnBrk="0" hangingPunct="0">
              <a:spcBef>
                <a:spcPts val="800"/>
              </a:spcBef>
              <a:buClr>
                <a:srgbClr val="00AEEF"/>
              </a:buClr>
              <a:buSzPct val="100000"/>
            </a:pPr>
            <a:r>
              <a:rPr lang="en-US" sz="5400" kern="0" dirty="0" smtClean="0">
                <a:solidFill>
                  <a:srgbClr val="92D050"/>
                </a:solidFill>
                <a:latin typeface="Calibri" panose="020F0502020204030204" pitchFamily="34" charset="0"/>
                <a:sym typeface="Times" pitchFamily="18" charset="0"/>
              </a:rPr>
              <a:t>8 regional consultations</a:t>
            </a:r>
            <a:endParaRPr lang="en-GB" sz="3200" kern="0" dirty="0" smtClean="0">
              <a:solidFill>
                <a:srgbClr val="92D050"/>
              </a:solidFill>
              <a:latin typeface="Calibri" panose="020F0502020204030204" pitchFamily="34" charset="0"/>
              <a:sym typeface="Times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35749" y="971431"/>
            <a:ext cx="51408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688" lvl="0" algn="r" eaLnBrk="0" hangingPunct="0">
              <a:spcBef>
                <a:spcPts val="800"/>
              </a:spcBef>
              <a:buClr>
                <a:srgbClr val="00AEEF"/>
              </a:buClr>
              <a:buSzPct val="100000"/>
            </a:pPr>
            <a:r>
              <a:rPr lang="en-US" sz="5400" kern="0" dirty="0" smtClean="0">
                <a:solidFill>
                  <a:srgbClr val="FF3300"/>
                </a:solidFill>
                <a:latin typeface="Calibri" panose="020F0502020204030204" pitchFamily="34" charset="0"/>
                <a:sym typeface="Times" pitchFamily="18" charset="0"/>
              </a:rPr>
              <a:t>440+</a:t>
            </a:r>
            <a:r>
              <a:rPr lang="en-US" sz="3200" kern="0" dirty="0" smtClean="0">
                <a:solidFill>
                  <a:srgbClr val="FF3300"/>
                </a:solidFill>
                <a:latin typeface="Calibri" panose="020F0502020204030204" pitchFamily="34" charset="0"/>
                <a:sym typeface="Times" pitchFamily="18" charset="0"/>
              </a:rPr>
              <a:t> written submissions</a:t>
            </a:r>
            <a:endParaRPr lang="en-GB" sz="3200" kern="0" dirty="0">
              <a:solidFill>
                <a:srgbClr val="FF3300"/>
              </a:solidFill>
              <a:latin typeface="Calibri" panose="020F0502020204030204" pitchFamily="34" charset="0"/>
              <a:sym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54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35527"/>
            <a:ext cx="10058400" cy="149629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400" kern="0" dirty="0">
                <a:solidFill>
                  <a:srgbClr val="FFFFFF"/>
                </a:solidFill>
                <a:latin typeface="Calibri" panose="020F0502020204030204" pitchFamily="34" charset="0"/>
                <a:sym typeface="Times" pitchFamily="18" charset="0"/>
              </a:rPr>
              <a:t>The </a:t>
            </a:r>
            <a:r>
              <a:rPr lang="en-US" sz="4400" kern="0" dirty="0" smtClean="0">
                <a:solidFill>
                  <a:srgbClr val="FFFFFF"/>
                </a:solidFill>
                <a:latin typeface="Calibri" panose="020F0502020204030204" pitchFamily="34" charset="0"/>
                <a:sym typeface="Times" pitchFamily="18" charset="0"/>
              </a:rPr>
              <a:t>SG’s Report and Agenda for Humanity </a:t>
            </a:r>
            <a:br>
              <a:rPr lang="en-US" sz="4400" kern="0" dirty="0" smtClean="0">
                <a:solidFill>
                  <a:srgbClr val="FFFFFF"/>
                </a:solidFill>
                <a:latin typeface="Calibri" panose="020F0502020204030204" pitchFamily="34" charset="0"/>
                <a:sym typeface="Times" pitchFamily="18" charset="0"/>
              </a:rPr>
            </a:b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4000" dirty="0" smtClean="0"/>
              <a:t> Launched on </a:t>
            </a:r>
            <a:r>
              <a:rPr lang="en-US" sz="4000" dirty="0"/>
              <a:t>9 February 2016 </a:t>
            </a:r>
            <a:endParaRPr lang="en-US" sz="40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4000" dirty="0" smtClean="0"/>
              <a:t> Builds on consultations and presents 5 core responsibilities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4000" dirty="0" smtClean="0"/>
              <a:t> Provides the framework for the High-Level Leaders’ </a:t>
            </a:r>
            <a:r>
              <a:rPr lang="en-US" sz="4000" dirty="0" err="1" smtClean="0"/>
              <a:t>Rountables</a:t>
            </a:r>
            <a:r>
              <a:rPr lang="en-US" sz="4000" dirty="0" smtClean="0"/>
              <a:t> and Leaders’ Segment </a:t>
            </a:r>
            <a:endParaRPr lang="en-US" sz="4000" dirty="0"/>
          </a:p>
          <a:p>
            <a:pPr algn="just"/>
            <a:r>
              <a:rPr lang="en-US" sz="4000" dirty="0" smtClean="0"/>
              <a:t> 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6775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core responsibilities &amp; 7 roundtables  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50" y="1681610"/>
            <a:ext cx="1762200" cy="17622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000" y="1681610"/>
            <a:ext cx="1762200" cy="17622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600" y="1681610"/>
            <a:ext cx="1762200" cy="17622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5000" y="1681610"/>
            <a:ext cx="1762200" cy="17622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0000" y="1681610"/>
            <a:ext cx="1762200" cy="17622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594850" y="3777185"/>
            <a:ext cx="1657350" cy="1309165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bg1"/>
                </a:solidFill>
              </a:rPr>
              <a:t>RT7 - HUMANITARIAN </a:t>
            </a:r>
            <a:r>
              <a:rPr lang="en-US" sz="1600" dirty="0">
                <a:solidFill>
                  <a:schemeClr val="bg1"/>
                </a:solidFill>
              </a:rPr>
              <a:t>FINANCING: INVESTING IN HUMANITY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15001" y="5375564"/>
            <a:ext cx="1701799" cy="13716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RT4 - WOMEN </a:t>
            </a:r>
            <a:r>
              <a:rPr lang="en-US" sz="1600" dirty="0">
                <a:solidFill>
                  <a:schemeClr val="tx1"/>
                </a:solidFill>
              </a:rPr>
              <a:t>AND GIRLS: CATALYSING ACTION TO ACHIEVE GENDER EQUALITY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435001" y="5375564"/>
            <a:ext cx="1762200" cy="1371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RT5 - NATURAL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DISASTERS AND CLIMATE CHANGE: MANAGING RISKS &amp; CRISES DIFFERENTLY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435001" y="3733799"/>
            <a:ext cx="1762200" cy="13906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RT6 - CHANGING </a:t>
            </a:r>
            <a:r>
              <a:rPr lang="en-US" sz="1600" dirty="0">
                <a:solidFill>
                  <a:schemeClr val="tx1"/>
                </a:solidFill>
              </a:rPr>
              <a:t>PEOPLE’S LIVES: FROM DELIVERING AID TO ENDING NEED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415001" y="3733799"/>
            <a:ext cx="1701799" cy="1390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RT3 - LEAVING </a:t>
            </a:r>
            <a:r>
              <a:rPr lang="en-US" sz="1600" dirty="0">
                <a:solidFill>
                  <a:schemeClr val="tx1"/>
                </a:solidFill>
              </a:rPr>
              <a:t>NO ONE BEHIND: A COMMITMENT TO ADDRESS FORCED DISPLACEMENT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325001" y="3753074"/>
            <a:ext cx="1762200" cy="100942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RT2 - UPHOLD </a:t>
            </a:r>
            <a:r>
              <a:rPr lang="en-US" sz="1600" dirty="0">
                <a:solidFill>
                  <a:schemeClr val="tx1"/>
                </a:solidFill>
              </a:rPr>
              <a:t>THE NORMS THAT SAFEGUARD HUMANITY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201775" y="3753074"/>
            <a:ext cx="1697075" cy="1333276"/>
          </a:xfrm>
          <a:prstGeom prst="rect">
            <a:avLst/>
          </a:prstGeom>
          <a:solidFill>
            <a:srgbClr val="F2900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RT 1 - POLITICAL </a:t>
            </a:r>
            <a:r>
              <a:rPr lang="en-US" sz="1600" dirty="0">
                <a:solidFill>
                  <a:schemeClr val="tx1"/>
                </a:solidFill>
              </a:rPr>
              <a:t>LEADERSHIP TO PREVENT AND END CONFLICTS</a:t>
            </a:r>
          </a:p>
        </p:txBody>
      </p:sp>
    </p:spTree>
    <p:extLst>
      <p:ext uri="{BB962C8B-B14F-4D97-AF65-F5344CB8AC3E}">
        <p14:creationId xmlns:p14="http://schemas.microsoft.com/office/powerpoint/2010/main" val="379956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2604"/>
            <a:ext cx="10058400" cy="91696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G</a:t>
            </a:r>
            <a:r>
              <a:rPr lang="en-US" sz="2400" dirty="0" smtClean="0"/>
              <a:t>rand Bargain and the WHS</a:t>
            </a:r>
            <a:endParaRPr lang="en-GB" sz="2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169"/>
            <a:ext cx="12192000" cy="689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6250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450757"/>
          </a:xfrm>
        </p:spPr>
        <p:txBody>
          <a:bodyPr/>
          <a:lstStyle/>
          <a:p>
            <a:r>
              <a:rPr lang="en-US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Roundtables</a:t>
            </a:r>
            <a:endParaRPr lang="en-GB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64711"/>
            <a:ext cx="10058400" cy="3462866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3800" dirty="0" smtClean="0"/>
              <a:t> Key </a:t>
            </a:r>
            <a:r>
              <a:rPr lang="en-US" sz="3800" dirty="0"/>
              <a:t>opportunity for leaders </a:t>
            </a:r>
            <a:r>
              <a:rPr lang="en-US" sz="3800" dirty="0" smtClean="0"/>
              <a:t>to </a:t>
            </a:r>
            <a:r>
              <a:rPr lang="en-US" sz="3800" dirty="0"/>
              <a:t>announce substantive, transformative pledges to action </a:t>
            </a:r>
            <a:r>
              <a:rPr lang="en-US" sz="3800" dirty="0" smtClean="0"/>
              <a:t>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800" dirty="0" smtClean="0"/>
              <a:t> Two hours long with 30 to 50 speakers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800" dirty="0" smtClean="0"/>
              <a:t> Short interventions focused on commitments.   </a:t>
            </a:r>
            <a:endParaRPr lang="en-US" sz="3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800" dirty="0" smtClean="0"/>
              <a:t> SG/DSG will serve as moderators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800" dirty="0" smtClean="0"/>
              <a:t> Two or more co-Chairs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30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commitments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/>
              <a:t>Two types of commitments </a:t>
            </a:r>
          </a:p>
          <a:p>
            <a:pPr algn="just"/>
            <a:endParaRPr lang="en-US" sz="24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1</a:t>
            </a:r>
            <a:r>
              <a:rPr lang="en-US" sz="2400" dirty="0"/>
              <a:t>) </a:t>
            </a:r>
            <a:r>
              <a:rPr lang="en-US" sz="2400" dirty="0" smtClean="0"/>
              <a:t>Core commitments:  intentions to work in a new way, to strengthen an area of work, visionary in nature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2</a:t>
            </a:r>
            <a:r>
              <a:rPr lang="en-US" sz="2400" dirty="0"/>
              <a:t>) I</a:t>
            </a:r>
            <a:r>
              <a:rPr lang="en-US" sz="2400" dirty="0" smtClean="0"/>
              <a:t>ndividual </a:t>
            </a:r>
            <a:r>
              <a:rPr lang="en-US" sz="2400" dirty="0"/>
              <a:t>or joint </a:t>
            </a:r>
            <a:r>
              <a:rPr lang="en-US" sz="2400" dirty="0" smtClean="0"/>
              <a:t>commitments (including by regions or groups):  Concrete, measurable actions </a:t>
            </a:r>
            <a:endParaRPr lang="en-US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6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Disasters &amp; Climate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 Natural hazards are having major impacts on lives, livelihoods and economies.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 Improvements have been made in recent years in building peoples’ resilience.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 Climate change, urbanization….will increase the frequency and intensity of disasters.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 Accelerate Sendai, SDGs and COP agreements to reduce and adapt to disaster risk.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 Ensure events don’t spiral out of control: invest in national &amp; local preparedness.</a:t>
            </a:r>
          </a:p>
        </p:txBody>
      </p:sp>
    </p:spTree>
    <p:extLst>
      <p:ext uri="{BB962C8B-B14F-4D97-AF65-F5344CB8AC3E}">
        <p14:creationId xmlns:p14="http://schemas.microsoft.com/office/powerpoint/2010/main" val="527896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Three major shifts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Anticipate, don’t wait for crises.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Take collective action.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Reinforce, don’t replace, national and local systems.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73638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3385</TotalTime>
  <Words>863</Words>
  <Application>Microsoft Office PowerPoint</Application>
  <PresentationFormat>Widescreen</PresentationFormat>
  <Paragraphs>90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</vt:lpstr>
      <vt:lpstr>Retrospect</vt:lpstr>
      <vt:lpstr>CG GFDRR  Briefing on the World Humanitarian Summit  27 April 2016 </vt:lpstr>
      <vt:lpstr>PowerPoint Presentation</vt:lpstr>
      <vt:lpstr>The SG’s Report and Agenda for Humanity  </vt:lpstr>
      <vt:lpstr>5 core responsibilities &amp; 7 roundtables  </vt:lpstr>
      <vt:lpstr>The Grand Bargain and the WHS</vt:lpstr>
      <vt:lpstr>Roundtables</vt:lpstr>
      <vt:lpstr>Making commitments</vt:lpstr>
      <vt:lpstr>Disasters &amp; Climate Change</vt:lpstr>
      <vt:lpstr>Three major shifts</vt:lpstr>
      <vt:lpstr>RT5: Disasters: Core commitments</vt:lpstr>
      <vt:lpstr>Disasters: Core commitments (Cont..)</vt:lpstr>
      <vt:lpstr>Examples of individual &amp; collective commitments</vt:lpstr>
      <vt:lpstr>Post-Summit</vt:lpstr>
      <vt:lpstr>Post-Summit opportunities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Karim Saba</dc:creator>
  <cp:lastModifiedBy>Alistair Holbrook Taylor</cp:lastModifiedBy>
  <cp:revision>153</cp:revision>
  <cp:lastPrinted>2016-04-26T17:22:44Z</cp:lastPrinted>
  <dcterms:created xsi:type="dcterms:W3CDTF">2015-12-17T20:21:13Z</dcterms:created>
  <dcterms:modified xsi:type="dcterms:W3CDTF">2016-04-26T23:52:35Z</dcterms:modified>
</cp:coreProperties>
</file>