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9"/>
  </p:notesMasterIdLst>
  <p:handoutMasterIdLst>
    <p:handoutMasterId r:id="rId10"/>
  </p:handoutMasterIdLst>
  <p:sldIdLst>
    <p:sldId id="2970" r:id="rId2"/>
    <p:sldId id="2988" r:id="rId3"/>
    <p:sldId id="3001" r:id="rId4"/>
    <p:sldId id="2999" r:id="rId5"/>
    <p:sldId id="2998" r:id="rId6"/>
    <p:sldId id="3000" r:id="rId7"/>
    <p:sldId id="3002" r:id="rId8"/>
  </p:sldIdLst>
  <p:sldSz cx="9144000" cy="5143500" type="screen16x9"/>
  <p:notesSz cx="6858000" cy="9144000"/>
  <p:defaultTextStyle>
    <a:defPPr>
      <a:defRPr lang="en-US"/>
    </a:defPPr>
    <a:lvl1pPr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to Light"/>
        <a:ea typeface="+mn-ea"/>
        <a:cs typeface="+mn-cs"/>
      </a:defRPr>
    </a:lvl1pPr>
    <a:lvl2pPr marL="341313" indent="-169863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to Light"/>
        <a:ea typeface="+mn-ea"/>
        <a:cs typeface="+mn-cs"/>
      </a:defRPr>
    </a:lvl2pPr>
    <a:lvl3pPr marL="684213" indent="-341313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to Light"/>
        <a:ea typeface="+mn-ea"/>
        <a:cs typeface="+mn-cs"/>
      </a:defRPr>
    </a:lvl3pPr>
    <a:lvl4pPr marL="1027113" indent="-512763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to Light"/>
        <a:ea typeface="+mn-ea"/>
        <a:cs typeface="+mn-cs"/>
      </a:defRPr>
    </a:lvl4pPr>
    <a:lvl5pPr marL="1370013" indent="-684213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to Light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Lato Light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Lato Light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Lato Light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Lato Ligh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7B94"/>
    <a:srgbClr val="767171"/>
    <a:srgbClr val="EE732E"/>
    <a:srgbClr val="C2BFB6"/>
    <a:srgbClr val="7F6658"/>
    <a:srgbClr val="EE7325"/>
    <a:srgbClr val="0E0E0E"/>
    <a:srgbClr val="027101"/>
    <a:srgbClr val="000000"/>
    <a:srgbClr val="AA8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3" autoAdjust="0"/>
    <p:restoredTop sz="93907" autoAdjust="0"/>
  </p:normalViewPr>
  <p:slideViewPr>
    <p:cSldViewPr snapToGrid="0" snapToObjects="1">
      <p:cViewPr varScale="1">
        <p:scale>
          <a:sx n="84" d="100"/>
          <a:sy n="84" d="100"/>
        </p:scale>
        <p:origin x="748" y="68"/>
      </p:cViewPr>
      <p:guideLst>
        <p:guide orient="horz" pos="1629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106" d="100"/>
          <a:sy n="106" d="100"/>
        </p:scale>
        <p:origin x="323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84F39F-B312-4A80-81E9-F6EF6B6CFB1F}" type="doc">
      <dgm:prSet loTypeId="urn:microsoft.com/office/officeart/2005/8/layout/hList3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98E77C8A-20DE-47A8-8F01-99AD67383290}">
      <dgm:prSet phldrT="[Text]"/>
      <dgm:spPr/>
      <dgm:t>
        <a:bodyPr/>
        <a:lstStyle/>
        <a:p>
          <a:pPr rtl="0"/>
          <a:r>
            <a:rPr kumimoji="0" lang="en-US" altLang="en-US" b="1" i="0" u="none" strike="noStrike" cap="none" spc="0" normalizeH="0" baseline="0" dirty="0">
              <a:ln w="18415" cmpd="sng">
                <a:prstDash val="solid"/>
              </a:ln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Irbid Urban Transformation Authority</a:t>
          </a:r>
          <a:endParaRPr lang="en-US" b="1" cap="none" spc="0" dirty="0">
            <a:ln w="18415" cmpd="sng">
              <a:prstDash val="solid"/>
            </a:ln>
            <a:effectLst/>
          </a:endParaRPr>
        </a:p>
      </dgm:t>
    </dgm:pt>
    <dgm:pt modelId="{28DAEFE2-76A5-4151-8BFB-A2C6C26923C8}" type="parTrans" cxnId="{11824546-9BBE-4439-852D-C3EDB84F0935}">
      <dgm:prSet/>
      <dgm:spPr/>
      <dgm:t>
        <a:bodyPr/>
        <a:lstStyle/>
        <a:p>
          <a:endParaRPr lang="en-US"/>
        </a:p>
      </dgm:t>
    </dgm:pt>
    <dgm:pt modelId="{02895108-E86F-450F-9AF8-957248B61D4F}" type="sibTrans" cxnId="{11824546-9BBE-4439-852D-C3EDB84F0935}">
      <dgm:prSet/>
      <dgm:spPr/>
      <dgm:t>
        <a:bodyPr/>
        <a:lstStyle/>
        <a:p>
          <a:endParaRPr lang="en-US"/>
        </a:p>
      </dgm:t>
    </dgm:pt>
    <dgm:pt modelId="{4C4ABFC8-278E-48A6-AA09-C7E7A259CFD8}">
      <dgm:prSet phldrT="[Text]" custT="1"/>
      <dgm:spPr/>
      <dgm:t>
        <a:bodyPr vert="vert270"/>
        <a:lstStyle/>
        <a:p>
          <a:pPr rtl="0"/>
          <a:r>
            <a:rPr kumimoji="0" lang="en-US" altLang="en-US" sz="3500" b="0" i="0" u="none" strike="noStrike" cap="none" spc="0" normalizeH="0" baseline="0" dirty="0">
              <a:ln w="18415" cmpd="sng">
                <a:prstDash val="solid"/>
              </a:ln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Energy and Water Savings</a:t>
          </a:r>
          <a:endParaRPr lang="en-US" sz="3500" b="0" cap="none" spc="0" dirty="0">
            <a:ln w="18415" cmpd="sng">
              <a:prstDash val="solid"/>
            </a:ln>
            <a:effectLst/>
          </a:endParaRPr>
        </a:p>
      </dgm:t>
    </dgm:pt>
    <dgm:pt modelId="{AD121A15-ACE2-4FA6-9D37-3F874CDCA64F}" type="parTrans" cxnId="{84B3C930-A30A-4702-A601-A6BE71698B07}">
      <dgm:prSet/>
      <dgm:spPr/>
      <dgm:t>
        <a:bodyPr/>
        <a:lstStyle/>
        <a:p>
          <a:endParaRPr lang="en-US"/>
        </a:p>
      </dgm:t>
    </dgm:pt>
    <dgm:pt modelId="{4049CEB9-5C8C-4EFD-9845-D72316C34301}" type="sibTrans" cxnId="{84B3C930-A30A-4702-A601-A6BE71698B07}">
      <dgm:prSet/>
      <dgm:spPr/>
      <dgm:t>
        <a:bodyPr/>
        <a:lstStyle/>
        <a:p>
          <a:endParaRPr lang="en-US"/>
        </a:p>
      </dgm:t>
    </dgm:pt>
    <dgm:pt modelId="{1D315BE0-B128-4506-B186-EAC5DE60E66E}">
      <dgm:prSet phldrT="[Text]" custT="1"/>
      <dgm:spPr/>
      <dgm:t>
        <a:bodyPr vert="vert270"/>
        <a:lstStyle/>
        <a:p>
          <a:pPr rtl="0"/>
          <a:r>
            <a:rPr kumimoji="0" lang="en-US" altLang="en-US" sz="3500" b="0" i="0" u="none" strike="noStrike" cap="none" spc="0" normalizeH="0" baseline="0" dirty="0">
              <a:ln w="18415" cmpd="sng">
                <a:prstDash val="solid"/>
              </a:ln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Solid Waste Management</a:t>
          </a:r>
          <a:endParaRPr lang="en-US" sz="3500" b="0" cap="none" spc="0" dirty="0">
            <a:ln w="18415" cmpd="sng">
              <a:prstDash val="solid"/>
            </a:ln>
            <a:effectLst/>
          </a:endParaRPr>
        </a:p>
      </dgm:t>
    </dgm:pt>
    <dgm:pt modelId="{B0D5EDAC-E11D-4898-954B-B2E280C268D6}" type="parTrans" cxnId="{AEA7742D-A513-4858-BC52-9438326A35B9}">
      <dgm:prSet/>
      <dgm:spPr/>
      <dgm:t>
        <a:bodyPr/>
        <a:lstStyle/>
        <a:p>
          <a:endParaRPr lang="en-US"/>
        </a:p>
      </dgm:t>
    </dgm:pt>
    <dgm:pt modelId="{80F46215-7A17-4AC5-A95D-93E46AAA9AFB}" type="sibTrans" cxnId="{AEA7742D-A513-4858-BC52-9438326A35B9}">
      <dgm:prSet/>
      <dgm:spPr/>
      <dgm:t>
        <a:bodyPr/>
        <a:lstStyle/>
        <a:p>
          <a:endParaRPr lang="en-US"/>
        </a:p>
      </dgm:t>
    </dgm:pt>
    <dgm:pt modelId="{270306A5-2142-4681-952D-24E88F00C0B5}">
      <dgm:prSet phldrT="[Text]" custT="1"/>
      <dgm:spPr/>
      <dgm:t>
        <a:bodyPr vert="vert270"/>
        <a:lstStyle/>
        <a:p>
          <a:pPr rtl="0"/>
          <a:r>
            <a:rPr kumimoji="0" lang="en-US" altLang="en-US" sz="3500" b="0" i="0" u="none" strike="noStrike" cap="none" spc="0" normalizeH="0" baseline="0">
              <a:ln w="18415" cmpd="sng">
                <a:prstDash val="solid"/>
              </a:ln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Public Transport</a:t>
          </a:r>
          <a:endParaRPr lang="en-US" sz="3500" b="0" cap="none" spc="0" dirty="0">
            <a:ln w="18415" cmpd="sng">
              <a:prstDash val="solid"/>
            </a:ln>
            <a:effectLst/>
          </a:endParaRPr>
        </a:p>
      </dgm:t>
    </dgm:pt>
    <dgm:pt modelId="{53F9B14F-C863-4038-BB6F-BCF986F978B5}" type="parTrans" cxnId="{4B62039B-4D3D-4BBC-91AD-1C6CBD41040B}">
      <dgm:prSet/>
      <dgm:spPr/>
      <dgm:t>
        <a:bodyPr/>
        <a:lstStyle/>
        <a:p>
          <a:endParaRPr lang="en-US"/>
        </a:p>
      </dgm:t>
    </dgm:pt>
    <dgm:pt modelId="{892BA2C7-D4B9-4188-996B-EF61C7BC9C65}" type="sibTrans" cxnId="{4B62039B-4D3D-4BBC-91AD-1C6CBD41040B}">
      <dgm:prSet/>
      <dgm:spPr/>
      <dgm:t>
        <a:bodyPr/>
        <a:lstStyle/>
        <a:p>
          <a:endParaRPr lang="en-US"/>
        </a:p>
      </dgm:t>
    </dgm:pt>
    <dgm:pt modelId="{E6DC9176-2759-4ED0-8F18-D66C61ED204A}">
      <dgm:prSet custT="1"/>
      <dgm:spPr/>
      <dgm:t>
        <a:bodyPr vert="vert270"/>
        <a:lstStyle/>
        <a:p>
          <a:pPr rtl="0"/>
          <a:r>
            <a:rPr kumimoji="0" lang="en-US" altLang="en-US" sz="3300" b="0" i="0" u="none" strike="noStrike" cap="none" spc="0" normalizeH="0" baseline="0" dirty="0">
              <a:ln w="18415" cmpd="sng">
                <a:prstDash val="solid"/>
              </a:ln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Land Redevelopment</a:t>
          </a:r>
          <a:endParaRPr kumimoji="0" lang="en-US" altLang="en-US" sz="3300" b="0" i="0" u="none" strike="noStrike" cap="none" spc="0" normalizeH="0" baseline="0" dirty="0">
            <a:ln w="18415" cmpd="sng">
              <a:prstDash val="solid"/>
            </a:ln>
            <a:effectLst/>
            <a:latin typeface="Arial" pitchFamily="34" charset="0"/>
            <a:cs typeface="Arial" pitchFamily="34" charset="0"/>
          </a:endParaRPr>
        </a:p>
      </dgm:t>
    </dgm:pt>
    <dgm:pt modelId="{05D94FA1-ABF3-40D0-8E0B-D5D18B488097}" type="parTrans" cxnId="{097DA54E-8D6C-425A-8863-7687BD259037}">
      <dgm:prSet/>
      <dgm:spPr/>
      <dgm:t>
        <a:bodyPr/>
        <a:lstStyle/>
        <a:p>
          <a:endParaRPr lang="en-US"/>
        </a:p>
      </dgm:t>
    </dgm:pt>
    <dgm:pt modelId="{4FD8928E-78A5-4885-A9BE-E3BD58231BE4}" type="sibTrans" cxnId="{097DA54E-8D6C-425A-8863-7687BD259037}">
      <dgm:prSet/>
      <dgm:spPr/>
      <dgm:t>
        <a:bodyPr/>
        <a:lstStyle/>
        <a:p>
          <a:endParaRPr lang="en-US"/>
        </a:p>
      </dgm:t>
    </dgm:pt>
    <dgm:pt modelId="{848993B3-0753-4D6A-B37E-A0D6DD2C9BF4}" type="pres">
      <dgm:prSet presAssocID="{F384F39F-B312-4A80-81E9-F6EF6B6CFB1F}" presName="composite" presStyleCnt="0">
        <dgm:presLayoutVars>
          <dgm:chMax val="1"/>
          <dgm:dir/>
          <dgm:resizeHandles val="exact"/>
        </dgm:presLayoutVars>
      </dgm:prSet>
      <dgm:spPr/>
    </dgm:pt>
    <dgm:pt modelId="{13C543BC-4782-4596-B138-737308D54A09}" type="pres">
      <dgm:prSet presAssocID="{98E77C8A-20DE-47A8-8F01-99AD67383290}" presName="roof" presStyleLbl="dkBgShp" presStyleIdx="0" presStyleCnt="2"/>
      <dgm:spPr/>
    </dgm:pt>
    <dgm:pt modelId="{72901160-2007-410E-A725-8D1F163D21CD}" type="pres">
      <dgm:prSet presAssocID="{98E77C8A-20DE-47A8-8F01-99AD67383290}" presName="pillars" presStyleCnt="0"/>
      <dgm:spPr/>
    </dgm:pt>
    <dgm:pt modelId="{CF831500-B207-4691-BEAE-559C7C94C493}" type="pres">
      <dgm:prSet presAssocID="{98E77C8A-20DE-47A8-8F01-99AD67383290}" presName="pillar1" presStyleLbl="node1" presStyleIdx="0" presStyleCnt="4" custLinFactX="100000" custLinFactNeighborX="200000" custLinFactNeighborY="-1141">
        <dgm:presLayoutVars>
          <dgm:bulletEnabled val="1"/>
        </dgm:presLayoutVars>
      </dgm:prSet>
      <dgm:spPr/>
    </dgm:pt>
    <dgm:pt modelId="{60C7C178-19CD-4DAE-AF67-BEBEE2B8DF91}" type="pres">
      <dgm:prSet presAssocID="{1D315BE0-B128-4506-B186-EAC5DE60E66E}" presName="pillarX" presStyleLbl="node1" presStyleIdx="1" presStyleCnt="4">
        <dgm:presLayoutVars>
          <dgm:bulletEnabled val="1"/>
        </dgm:presLayoutVars>
      </dgm:prSet>
      <dgm:spPr/>
    </dgm:pt>
    <dgm:pt modelId="{33BC78D8-B210-4CDB-AB27-A21C10EA9091}" type="pres">
      <dgm:prSet presAssocID="{270306A5-2142-4681-952D-24E88F00C0B5}" presName="pillarX" presStyleLbl="node1" presStyleIdx="2" presStyleCnt="4">
        <dgm:presLayoutVars>
          <dgm:bulletEnabled val="1"/>
        </dgm:presLayoutVars>
      </dgm:prSet>
      <dgm:spPr/>
    </dgm:pt>
    <dgm:pt modelId="{A6332803-B195-4D6D-A8A0-0C04A0207FD6}" type="pres">
      <dgm:prSet presAssocID="{E6DC9176-2759-4ED0-8F18-D66C61ED204A}" presName="pillarX" presStyleLbl="node1" presStyleIdx="3" presStyleCnt="4" custLinFactX="-100000" custLinFactNeighborX="-200000" custLinFactNeighborY="-235">
        <dgm:presLayoutVars>
          <dgm:bulletEnabled val="1"/>
        </dgm:presLayoutVars>
      </dgm:prSet>
      <dgm:spPr/>
    </dgm:pt>
    <dgm:pt modelId="{92660E0F-E02E-44D5-AAE9-5764881633F2}" type="pres">
      <dgm:prSet presAssocID="{98E77C8A-20DE-47A8-8F01-99AD67383290}" presName="base" presStyleLbl="dkBgShp" presStyleIdx="1" presStyleCnt="2"/>
      <dgm:spPr/>
    </dgm:pt>
  </dgm:ptLst>
  <dgm:cxnLst>
    <dgm:cxn modelId="{96482C25-4FDB-4874-8F77-EC4A6866BE20}" type="presOf" srcId="{4C4ABFC8-278E-48A6-AA09-C7E7A259CFD8}" destId="{CF831500-B207-4691-BEAE-559C7C94C493}" srcOrd="0" destOrd="0" presId="urn:microsoft.com/office/officeart/2005/8/layout/hList3"/>
    <dgm:cxn modelId="{AEA7742D-A513-4858-BC52-9438326A35B9}" srcId="{98E77C8A-20DE-47A8-8F01-99AD67383290}" destId="{1D315BE0-B128-4506-B186-EAC5DE60E66E}" srcOrd="1" destOrd="0" parTransId="{B0D5EDAC-E11D-4898-954B-B2E280C268D6}" sibTransId="{80F46215-7A17-4AC5-A95D-93E46AAA9AFB}"/>
    <dgm:cxn modelId="{84B3C930-A30A-4702-A601-A6BE71698B07}" srcId="{98E77C8A-20DE-47A8-8F01-99AD67383290}" destId="{4C4ABFC8-278E-48A6-AA09-C7E7A259CFD8}" srcOrd="0" destOrd="0" parTransId="{AD121A15-ACE2-4FA6-9D37-3F874CDCA64F}" sibTransId="{4049CEB9-5C8C-4EFD-9845-D72316C34301}"/>
    <dgm:cxn modelId="{11824546-9BBE-4439-852D-C3EDB84F0935}" srcId="{F384F39F-B312-4A80-81E9-F6EF6B6CFB1F}" destId="{98E77C8A-20DE-47A8-8F01-99AD67383290}" srcOrd="0" destOrd="0" parTransId="{28DAEFE2-76A5-4151-8BFB-A2C6C26923C8}" sibTransId="{02895108-E86F-450F-9AF8-957248B61D4F}"/>
    <dgm:cxn modelId="{6C3FF968-7F7C-4CD2-BFE9-E5A1A135D4B9}" type="presOf" srcId="{1D315BE0-B128-4506-B186-EAC5DE60E66E}" destId="{60C7C178-19CD-4DAE-AF67-BEBEE2B8DF91}" srcOrd="0" destOrd="0" presId="urn:microsoft.com/office/officeart/2005/8/layout/hList3"/>
    <dgm:cxn modelId="{146ABF4B-546F-4BC2-A48B-A074F7227364}" type="presOf" srcId="{E6DC9176-2759-4ED0-8F18-D66C61ED204A}" destId="{A6332803-B195-4D6D-A8A0-0C04A0207FD6}" srcOrd="0" destOrd="0" presId="urn:microsoft.com/office/officeart/2005/8/layout/hList3"/>
    <dgm:cxn modelId="{097DA54E-8D6C-425A-8863-7687BD259037}" srcId="{98E77C8A-20DE-47A8-8F01-99AD67383290}" destId="{E6DC9176-2759-4ED0-8F18-D66C61ED204A}" srcOrd="3" destOrd="0" parTransId="{05D94FA1-ABF3-40D0-8E0B-D5D18B488097}" sibTransId="{4FD8928E-78A5-4885-A9BE-E3BD58231BE4}"/>
    <dgm:cxn modelId="{4B62039B-4D3D-4BBC-91AD-1C6CBD41040B}" srcId="{98E77C8A-20DE-47A8-8F01-99AD67383290}" destId="{270306A5-2142-4681-952D-24E88F00C0B5}" srcOrd="2" destOrd="0" parTransId="{53F9B14F-C863-4038-BB6F-BCF986F978B5}" sibTransId="{892BA2C7-D4B9-4188-996B-EF61C7BC9C65}"/>
    <dgm:cxn modelId="{ECA62FE0-192B-41A2-A73C-1D28D0C0073A}" type="presOf" srcId="{98E77C8A-20DE-47A8-8F01-99AD67383290}" destId="{13C543BC-4782-4596-B138-737308D54A09}" srcOrd="0" destOrd="0" presId="urn:microsoft.com/office/officeart/2005/8/layout/hList3"/>
    <dgm:cxn modelId="{6CC9ADE7-2EB9-4452-9063-1F346BB506D1}" type="presOf" srcId="{F384F39F-B312-4A80-81E9-F6EF6B6CFB1F}" destId="{848993B3-0753-4D6A-B37E-A0D6DD2C9BF4}" srcOrd="0" destOrd="0" presId="urn:microsoft.com/office/officeart/2005/8/layout/hList3"/>
    <dgm:cxn modelId="{5D2201FF-F8DC-4A5E-9620-51A5640D9D8E}" type="presOf" srcId="{270306A5-2142-4681-952D-24E88F00C0B5}" destId="{33BC78D8-B210-4CDB-AB27-A21C10EA9091}" srcOrd="0" destOrd="0" presId="urn:microsoft.com/office/officeart/2005/8/layout/hList3"/>
    <dgm:cxn modelId="{CF17F417-42B0-41B5-B5AB-11B83C22EE6F}" type="presParOf" srcId="{848993B3-0753-4D6A-B37E-A0D6DD2C9BF4}" destId="{13C543BC-4782-4596-B138-737308D54A09}" srcOrd="0" destOrd="0" presId="urn:microsoft.com/office/officeart/2005/8/layout/hList3"/>
    <dgm:cxn modelId="{A66AFF36-A835-446C-9220-B0CE688521E9}" type="presParOf" srcId="{848993B3-0753-4D6A-B37E-A0D6DD2C9BF4}" destId="{72901160-2007-410E-A725-8D1F163D21CD}" srcOrd="1" destOrd="0" presId="urn:microsoft.com/office/officeart/2005/8/layout/hList3"/>
    <dgm:cxn modelId="{E07101FF-7293-4F00-B722-52544B51D924}" type="presParOf" srcId="{72901160-2007-410E-A725-8D1F163D21CD}" destId="{CF831500-B207-4691-BEAE-559C7C94C493}" srcOrd="0" destOrd="0" presId="urn:microsoft.com/office/officeart/2005/8/layout/hList3"/>
    <dgm:cxn modelId="{4C3A91B6-5EBB-41E2-8DC7-B025A855A045}" type="presParOf" srcId="{72901160-2007-410E-A725-8D1F163D21CD}" destId="{60C7C178-19CD-4DAE-AF67-BEBEE2B8DF91}" srcOrd="1" destOrd="0" presId="urn:microsoft.com/office/officeart/2005/8/layout/hList3"/>
    <dgm:cxn modelId="{975633BC-EAD9-49CC-9137-C4A1CECD84D7}" type="presParOf" srcId="{72901160-2007-410E-A725-8D1F163D21CD}" destId="{33BC78D8-B210-4CDB-AB27-A21C10EA9091}" srcOrd="2" destOrd="0" presId="urn:microsoft.com/office/officeart/2005/8/layout/hList3"/>
    <dgm:cxn modelId="{E0B017C8-8925-4A86-903E-D987BF9389CA}" type="presParOf" srcId="{72901160-2007-410E-A725-8D1F163D21CD}" destId="{A6332803-B195-4D6D-A8A0-0C04A0207FD6}" srcOrd="3" destOrd="0" presId="urn:microsoft.com/office/officeart/2005/8/layout/hList3"/>
    <dgm:cxn modelId="{C3C7688A-2818-4328-AF5E-4D16286C8E4B}" type="presParOf" srcId="{848993B3-0753-4D6A-B37E-A0D6DD2C9BF4}" destId="{92660E0F-E02E-44D5-AAE9-5764881633F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C543BC-4782-4596-B138-737308D54A09}">
      <dsp:nvSpPr>
        <dsp:cNvPr id="0" name=""/>
        <dsp:cNvSpPr/>
      </dsp:nvSpPr>
      <dsp:spPr>
        <a:xfrm>
          <a:off x="0" y="0"/>
          <a:ext cx="8598090" cy="1435471"/>
        </a:xfrm>
        <a:prstGeom prst="rect">
          <a:avLst/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4100" b="1" i="0" u="none" strike="noStrike" kern="1200" cap="none" spc="0" normalizeH="0" baseline="0" dirty="0">
              <a:ln w="18415" cmpd="sng">
                <a:prstDash val="solid"/>
              </a:ln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Irbid Urban Transformation Authority</a:t>
          </a:r>
          <a:endParaRPr lang="en-US" sz="4100" b="1" kern="1200" cap="none" spc="0" dirty="0">
            <a:ln w="18415" cmpd="sng">
              <a:prstDash val="solid"/>
            </a:ln>
            <a:effectLst/>
          </a:endParaRPr>
        </a:p>
      </dsp:txBody>
      <dsp:txXfrm>
        <a:off x="0" y="0"/>
        <a:ext cx="8598090" cy="1435471"/>
      </dsp:txXfrm>
    </dsp:sp>
    <dsp:sp modelId="{CF831500-B207-4691-BEAE-559C7C94C493}">
      <dsp:nvSpPr>
        <dsp:cNvPr id="0" name=""/>
        <dsp:cNvSpPr/>
      </dsp:nvSpPr>
      <dsp:spPr>
        <a:xfrm>
          <a:off x="6448567" y="1401075"/>
          <a:ext cx="2149522" cy="3014489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3500" b="0" i="0" u="none" strike="noStrike" kern="1200" cap="none" spc="0" normalizeH="0" baseline="0" dirty="0">
              <a:ln w="18415" cmpd="sng">
                <a:prstDash val="solid"/>
              </a:ln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Energy and Water Savings</a:t>
          </a:r>
          <a:endParaRPr lang="en-US" sz="3500" b="0" kern="1200" cap="none" spc="0" dirty="0">
            <a:ln w="18415" cmpd="sng">
              <a:prstDash val="solid"/>
            </a:ln>
            <a:effectLst/>
          </a:endParaRPr>
        </a:p>
      </dsp:txBody>
      <dsp:txXfrm>
        <a:off x="6448567" y="1401075"/>
        <a:ext cx="2149522" cy="3014489"/>
      </dsp:txXfrm>
    </dsp:sp>
    <dsp:sp modelId="{60C7C178-19CD-4DAE-AF67-BEBEE2B8DF91}">
      <dsp:nvSpPr>
        <dsp:cNvPr id="0" name=""/>
        <dsp:cNvSpPr/>
      </dsp:nvSpPr>
      <dsp:spPr>
        <a:xfrm>
          <a:off x="2149522" y="1435471"/>
          <a:ext cx="2149522" cy="3014489"/>
        </a:xfrm>
        <a:prstGeom prst="rect">
          <a:avLst/>
        </a:prstGeom>
        <a:solidFill>
          <a:schemeClr val="accent6">
            <a:shade val="80000"/>
            <a:hueOff val="107093"/>
            <a:satOff val="-4303"/>
            <a:lumOff val="92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3500" b="0" i="0" u="none" strike="noStrike" kern="1200" cap="none" spc="0" normalizeH="0" baseline="0" dirty="0">
              <a:ln w="18415" cmpd="sng">
                <a:prstDash val="solid"/>
              </a:ln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Solid Waste Management</a:t>
          </a:r>
          <a:endParaRPr lang="en-US" sz="3500" b="0" kern="1200" cap="none" spc="0" dirty="0">
            <a:ln w="18415" cmpd="sng">
              <a:prstDash val="solid"/>
            </a:ln>
            <a:effectLst/>
          </a:endParaRPr>
        </a:p>
      </dsp:txBody>
      <dsp:txXfrm>
        <a:off x="2149522" y="1435471"/>
        <a:ext cx="2149522" cy="3014489"/>
      </dsp:txXfrm>
    </dsp:sp>
    <dsp:sp modelId="{33BC78D8-B210-4CDB-AB27-A21C10EA9091}">
      <dsp:nvSpPr>
        <dsp:cNvPr id="0" name=""/>
        <dsp:cNvSpPr/>
      </dsp:nvSpPr>
      <dsp:spPr>
        <a:xfrm>
          <a:off x="4299044" y="1435471"/>
          <a:ext cx="2149522" cy="3014489"/>
        </a:xfrm>
        <a:prstGeom prst="rect">
          <a:avLst/>
        </a:prstGeom>
        <a:solidFill>
          <a:schemeClr val="accent6">
            <a:shade val="80000"/>
            <a:hueOff val="214187"/>
            <a:satOff val="-8606"/>
            <a:lumOff val="184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3500" b="0" i="0" u="none" strike="noStrike" kern="1200" cap="none" spc="0" normalizeH="0" baseline="0">
              <a:ln w="18415" cmpd="sng">
                <a:prstDash val="solid"/>
              </a:ln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Public Transport</a:t>
          </a:r>
          <a:endParaRPr lang="en-US" sz="3500" b="0" kern="1200" cap="none" spc="0" dirty="0">
            <a:ln w="18415" cmpd="sng">
              <a:prstDash val="solid"/>
            </a:ln>
            <a:effectLst/>
          </a:endParaRPr>
        </a:p>
      </dsp:txBody>
      <dsp:txXfrm>
        <a:off x="4299044" y="1435471"/>
        <a:ext cx="2149522" cy="3014489"/>
      </dsp:txXfrm>
    </dsp:sp>
    <dsp:sp modelId="{A6332803-B195-4D6D-A8A0-0C04A0207FD6}">
      <dsp:nvSpPr>
        <dsp:cNvPr id="0" name=""/>
        <dsp:cNvSpPr/>
      </dsp:nvSpPr>
      <dsp:spPr>
        <a:xfrm>
          <a:off x="0" y="1428387"/>
          <a:ext cx="2149522" cy="3014489"/>
        </a:xfrm>
        <a:prstGeom prst="rect">
          <a:avLst/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3300" b="0" i="0" u="none" strike="noStrike" kern="1200" cap="none" spc="0" normalizeH="0" baseline="0" dirty="0">
              <a:ln w="18415" cmpd="sng">
                <a:prstDash val="solid"/>
              </a:ln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Land Redevelopment</a:t>
          </a:r>
          <a:endParaRPr kumimoji="0" lang="en-US" altLang="en-US" sz="3300" b="0" i="0" u="none" strike="noStrike" kern="1200" cap="none" spc="0" normalizeH="0" baseline="0" dirty="0">
            <a:ln w="18415" cmpd="sng">
              <a:prstDash val="solid"/>
            </a:ln>
            <a:effectLst/>
            <a:latin typeface="Arial" pitchFamily="34" charset="0"/>
            <a:cs typeface="Arial" pitchFamily="34" charset="0"/>
          </a:endParaRPr>
        </a:p>
      </dsp:txBody>
      <dsp:txXfrm>
        <a:off x="0" y="1428387"/>
        <a:ext cx="2149522" cy="3014489"/>
      </dsp:txXfrm>
    </dsp:sp>
    <dsp:sp modelId="{92660E0F-E02E-44D5-AAE9-5764881633F2}">
      <dsp:nvSpPr>
        <dsp:cNvPr id="0" name=""/>
        <dsp:cNvSpPr/>
      </dsp:nvSpPr>
      <dsp:spPr>
        <a:xfrm>
          <a:off x="0" y="4449960"/>
          <a:ext cx="8598090" cy="334943"/>
        </a:xfrm>
        <a:prstGeom prst="rect">
          <a:avLst/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D2CDEC8-4BEF-4E6C-90EB-3FA456D6C1C9}" type="datetimeFigureOut">
              <a:rPr lang="en-US"/>
              <a:pPr>
                <a:defRPr/>
              </a:pPr>
              <a:t>7/17/2018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6C04443-CBA0-43E8-B65A-CE25205AB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98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</a:defRPr>
            </a:lvl1pPr>
          </a:lstStyle>
          <a:p>
            <a:pPr>
              <a:defRPr/>
            </a:pPr>
            <a:fld id="{CE706C90-1D6C-4C45-967E-4E37CA44FFF2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</a:defRPr>
            </a:lvl1pPr>
          </a:lstStyle>
          <a:p>
            <a:pPr>
              <a:defRPr/>
            </a:pPr>
            <a:fld id="{9EA871CF-78F8-437A-8790-0037A01071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729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+mn-ea"/>
        <a:cs typeface="+mn-cs"/>
      </a:defRPr>
    </a:lvl1pPr>
    <a:lvl2pPr marL="341313"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+mn-ea"/>
        <a:cs typeface="+mn-cs"/>
      </a:defRPr>
    </a:lvl2pPr>
    <a:lvl3pPr marL="684213"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+mn-ea"/>
        <a:cs typeface="+mn-cs"/>
      </a:defRPr>
    </a:lvl3pPr>
    <a:lvl4pPr marL="1027113"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+mn-ea"/>
        <a:cs typeface="+mn-cs"/>
      </a:defRPr>
    </a:lvl4pPr>
    <a:lvl5pPr marL="1370013"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+mn-ea"/>
        <a:cs typeface="+mn-cs"/>
      </a:defRPr>
    </a:lvl5pPr>
    <a:lvl6pPr marL="1713857" algn="l" defTabSz="34277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629" algn="l" defTabSz="34277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400" algn="l" defTabSz="34277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171" algn="l" defTabSz="34277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018552-88D3-4786-8AF2-27AB6D4793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073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500" dirty="0"/>
              <a:t>Credit: Flaticon.com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871CF-78F8-437A-8790-0037A010717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66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871CF-78F8-437A-8790-0037A010717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90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871CF-78F8-437A-8790-0037A010717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045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04140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8E77B-5B8B-46FB-9F0E-6C5D30A9FF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3FFDDC3C-4B68-47A9-AF74-C060B32CD63C}" type="datetimeFigureOut">
              <a:rPr lang="en-US"/>
              <a:pPr>
                <a:defRPr/>
              </a:pPr>
              <a:t>7/17/2018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28E7F-27F0-4916-9262-1A96091FF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7C97F-09AB-4B2D-9BAE-833C324C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0BB4-FB89-4E57-A907-2D766790A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1937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A0127-841E-4876-A577-16CF11F950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A8CB63FA-7EEE-444E-8F9E-A94A3708459F}" type="datetimeFigureOut">
              <a:rPr lang="en-US"/>
              <a:pPr>
                <a:defRPr/>
              </a:pPr>
              <a:t>7/17/2018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10147-91C6-4754-AD01-D19D02C44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EE1A4-E0F4-4054-8126-FE199E493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0BC12-2A61-4F73-9DE1-3A5458B9D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3463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1796286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3774412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46802364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72000" y="257175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57175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49401633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257175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99133862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72000" y="257175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81693674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353674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29424139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294094" y="0"/>
            <a:ext cx="2258243" cy="15660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605741"/>
            <a:ext cx="2258242" cy="15660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884018" y="0"/>
            <a:ext cx="2259982" cy="15660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88187" y="1619310"/>
            <a:ext cx="2258243" cy="155251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6457238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04F4D-7E05-4860-BE85-929BDA3F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EDCF992F-2335-4C2F-A890-90014633045E}" type="datetimeFigureOut">
              <a:rPr lang="en-US"/>
              <a:pPr>
                <a:defRPr/>
              </a:pPr>
              <a:t>7/17/2018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83DF6-9D72-47EC-BA1E-EEC4F8ECB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B8A63-B183-4533-965A-63A35B311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AD7EB-E5F0-42AE-818F-C03A58A73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50219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47281" y="1533936"/>
            <a:ext cx="2277030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84798" y="1533936"/>
            <a:ext cx="2277030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22315" y="1533936"/>
            <a:ext cx="2277030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44776719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38864" y="1511955"/>
            <a:ext cx="2626129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264993" y="1511955"/>
            <a:ext cx="2626129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891122" y="1511957"/>
            <a:ext cx="2626129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9336339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2753592"/>
            <a:ext cx="3047999" cy="238990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96002" y="2753592"/>
            <a:ext cx="3047999" cy="238990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91685410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43504013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547820" y="1458941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3386337" y="1458941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5224853" y="1458941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849408" y="1458941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1547820" y="3176003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3386337" y="3176003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5224853" y="3176003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849408" y="3176003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12612200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2283672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288328" y="0"/>
            <a:ext cx="2283672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569206" y="0"/>
            <a:ext cx="2283672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857534" y="0"/>
            <a:ext cx="2283672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80059993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24453" y="3160728"/>
            <a:ext cx="2028575" cy="158272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72334" y="1578004"/>
            <a:ext cx="3570765" cy="316544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53028" y="1578005"/>
            <a:ext cx="2028575" cy="158272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90092488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cbook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542036" y="3533150"/>
            <a:ext cx="723707" cy="72351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259412" y="3542522"/>
            <a:ext cx="723707" cy="72351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919393" y="3533150"/>
            <a:ext cx="723707" cy="72351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63181051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204734" y="1652792"/>
            <a:ext cx="4939266" cy="2445684"/>
          </a:xfrm>
          <a:solidFill>
            <a:schemeClr val="bg1">
              <a:lumMod val="95000"/>
            </a:schemeClr>
          </a:solidFill>
          <a:effectLst/>
        </p:spPr>
        <p:txBody>
          <a:bodyPr rtlCol="0"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18987437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046552" y="0"/>
            <a:ext cx="3055283" cy="5143500"/>
          </a:xfrm>
          <a:solidFill>
            <a:schemeClr val="bg1">
              <a:lumMod val="95000"/>
            </a:schemeClr>
          </a:solidFill>
          <a:effectLst/>
        </p:spPr>
        <p:txBody>
          <a:bodyPr rtlCol="0"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3840454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F6115-9C10-4E32-8D33-D91AE71BD7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CA097105-D9A6-4250-AB48-0C3E395760C9}" type="datetimeFigureOut">
              <a:rPr lang="en-US"/>
              <a:pPr>
                <a:defRPr/>
              </a:pPr>
              <a:t>7/17/2018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2431D-A89E-4A94-A10A-73B7C75B7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81FD8-42CD-474D-AFB3-864721A69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E4510-617B-428A-8EC0-070F35F52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01377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1877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405731" y="1914317"/>
            <a:ext cx="1251449" cy="223116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923468" y="1914317"/>
            <a:ext cx="1251449" cy="223116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440357" y="1914317"/>
            <a:ext cx="1251449" cy="223116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13576743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9161149" cy="257532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2089548"/>
            <a:ext cx="3155501" cy="305395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21944185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" y="1"/>
            <a:ext cx="9161149" cy="320264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22389" y="2179976"/>
            <a:ext cx="2238439" cy="296352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35357249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" y="1"/>
            <a:ext cx="9161149" cy="320264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808629" y="2571798"/>
            <a:ext cx="1000155" cy="12977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053673" y="2571798"/>
            <a:ext cx="1000155" cy="12977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229005" y="2571798"/>
            <a:ext cx="1000155" cy="12977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07519038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984527" y="1859553"/>
            <a:ext cx="3134959" cy="233562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25712146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740750"/>
            <a:ext cx="4397295" cy="364620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48601408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138943" y="1987672"/>
            <a:ext cx="2853627" cy="177435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96632895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786136" y="730809"/>
            <a:ext cx="1427277" cy="142690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Autofit/>
          </a:bodyPr>
          <a:lstStyle>
            <a:lvl1pPr>
              <a:defRPr sz="9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153234" y="730809"/>
            <a:ext cx="1427277" cy="142690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Autofit/>
          </a:bodyPr>
          <a:lstStyle>
            <a:lvl1pPr>
              <a:defRPr sz="9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223668308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0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46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DA1279F-4380-464A-BE8E-F21D6B4700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FE21E2E6-F5ED-4276-ADEC-B222ADF1C522}" type="datetimeFigureOut">
              <a:rPr lang="en-US"/>
              <a:pPr>
                <a:defRPr/>
              </a:pPr>
              <a:t>7/17/2018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7739E8-4F60-4310-A0E1-A74B248B3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75A6E4-E32F-4514-AFA3-A1E79E709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2D39C-3844-4BA4-8EC2-58E1B4F6D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5584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B861FA2-52A7-4A78-9891-3B77AFC4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625A09BC-226F-4739-9B1C-50575C3B3597}" type="datetimeFigureOut">
              <a:rPr lang="en-US"/>
              <a:pPr>
                <a:defRPr/>
              </a:pPr>
              <a:t>7/17/2018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8A6BC0D-F86E-4F7A-9863-AC33DF356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6F3C1E7-2E54-47B9-AFE2-A9F712681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E150F-788F-41AE-8429-EB2DD9C64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0413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F60DA23-FD26-4B25-88B3-0655AF2C42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6D933066-4B56-4F73-977C-05279A974CB3}" type="datetimeFigureOut">
              <a:rPr lang="en-US"/>
              <a:pPr>
                <a:defRPr/>
              </a:pPr>
              <a:t>7/17/2018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B62F0E7-ABB1-4B71-AD38-62E2A58A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0BB46B5-98C7-456C-B10B-4E09406E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05B4E-C472-4F3B-95B8-444CD46F6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8702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39DD562-56A3-4817-B9DB-F437D8D510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81826DB0-FA12-47C2-9C9C-7B53D39E2A0B}" type="datetimeFigureOut">
              <a:rPr lang="en-US"/>
              <a:pPr>
                <a:defRPr/>
              </a:pPr>
              <a:t>7/17/2018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FE52A59-B9D8-4522-9196-8BAAB5F64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7A1D4E3-166B-4A25-A9AD-9D5A346A0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5FF4B-FCDB-4F3A-B4A8-E1E497D0E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1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DB3BA26-D5C0-41B8-A209-5C1010DE26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D4B4647A-1F73-481B-8050-0663AB143B7D}" type="datetimeFigureOut">
              <a:rPr lang="en-US"/>
              <a:pPr>
                <a:defRPr/>
              </a:pPr>
              <a:t>7/17/2018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274FBC-EB90-46C0-9958-7DDAFBFB4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EA4886-65C7-4484-86C1-7232D851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A5AFA-0108-4DD3-872F-C6B5B1FF8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9830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21B3F6-32F1-42C5-B080-69FC381D31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769A5B6F-B515-4FAD-8F76-FB482E24EDD5}" type="datetimeFigureOut">
              <a:rPr lang="en-US"/>
              <a:pPr>
                <a:defRPr/>
              </a:pPr>
              <a:t>7/17/2018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035D43-AC6B-48ED-84AB-C2FDBA21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E90215-94DE-4DB6-AFA9-D5E1C8DB0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CCCE7-317B-407F-AE9D-9BB70B315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1331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D4B2AFE-9FB4-4483-BF03-10F07D76E65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006FD46-25E8-400F-8C9F-783F342FA3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606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  <p:sldLayoutId id="2147484141" r:id="rId13"/>
    <p:sldLayoutId id="2147484142" r:id="rId14"/>
    <p:sldLayoutId id="2147484143" r:id="rId15"/>
    <p:sldLayoutId id="2147484144" r:id="rId16"/>
    <p:sldLayoutId id="2147484145" r:id="rId17"/>
    <p:sldLayoutId id="2147484146" r:id="rId18"/>
    <p:sldLayoutId id="2147484147" r:id="rId19"/>
    <p:sldLayoutId id="2147484148" r:id="rId20"/>
    <p:sldLayoutId id="2147484149" r:id="rId21"/>
    <p:sldLayoutId id="2147484150" r:id="rId22"/>
    <p:sldLayoutId id="2147484151" r:id="rId23"/>
    <p:sldLayoutId id="2147484152" r:id="rId24"/>
    <p:sldLayoutId id="2147484153" r:id="rId25"/>
    <p:sldLayoutId id="2147484154" r:id="rId26"/>
    <p:sldLayoutId id="2147484155" r:id="rId27"/>
    <p:sldLayoutId id="2147484156" r:id="rId28"/>
    <p:sldLayoutId id="2147484157" r:id="rId29"/>
    <p:sldLayoutId id="2147484158" r:id="rId30"/>
    <p:sldLayoutId id="2147484159" r:id="rId31"/>
    <p:sldLayoutId id="2147484160" r:id="rId32"/>
    <p:sldLayoutId id="2147484161" r:id="rId33"/>
    <p:sldLayoutId id="2147484162" r:id="rId34"/>
    <p:sldLayoutId id="2147484163" r:id="rId35"/>
    <p:sldLayoutId id="2147484164" r:id="rId36"/>
    <p:sldLayoutId id="2147484165" r:id="rId37"/>
    <p:sldLayoutId id="2147484166" r:id="rId38"/>
    <p:sldLayoutId id="2147484167" r:id="rId39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16968E-0798-46A2-BD2A-CF7AE0AC60B9}"/>
              </a:ext>
            </a:extLst>
          </p:cNvPr>
          <p:cNvSpPr txBox="1"/>
          <p:nvPr/>
        </p:nvSpPr>
        <p:spPr>
          <a:xfrm>
            <a:off x="656892" y="1969723"/>
            <a:ext cx="3344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GREATER IRBID MUNICIPALITY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F41C3650-DB3D-47B9-85F7-4EFB35D6556B}"/>
              </a:ext>
            </a:extLst>
          </p:cNvPr>
          <p:cNvSpPr/>
          <p:nvPr/>
        </p:nvSpPr>
        <p:spPr>
          <a:xfrm rot="8492947">
            <a:off x="5292440" y="866668"/>
            <a:ext cx="1720093" cy="3717701"/>
          </a:xfrm>
          <a:prstGeom prst="parallelogram">
            <a:avLst>
              <a:gd name="adj" fmla="val 67982"/>
            </a:avLst>
          </a:prstGeom>
          <a:solidFill>
            <a:srgbClr val="4681AD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outerShdw blurRad="63500" dir="5400000" sx="98000" sy="98000" algn="ctr" rotWithShape="0">
              <a:srgbClr val="000000"/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98086" y="3733014"/>
            <a:ext cx="23503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JORDAN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" b="49407"/>
          <a:stretch/>
        </p:blipFill>
        <p:spPr bwMode="auto">
          <a:xfrm rot="4189983">
            <a:off x="4227030" y="1821494"/>
            <a:ext cx="6140474" cy="149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24368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32C3BE-CB4E-4858-97DC-92F023C9F7AC}"/>
              </a:ext>
            </a:extLst>
          </p:cNvPr>
          <p:cNvGrpSpPr/>
          <p:nvPr/>
        </p:nvGrpSpPr>
        <p:grpSpPr>
          <a:xfrm>
            <a:off x="1733281" y="1658226"/>
            <a:ext cx="1392061" cy="400110"/>
            <a:chOff x="3174612" y="785261"/>
            <a:chExt cx="2349500" cy="30229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E399A8-5307-4697-923E-04ED78482493}"/>
                </a:ext>
              </a:extLst>
            </p:cNvPr>
            <p:cNvSpPr txBox="1"/>
            <p:nvPr/>
          </p:nvSpPr>
          <p:spPr>
            <a:xfrm>
              <a:off x="3174612" y="785261"/>
              <a:ext cx="2349500" cy="3022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6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spc="450" dirty="0">
                  <a:solidFill>
                    <a:srgbClr val="E7E6E6">
                      <a:lumMod val="50000"/>
                    </a:srgbClr>
                  </a:solidFill>
                  <a:latin typeface="Montserrat" charset="0"/>
                  <a:ea typeface="Montserrat" charset="0"/>
                  <a:cs typeface="Montserrat" charset="0"/>
                </a:rPr>
                <a:t>IRBID</a:t>
              </a:r>
              <a:endParaRPr kumimoji="0" lang="en-US" sz="2000" b="1" i="0" u="none" strike="noStrike" kern="1200" cap="none" spc="45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87D7F64-F57A-4356-BF0F-64F3C8DDBF9A}"/>
                </a:ext>
              </a:extLst>
            </p:cNvPr>
            <p:cNvCxnSpPr>
              <a:cxnSpLocks/>
            </p:cNvCxnSpPr>
            <p:nvPr/>
          </p:nvCxnSpPr>
          <p:spPr>
            <a:xfrm>
              <a:off x="3848431" y="1085474"/>
              <a:ext cx="996287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C9741D8-D3A8-4175-894C-A7D8FE28166E}"/>
              </a:ext>
            </a:extLst>
          </p:cNvPr>
          <p:cNvSpPr/>
          <p:nvPr/>
        </p:nvSpPr>
        <p:spPr>
          <a:xfrm>
            <a:off x="547464" y="2065600"/>
            <a:ext cx="38607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3891"/>
                </a:solidFill>
              </a:rPr>
              <a:t>Is the second largest city in Jordan with an urban population of 1,000,000 inhabitants , 25% are refugees.</a:t>
            </a:r>
            <a:endParaRPr lang="en-US" dirty="0">
              <a:solidFill>
                <a:srgbClr val="003891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505539-B0D7-4892-B1CB-B82FC37025A1}"/>
              </a:ext>
            </a:extLst>
          </p:cNvPr>
          <p:cNvSpPr txBox="1"/>
          <p:nvPr/>
        </p:nvSpPr>
        <p:spPr>
          <a:xfrm>
            <a:off x="1537062" y="302788"/>
            <a:ext cx="6064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Resilient Urban Initiative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4257" y="884996"/>
            <a:ext cx="45318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IRBID URBAN CITY CENTER  DEVELOPMENT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461" y="1580411"/>
            <a:ext cx="398145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48037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221" y="426917"/>
            <a:ext cx="6484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IRBID CITY CENTER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solidFill>
            <a:srgbClr val="FFFF00"/>
          </a:solidFill>
        </p:spPr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02555" cy="51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16199" y="-13648"/>
            <a:ext cx="677108" cy="515714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3200" b="1" dirty="0"/>
              <a:t>IRBID  CITY CENTER</a:t>
            </a:r>
          </a:p>
        </p:txBody>
      </p:sp>
    </p:spTree>
    <p:extLst>
      <p:ext uri="{BB962C8B-B14F-4D97-AF65-F5344CB8AC3E}">
        <p14:creationId xmlns:p14="http://schemas.microsoft.com/office/powerpoint/2010/main" val="94376321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3" b="9363"/>
          <a:stretch>
            <a:fillRect/>
          </a:stretch>
        </p:blipFill>
        <p:spPr bwMode="auto">
          <a:xfrm>
            <a:off x="464022" y="424298"/>
            <a:ext cx="2352550" cy="158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022" y="4468372"/>
            <a:ext cx="19652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Accessibility Problems</a:t>
            </a:r>
          </a:p>
          <a:p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11" y="2723286"/>
            <a:ext cx="2594512" cy="177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12" y="2266085"/>
            <a:ext cx="94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308" y="437487"/>
            <a:ext cx="2386401" cy="16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09607" y="4468372"/>
            <a:ext cx="194040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Traffic Jam/ Congestion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873" y="2717741"/>
            <a:ext cx="2605590" cy="17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424" y="2252437"/>
            <a:ext cx="7810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44" y="2871843"/>
            <a:ext cx="2430021" cy="159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04389" y="437487"/>
            <a:ext cx="23054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CHALLENGES</a:t>
            </a:r>
          </a:p>
          <a:p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886463" y="1367025"/>
            <a:ext cx="3069216" cy="1201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No Parking</a:t>
            </a:r>
          </a:p>
          <a:p>
            <a:r>
              <a:rPr lang="en-US" sz="1400" dirty="0"/>
              <a:t>Lack of Green Areas</a:t>
            </a:r>
          </a:p>
          <a:p>
            <a:r>
              <a:rPr lang="en-US" sz="1400" dirty="0"/>
              <a:t>Insecurity</a:t>
            </a:r>
          </a:p>
          <a:p>
            <a:r>
              <a:rPr lang="en-US" sz="1400" dirty="0"/>
              <a:t>Environmental Problems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7435829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Picture Placeholder 11"/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1284451686"/>
              </p:ext>
            </p:extLst>
          </p:nvPr>
        </p:nvGraphicFramePr>
        <p:xfrm>
          <a:off x="300251" y="228600"/>
          <a:ext cx="8598090" cy="4784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300250" y="4644172"/>
            <a:ext cx="8598091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/>
            <a:r>
              <a:rPr lang="en-US" altLang="en-US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Cross-cutting: smart city initiatives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36228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31" b="35544"/>
          <a:stretch/>
        </p:blipFill>
        <p:spPr bwMode="auto">
          <a:xfrm>
            <a:off x="0" y="-184661"/>
            <a:ext cx="9144000" cy="495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60073"/>
              </p:ext>
            </p:extLst>
          </p:nvPr>
        </p:nvGraphicFramePr>
        <p:xfrm>
          <a:off x="0" y="3229552"/>
          <a:ext cx="9144000" cy="19127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56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995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Risks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Mitigations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66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Demand</a:t>
                      </a:r>
                      <a:r>
                        <a:rPr lang="en-US" sz="2400" baseline="0" dirty="0"/>
                        <a:t> Risk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Minimum</a:t>
                      </a:r>
                      <a:r>
                        <a:rPr lang="en-US" sz="2400" baseline="0" dirty="0"/>
                        <a:t> Guarantee Revenue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995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Cost of 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Change</a:t>
                      </a:r>
                      <a:r>
                        <a:rPr lang="en-US" sz="2400" baseline="0" dirty="0"/>
                        <a:t> the price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094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Low</a:t>
                      </a:r>
                      <a:r>
                        <a:rPr lang="en-US" sz="2400" baseline="0" dirty="0"/>
                        <a:t> ratio of usable waste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Minimum</a:t>
                      </a:r>
                      <a:r>
                        <a:rPr lang="en-US" sz="2400" baseline="0" dirty="0"/>
                        <a:t> Guarantee Revenue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01094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33516" y="600501"/>
            <a:ext cx="59182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Risks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407168"/>
              </p:ext>
            </p:extLst>
          </p:nvPr>
        </p:nvGraphicFramePr>
        <p:xfrm>
          <a:off x="0" y="2025031"/>
          <a:ext cx="9143999" cy="311846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3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8221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/>
                        <a:t>Pillar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/>
                        <a:t>Revenue/Year</a:t>
                      </a:r>
                      <a:endParaRPr lang="en-US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989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Energy and Water Savings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$10 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$1M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259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Solid Waste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$16M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$2M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5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Public Transport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$3M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$0.5M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5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Land Redevelopment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$25M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$1.5M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2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09929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45350</TotalTime>
  <Words>139</Words>
  <Application>Microsoft Office PowerPoint</Application>
  <PresentationFormat>On-screen Show (16:9)</PresentationFormat>
  <Paragraphs>50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Montserrat</vt:lpstr>
      <vt:lpstr>Arial</vt:lpstr>
      <vt:lpstr>Calibri</vt:lpstr>
      <vt:lpstr>Calibri Light</vt:lpstr>
      <vt:lpstr>Century Gothic</vt:lpstr>
      <vt:lpstr>Lato Light</vt:lpstr>
      <vt:lpstr>1_Default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Slidepro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Neue PowerPoint Template</dc:title>
  <dc:creator>Slidepro</dc:creator>
  <cp:lastModifiedBy>Mary Shen</cp:lastModifiedBy>
  <cp:revision>6761</cp:revision>
  <dcterms:created xsi:type="dcterms:W3CDTF">2014-11-12T21:47:38Z</dcterms:created>
  <dcterms:modified xsi:type="dcterms:W3CDTF">2018-07-17T19:20:30Z</dcterms:modified>
</cp:coreProperties>
</file>