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10"/>
  </p:notesMasterIdLst>
  <p:handoutMasterIdLst>
    <p:handoutMasterId r:id="rId11"/>
  </p:handoutMasterIdLst>
  <p:sldIdLst>
    <p:sldId id="2970" r:id="rId2"/>
    <p:sldId id="2988" r:id="rId3"/>
    <p:sldId id="2998" r:id="rId4"/>
    <p:sldId id="2989" r:id="rId5"/>
    <p:sldId id="2996" r:id="rId6"/>
    <p:sldId id="2995" r:id="rId7"/>
    <p:sldId id="2997" r:id="rId8"/>
    <p:sldId id="2990" r:id="rId9"/>
  </p:sldIdLst>
  <p:sldSz cx="9144000" cy="5143500" type="screen16x9"/>
  <p:notesSz cx="6858000" cy="9144000"/>
  <p:defaultTextStyle>
    <a:defPPr>
      <a:defRPr lang="en-US"/>
    </a:defPPr>
    <a:lvl1pPr algn="l" defTabSz="684213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Lato Light"/>
        <a:ea typeface="+mn-ea"/>
        <a:cs typeface="+mn-cs"/>
      </a:defRPr>
    </a:lvl1pPr>
    <a:lvl2pPr marL="341313" indent="-169863" algn="l" defTabSz="684213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Lato Light"/>
        <a:ea typeface="+mn-ea"/>
        <a:cs typeface="+mn-cs"/>
      </a:defRPr>
    </a:lvl2pPr>
    <a:lvl3pPr marL="684213" indent="-341313" algn="l" defTabSz="684213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Lato Light"/>
        <a:ea typeface="+mn-ea"/>
        <a:cs typeface="+mn-cs"/>
      </a:defRPr>
    </a:lvl3pPr>
    <a:lvl4pPr marL="1027113" indent="-512763" algn="l" defTabSz="684213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Lato Light"/>
        <a:ea typeface="+mn-ea"/>
        <a:cs typeface="+mn-cs"/>
      </a:defRPr>
    </a:lvl4pPr>
    <a:lvl5pPr marL="1370013" indent="-684213" algn="l" defTabSz="684213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7B94"/>
    <a:srgbClr val="767171"/>
    <a:srgbClr val="EE732E"/>
    <a:srgbClr val="C2BFB6"/>
    <a:srgbClr val="7F6658"/>
    <a:srgbClr val="EE7325"/>
    <a:srgbClr val="0E0E0E"/>
    <a:srgbClr val="027101"/>
    <a:srgbClr val="000000"/>
    <a:srgbClr val="AA8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3" autoAdjust="0"/>
    <p:restoredTop sz="93907" autoAdjust="0"/>
  </p:normalViewPr>
  <p:slideViewPr>
    <p:cSldViewPr snapToGrid="0" snapToObjects="1">
      <p:cViewPr varScale="1">
        <p:scale>
          <a:sx n="91" d="100"/>
          <a:sy n="91" d="100"/>
        </p:scale>
        <p:origin x="750" y="84"/>
      </p:cViewPr>
      <p:guideLst>
        <p:guide orient="horz" pos="1629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106" d="100"/>
          <a:sy n="106" d="100"/>
        </p:scale>
        <p:origin x="323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2CDEC8-4BEF-4E6C-90EB-3FA456D6C1C9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6C04443-CBA0-43E8-B65A-CE25205AB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5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 Light"/>
              </a:defRPr>
            </a:lvl1pPr>
          </a:lstStyle>
          <a:p>
            <a:pPr>
              <a:defRPr/>
            </a:pPr>
            <a:fld id="{CE706C90-1D6C-4C45-967E-4E37CA44FFF2}" type="datetimeFigureOut">
              <a:rPr lang="en-US"/>
              <a:pPr>
                <a:defRPr/>
              </a:pPr>
              <a:t>7/12/2018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 Light"/>
              </a:defRPr>
            </a:lvl1pPr>
          </a:lstStyle>
          <a:p>
            <a:pPr>
              <a:defRPr/>
            </a:pPr>
            <a:fld id="{9EA871CF-78F8-437A-8790-0037A01071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60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4131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 Light"/>
        <a:ea typeface="+mn-ea"/>
        <a:cs typeface="+mn-cs"/>
      </a:defRPr>
    </a:lvl1pPr>
    <a:lvl2pPr marL="341313" algn="l" defTabSz="34131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 Light"/>
        <a:ea typeface="+mn-ea"/>
        <a:cs typeface="+mn-cs"/>
      </a:defRPr>
    </a:lvl2pPr>
    <a:lvl3pPr marL="684213" algn="l" defTabSz="34131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 Light"/>
        <a:ea typeface="+mn-ea"/>
        <a:cs typeface="+mn-cs"/>
      </a:defRPr>
    </a:lvl3pPr>
    <a:lvl4pPr marL="1027113" algn="l" defTabSz="34131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 Light"/>
        <a:ea typeface="+mn-ea"/>
        <a:cs typeface="+mn-cs"/>
      </a:defRPr>
    </a:lvl4pPr>
    <a:lvl5pPr marL="1370013" algn="l" defTabSz="34131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 Light"/>
        <a:ea typeface="+mn-ea"/>
        <a:cs typeface="+mn-cs"/>
      </a:defRPr>
    </a:lvl5pPr>
    <a:lvl6pPr marL="1713857" algn="l" defTabSz="34277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629" algn="l" defTabSz="34277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400" algn="l" defTabSz="34277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171" algn="l" defTabSz="34277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018552-88D3-4786-8AF2-27AB6D4793F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5073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 dirty="0"/>
              <a:t>Credit: Flaticon.com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A871CF-78F8-437A-8790-0037A010717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06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3041402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8E77B-5B8B-46FB-9F0E-6C5D30A9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Lato Light" charset="0"/>
              </a:defRPr>
            </a:lvl1pPr>
          </a:lstStyle>
          <a:p>
            <a:pPr>
              <a:defRPr/>
            </a:pPr>
            <a:fld id="{3FFDDC3C-4B68-47A9-AF74-C060B32CD63C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28E7F-27F0-4916-9262-1A96091F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7C97F-09AB-4B2D-9BAE-833C324C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0BB4-FB89-4E57-A907-2D766790A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193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A0127-841E-4876-A577-16CF11F950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Lato Light" charset="0"/>
              </a:defRPr>
            </a:lvl1pPr>
          </a:lstStyle>
          <a:p>
            <a:pPr>
              <a:defRPr/>
            </a:pPr>
            <a:fld id="{A8CB63FA-7EEE-444E-8F9E-A94A3708459F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10147-91C6-4754-AD01-D19D02C44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EE1A4-E0F4-4054-8126-FE199E493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BC12-2A61-4F73-9DE1-3A5458B9D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3463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1796286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3774412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72000" y="0"/>
            <a:ext cx="4572000" cy="25717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72000" cy="25717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46802364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3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72000" y="2571750"/>
            <a:ext cx="4572000" cy="25717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571750"/>
            <a:ext cx="4572000" cy="25717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49401633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2571750"/>
            <a:ext cx="4572000" cy="25717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72000" cy="25717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99133862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72000" y="2571750"/>
            <a:ext cx="4572000" cy="25717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257175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81693674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3353674" cy="51435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29424139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294094" y="0"/>
            <a:ext cx="2258243" cy="1566084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605741"/>
            <a:ext cx="2258242" cy="1566084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884018" y="0"/>
            <a:ext cx="2259982" cy="1566084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88187" y="1619310"/>
            <a:ext cx="2258243" cy="1552515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645723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4F4D-7E05-4860-BE85-929BDA3F60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Lato Light" charset="0"/>
              </a:defRPr>
            </a:lvl1pPr>
          </a:lstStyle>
          <a:p>
            <a:pPr>
              <a:defRPr/>
            </a:pPr>
            <a:fld id="{EDCF992F-2335-4C2F-A890-90014633045E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3DF6-9D72-47EC-BA1E-EEC4F8ECB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B8A63-B183-4533-965A-63A35B311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AD7EB-E5F0-42AE-818F-C03A58A73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50219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947281" y="1533936"/>
            <a:ext cx="2277030" cy="192111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484798" y="1533936"/>
            <a:ext cx="2277030" cy="192111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022315" y="1533936"/>
            <a:ext cx="2277030" cy="192111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44776719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38864" y="1511955"/>
            <a:ext cx="2626129" cy="192111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264993" y="1511955"/>
            <a:ext cx="2626129" cy="192111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891122" y="1511957"/>
            <a:ext cx="2626129" cy="192111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9336339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2753592"/>
            <a:ext cx="3047999" cy="238990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96002" y="2753592"/>
            <a:ext cx="3047999" cy="238990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91685410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43504013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547820" y="1458941"/>
            <a:ext cx="852476" cy="8522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  <p:sp>
        <p:nvSpPr>
          <p:cNvPr id="23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386337" y="1458941"/>
            <a:ext cx="852476" cy="8522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  <p:sp>
        <p:nvSpPr>
          <p:cNvPr id="24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224853" y="1458941"/>
            <a:ext cx="852476" cy="8522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  <p:sp>
        <p:nvSpPr>
          <p:cNvPr id="25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849408" y="1458941"/>
            <a:ext cx="852476" cy="8522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  <p:sp>
        <p:nvSpPr>
          <p:cNvPr id="30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1547820" y="3176003"/>
            <a:ext cx="852476" cy="8522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  <p:sp>
        <p:nvSpPr>
          <p:cNvPr id="31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386337" y="3176003"/>
            <a:ext cx="852476" cy="8522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  <p:sp>
        <p:nvSpPr>
          <p:cNvPr id="32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5224853" y="3176003"/>
            <a:ext cx="852476" cy="8522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  <p:sp>
        <p:nvSpPr>
          <p:cNvPr id="33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6849408" y="3176003"/>
            <a:ext cx="852476" cy="8522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12612200"/>
      </p:ext>
    </p:extLst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2283672" cy="51435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2288328" y="0"/>
            <a:ext cx="2283672" cy="51435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569206" y="0"/>
            <a:ext cx="2283672" cy="51435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857534" y="0"/>
            <a:ext cx="2283672" cy="51435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80059993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24453" y="3160728"/>
            <a:ext cx="2028575" cy="1582723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72334" y="1578004"/>
            <a:ext cx="3570765" cy="3165446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453028" y="1578005"/>
            <a:ext cx="2028575" cy="1582723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90092488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cbook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542036" y="3533150"/>
            <a:ext cx="723707" cy="72351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259412" y="3542522"/>
            <a:ext cx="723707" cy="72351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919393" y="3533150"/>
            <a:ext cx="723707" cy="72351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5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63181051"/>
      </p:ext>
    </p:extLst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204734" y="1652792"/>
            <a:ext cx="4939266" cy="2445684"/>
          </a:xfrm>
          <a:solidFill>
            <a:schemeClr val="bg1">
              <a:lumMod val="95000"/>
            </a:schemeClr>
          </a:solidFill>
          <a:effectLst/>
        </p:spPr>
        <p:txBody>
          <a:bodyPr rtlCol="0">
            <a:normAutofit/>
          </a:bodyPr>
          <a:lstStyle>
            <a:lvl1pPr marL="0" indent="0">
              <a:buNone/>
              <a:defRPr sz="105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18987437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3046552" y="0"/>
            <a:ext cx="3055283" cy="5143500"/>
          </a:xfrm>
          <a:solidFill>
            <a:schemeClr val="bg1">
              <a:lumMod val="95000"/>
            </a:schemeClr>
          </a:solidFill>
          <a:effectLst/>
        </p:spPr>
        <p:txBody>
          <a:bodyPr rtlCol="0">
            <a:normAutofit/>
          </a:bodyPr>
          <a:lstStyle>
            <a:lvl1pPr marL="0" indent="0">
              <a:buNone/>
              <a:defRPr sz="105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3840454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F6115-9C10-4E32-8D33-D91AE71B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Lato Light" charset="0"/>
              </a:defRPr>
            </a:lvl1pPr>
          </a:lstStyle>
          <a:p>
            <a:pPr>
              <a:defRPr/>
            </a:pPr>
            <a:fld id="{CA097105-D9A6-4250-AB48-0C3E395760C9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2431D-A89E-4A94-A10A-73B7C75B7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81FD8-42CD-474D-AFB3-864721A69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E4510-617B-428A-8EC0-070F35F52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01377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1877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405731" y="1914317"/>
            <a:ext cx="1251449" cy="223116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923468" y="1914317"/>
            <a:ext cx="1251449" cy="223116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440357" y="1914317"/>
            <a:ext cx="1251449" cy="223116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13576743"/>
      </p:ext>
    </p:extLst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-Placeholder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" y="0"/>
            <a:ext cx="9161149" cy="257532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0" y="2089548"/>
            <a:ext cx="3155501" cy="3053953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21944185"/>
      </p:ext>
    </p:extLst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-Placeholder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" y="1"/>
            <a:ext cx="9161149" cy="320264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422389" y="2179976"/>
            <a:ext cx="2238439" cy="2963524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35357249"/>
      </p:ext>
    </p:extLst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-Placeholder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" y="1"/>
            <a:ext cx="9161149" cy="320264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808629" y="2571798"/>
            <a:ext cx="1000155" cy="129771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4053673" y="2571798"/>
            <a:ext cx="1000155" cy="129771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5229005" y="2571798"/>
            <a:ext cx="1000155" cy="129771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07519038"/>
      </p:ext>
    </p:extLst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984527" y="1859553"/>
            <a:ext cx="3134959" cy="2335628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25712146"/>
      </p:ext>
    </p:extLst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aster-Placeholder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740750"/>
            <a:ext cx="4397295" cy="364620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48601408"/>
      </p:ext>
    </p:extLst>
  </p:cSld>
  <p:clrMapOvr>
    <a:masterClrMapping/>
  </p:clrMapOvr>
  <p:transition spd="slow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aster-Placeholder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138943" y="1987672"/>
            <a:ext cx="2853627" cy="177435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96632895"/>
      </p:ext>
    </p:extLst>
  </p:cSld>
  <p:clrMapOvr>
    <a:masterClrMapping/>
  </p:clrMapOvr>
  <p:transition spd="slow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aster-Placeholder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786136" y="730809"/>
            <a:ext cx="1427277" cy="142690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Autofit/>
          </a:bodyPr>
          <a:lstStyle>
            <a:lvl1pPr>
              <a:defRPr sz="900"/>
            </a:lvl1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6153234" y="730809"/>
            <a:ext cx="1427277" cy="142690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Autofit/>
          </a:bodyPr>
          <a:lstStyle>
            <a:lvl1pPr>
              <a:defRPr sz="900"/>
            </a:lvl1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223668308"/>
      </p:ext>
    </p:extLst>
  </p:cSld>
  <p:clrMapOvr>
    <a:masterClrMapping/>
  </p:clrMapOvr>
  <p:transition spd="slow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40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746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A1279F-4380-464A-BE8E-F21D6B4700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Lato Light" charset="0"/>
              </a:defRPr>
            </a:lvl1pPr>
          </a:lstStyle>
          <a:p>
            <a:pPr>
              <a:defRPr/>
            </a:pPr>
            <a:fld id="{FE21E2E6-F5ED-4276-ADEC-B222ADF1C522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7739E8-4F60-4310-A0E1-A74B248B3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75A6E4-E32F-4514-AFA3-A1E79E70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2D39C-3844-4BA4-8EC2-58E1B4F6D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5584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B861FA2-52A7-4A78-9891-3B77AFC4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Lato Light" charset="0"/>
              </a:defRPr>
            </a:lvl1pPr>
          </a:lstStyle>
          <a:p>
            <a:pPr>
              <a:defRPr/>
            </a:pPr>
            <a:fld id="{625A09BC-226F-4739-9B1C-50575C3B3597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8A6BC0D-F86E-4F7A-9863-AC33DF35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F3C1E7-2E54-47B9-AFE2-A9F71268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E150F-788F-41AE-8429-EB2DD9C64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0413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F60DA23-FD26-4B25-88B3-0655AF2C42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Lato Light" charset="0"/>
              </a:defRPr>
            </a:lvl1pPr>
          </a:lstStyle>
          <a:p>
            <a:pPr>
              <a:defRPr/>
            </a:pPr>
            <a:fld id="{6D933066-4B56-4F73-977C-05279A974CB3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B62F0E7-ABB1-4B71-AD38-62E2A58A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BB46B5-98C7-456C-B10B-4E09406E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05B4E-C472-4F3B-95B8-444CD46F6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8702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39DD562-56A3-4817-B9DB-F437D8D5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Lato Light" charset="0"/>
              </a:defRPr>
            </a:lvl1pPr>
          </a:lstStyle>
          <a:p>
            <a:pPr>
              <a:defRPr/>
            </a:pPr>
            <a:fld id="{81826DB0-FA12-47C2-9C9C-7B53D39E2A0B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FE52A59-B9D8-4522-9196-8BAAB5F6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7A1D4E3-166B-4A25-A9AD-9D5A346A0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5FF4B-FCDB-4F3A-B4A8-E1E497D0E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1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B3BA26-D5C0-41B8-A209-5C1010DE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Lato Light" charset="0"/>
              </a:defRPr>
            </a:lvl1pPr>
          </a:lstStyle>
          <a:p>
            <a:pPr>
              <a:defRPr/>
            </a:pPr>
            <a:fld id="{D4B4647A-1F73-481B-8050-0663AB143B7D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274FBC-EB90-46C0-9958-7DDAFBFB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EA4886-65C7-4484-86C1-7232D851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A5AFA-0108-4DD3-872F-C6B5B1FF8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9830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21B3F6-32F1-42C5-B080-69FC381D31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Lato Light" charset="0"/>
              </a:defRPr>
            </a:lvl1pPr>
          </a:lstStyle>
          <a:p>
            <a:pPr>
              <a:defRPr/>
            </a:pPr>
            <a:fld id="{769A5B6F-B515-4FAD-8F76-FB482E24EDD5}" type="datetimeFigureOut">
              <a:rPr lang="en-US"/>
              <a:pPr>
                <a:defRPr/>
              </a:pPr>
              <a:t>7/12/2018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035D43-AC6B-48ED-84AB-C2FDBA219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E90215-94DE-4DB6-AFA9-D5E1C8DB0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CCCE7-317B-407F-AE9D-9BB70B315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1331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D4B2AFE-9FB4-4483-BF03-10F07D76E65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006FD46-25E8-400F-8C9F-783F342FA3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606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  <p:sldLayoutId id="2147484140" r:id="rId12"/>
    <p:sldLayoutId id="2147484141" r:id="rId13"/>
    <p:sldLayoutId id="2147484142" r:id="rId14"/>
    <p:sldLayoutId id="2147484143" r:id="rId15"/>
    <p:sldLayoutId id="2147484144" r:id="rId16"/>
    <p:sldLayoutId id="2147484145" r:id="rId17"/>
    <p:sldLayoutId id="2147484146" r:id="rId18"/>
    <p:sldLayoutId id="2147484147" r:id="rId19"/>
    <p:sldLayoutId id="2147484148" r:id="rId20"/>
    <p:sldLayoutId id="2147484149" r:id="rId21"/>
    <p:sldLayoutId id="2147484150" r:id="rId22"/>
    <p:sldLayoutId id="2147484151" r:id="rId23"/>
    <p:sldLayoutId id="2147484152" r:id="rId24"/>
    <p:sldLayoutId id="2147484153" r:id="rId25"/>
    <p:sldLayoutId id="2147484154" r:id="rId26"/>
    <p:sldLayoutId id="2147484155" r:id="rId27"/>
    <p:sldLayoutId id="2147484156" r:id="rId28"/>
    <p:sldLayoutId id="2147484157" r:id="rId29"/>
    <p:sldLayoutId id="2147484158" r:id="rId30"/>
    <p:sldLayoutId id="2147484159" r:id="rId31"/>
    <p:sldLayoutId id="2147484160" r:id="rId32"/>
    <p:sldLayoutId id="2147484161" r:id="rId33"/>
    <p:sldLayoutId id="2147484162" r:id="rId34"/>
    <p:sldLayoutId id="2147484163" r:id="rId35"/>
    <p:sldLayoutId id="2147484164" r:id="rId36"/>
    <p:sldLayoutId id="2147484165" r:id="rId37"/>
    <p:sldLayoutId id="2147484166" r:id="rId38"/>
    <p:sldLayoutId id="2147484167" r:id="rId39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ved=2ahUKEwj2wqP_rJncAhUKNo8KHf70DjgQjRx6BAgBEAU&amp;url=http://www.newsofrwanda.com/ibikorwa/4469/rwanda-join-worlds-water-day-celebrations/&amp;psig=AOvVaw1WbHKhz2hsWETPHdS1ij75&amp;ust=153147763030837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E16968E-0798-46A2-BD2A-CF7AE0AC60B9}"/>
              </a:ext>
            </a:extLst>
          </p:cNvPr>
          <p:cNvSpPr txBox="1"/>
          <p:nvPr/>
        </p:nvSpPr>
        <p:spPr>
          <a:xfrm>
            <a:off x="2787028" y="190775"/>
            <a:ext cx="334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36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City of Kigali 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CC3623-1134-49D6-9DD9-2F17E0D545CD}"/>
              </a:ext>
            </a:extLst>
          </p:cNvPr>
          <p:cNvSpPr txBox="1"/>
          <p:nvPr/>
        </p:nvSpPr>
        <p:spPr>
          <a:xfrm>
            <a:off x="2300657" y="837106"/>
            <a:ext cx="46085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4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Solid waste management (Land fill) </a:t>
            </a:r>
          </a:p>
          <a:p>
            <a:pPr marL="0" marR="0" lvl="0" indent="0" algn="ctr" defTabSz="684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/>
              <a:t>Project proposal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5" name="Picture 4" descr="Image associée">
            <a:hlinkClick r:id="rId3" tgtFrame="&quot;_blank&quot;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760" y="2389908"/>
            <a:ext cx="4297420" cy="2652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2436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9741D8-D3A8-4175-894C-A7D8FE28166E}"/>
              </a:ext>
            </a:extLst>
          </p:cNvPr>
          <p:cNvSpPr/>
          <p:nvPr/>
        </p:nvSpPr>
        <p:spPr>
          <a:xfrm>
            <a:off x="241738" y="649962"/>
            <a:ext cx="862899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b="1" dirty="0" smtClean="0">
              <a:solidFill>
                <a:srgbClr val="003891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3891"/>
                </a:solidFill>
              </a:rPr>
              <a:t>P</a:t>
            </a:r>
            <a:r>
              <a:rPr lang="en-US" sz="2000" b="1" dirty="0" smtClean="0">
                <a:solidFill>
                  <a:srgbClr val="003891"/>
                </a:solidFill>
              </a:rPr>
              <a:t>resenting </a:t>
            </a:r>
            <a:r>
              <a:rPr lang="en-US" sz="2000" b="1" dirty="0">
                <a:solidFill>
                  <a:srgbClr val="003891"/>
                </a:solidFill>
              </a:rPr>
              <a:t>a project proposal </a:t>
            </a:r>
            <a:r>
              <a:rPr lang="en-US" sz="2000" b="1" dirty="0" smtClean="0">
                <a:solidFill>
                  <a:srgbClr val="003891"/>
                </a:solidFill>
              </a:rPr>
              <a:t>under </a:t>
            </a:r>
            <a:r>
              <a:rPr lang="en-US" sz="2000" b="1" dirty="0" smtClean="0">
                <a:solidFill>
                  <a:srgbClr val="C00000"/>
                </a:solidFill>
              </a:rPr>
              <a:t>P</a:t>
            </a:r>
            <a:r>
              <a:rPr lang="en-US" sz="2000" b="1" dirty="0" smtClean="0">
                <a:solidFill>
                  <a:srgbClr val="003891"/>
                </a:solidFill>
              </a:rPr>
              <a:t>ublic </a:t>
            </a:r>
            <a:r>
              <a:rPr lang="en-US" sz="2000" b="1" dirty="0">
                <a:solidFill>
                  <a:srgbClr val="C00000"/>
                </a:solidFill>
              </a:rPr>
              <a:t>P</a:t>
            </a:r>
            <a:r>
              <a:rPr lang="en-US" sz="2000" b="1" dirty="0">
                <a:solidFill>
                  <a:srgbClr val="003891"/>
                </a:solidFill>
              </a:rPr>
              <a:t>rivate </a:t>
            </a:r>
            <a:r>
              <a:rPr lang="en-US" sz="2000" b="1" dirty="0" smtClean="0">
                <a:solidFill>
                  <a:srgbClr val="C00000"/>
                </a:solidFill>
              </a:rPr>
              <a:t>P</a:t>
            </a:r>
            <a:r>
              <a:rPr lang="en-US" sz="2000" b="1" dirty="0" smtClean="0">
                <a:solidFill>
                  <a:srgbClr val="003891"/>
                </a:solidFill>
              </a:rPr>
              <a:t>artnership model</a:t>
            </a:r>
            <a:endParaRPr lang="en-US" sz="2000" b="1" dirty="0">
              <a:solidFill>
                <a:srgbClr val="003891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3891"/>
              </a:solidFill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smtClean="0"/>
              <a:t>Problem statement.</a:t>
            </a:r>
            <a:endParaRPr lang="en-US" sz="2000" b="1" dirty="0"/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Kigali </a:t>
            </a:r>
            <a:r>
              <a:rPr lang="en-US" sz="1800" dirty="0"/>
              <a:t>generates about 100 tons of solid waste on daily basis which is collected through a private operator appointed by the Kigali City Council. However, the </a:t>
            </a:r>
            <a:r>
              <a:rPr lang="en-US" sz="1800" dirty="0" smtClean="0"/>
              <a:t>City </a:t>
            </a:r>
            <a:r>
              <a:rPr lang="en-US" sz="1800" dirty="0"/>
              <a:t>does not have </a:t>
            </a:r>
            <a:r>
              <a:rPr lang="en-US" sz="1800" dirty="0" smtClean="0"/>
              <a:t>an appropriate facility </a:t>
            </a:r>
            <a:r>
              <a:rPr lang="en-US" sz="1800" dirty="0"/>
              <a:t>for treatment and disposing the </a:t>
            </a:r>
            <a:r>
              <a:rPr lang="en-US" sz="1800" dirty="0" smtClean="0"/>
              <a:t>waste, which is </a:t>
            </a:r>
            <a:r>
              <a:rPr lang="en-US" sz="1800" dirty="0"/>
              <a:t>expected to increase as the </a:t>
            </a:r>
            <a:r>
              <a:rPr lang="en-US" sz="1800" dirty="0" smtClean="0"/>
              <a:t>population and City development increase.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3891"/>
              </a:solidFill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/>
              <a:t>2.  </a:t>
            </a:r>
            <a:r>
              <a:rPr lang="en-US" sz="2000" b="1" dirty="0" smtClean="0"/>
              <a:t>K</a:t>
            </a:r>
            <a:r>
              <a:rPr lang="en-US" sz="2000" b="1" dirty="0" smtClean="0"/>
              <a:t>ey needs </a:t>
            </a:r>
            <a:r>
              <a:rPr lang="en-US" sz="2000" b="1" dirty="0"/>
              <a:t>for the project </a:t>
            </a:r>
            <a:r>
              <a:rPr lang="en-US" sz="2000" b="1" dirty="0" smtClean="0"/>
              <a:t>intervention (for &gt;28million US$) are: </a:t>
            </a:r>
            <a:endParaRPr lang="en-US" sz="2000" b="1" dirty="0"/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Project design / study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Infrastructure </a:t>
            </a:r>
            <a:r>
              <a:rPr lang="en-US" sz="1800" dirty="0"/>
              <a:t>development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Review the existing Solid </a:t>
            </a:r>
            <a:r>
              <a:rPr lang="en-US" sz="1800" dirty="0" smtClean="0"/>
              <a:t>waste collection method </a:t>
            </a:r>
            <a:r>
              <a:rPr lang="en-US" sz="1800" dirty="0" smtClean="0"/>
              <a:t>and </a:t>
            </a:r>
            <a:endParaRPr lang="en-US" sz="1800" dirty="0" smtClean="0"/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Modernize the Land </a:t>
            </a:r>
            <a:r>
              <a:rPr lang="en-US" sz="1800" dirty="0"/>
              <a:t>Fill </a:t>
            </a:r>
            <a:r>
              <a:rPr lang="en-US" sz="1800" dirty="0" smtClean="0"/>
              <a:t>m</a:t>
            </a:r>
            <a:r>
              <a:rPr lang="en-US" sz="1800" dirty="0" smtClean="0"/>
              <a:t>anagement system</a:t>
            </a:r>
            <a:endParaRPr lang="en-US" dirty="0">
              <a:solidFill>
                <a:srgbClr val="003891"/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505539-B0D7-4892-B1CB-B82FC37025A1}"/>
              </a:ext>
            </a:extLst>
          </p:cNvPr>
          <p:cNvSpPr txBox="1"/>
          <p:nvPr/>
        </p:nvSpPr>
        <p:spPr>
          <a:xfrm>
            <a:off x="353291" y="266182"/>
            <a:ext cx="8250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4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latin typeface="Century Gothic" panose="020B0502020202020204" pitchFamily="34" charset="0"/>
              </a:rPr>
              <a:t>Solid waste management is an issue.</a:t>
            </a:r>
          </a:p>
        </p:txBody>
      </p:sp>
    </p:spTree>
    <p:extLst>
      <p:ext uri="{BB962C8B-B14F-4D97-AF65-F5344CB8AC3E}">
        <p14:creationId xmlns:p14="http://schemas.microsoft.com/office/powerpoint/2010/main" val="410148037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959" y="863418"/>
            <a:ext cx="6523511" cy="42800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5505539-B0D7-4892-B1CB-B82FC37025A1}"/>
              </a:ext>
            </a:extLst>
          </p:cNvPr>
          <p:cNvSpPr txBox="1"/>
          <p:nvPr/>
        </p:nvSpPr>
        <p:spPr>
          <a:xfrm>
            <a:off x="353291" y="266182"/>
            <a:ext cx="8250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4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atin typeface="Century Gothic" panose="020B0502020202020204" pitchFamily="34" charset="0"/>
              </a:rPr>
              <a:t>Existing damping site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73937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91668CC8-C95C-4870-84BC-267F5E899D68}"/>
              </a:ext>
            </a:extLst>
          </p:cNvPr>
          <p:cNvSpPr txBox="1"/>
          <p:nvPr/>
        </p:nvSpPr>
        <p:spPr>
          <a:xfrm>
            <a:off x="322118" y="346869"/>
            <a:ext cx="83542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The construction of the Land fill will solve </a:t>
            </a:r>
            <a:r>
              <a:rPr lang="en-US" sz="3200" b="1" dirty="0" smtClean="0">
                <a:latin typeface="Century Gothic" panose="020B0502020202020204" pitchFamily="34" charset="0"/>
              </a:rPr>
              <a:t>solid </a:t>
            </a:r>
            <a:r>
              <a:rPr lang="en-US" sz="3200" b="1" dirty="0" smtClean="0">
                <a:latin typeface="Century Gothic" panose="020B0502020202020204" pitchFamily="34" charset="0"/>
              </a:rPr>
              <a:t>waste related issues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932C3BE-CB4E-4858-97DC-92F023C9F7AC}"/>
              </a:ext>
            </a:extLst>
          </p:cNvPr>
          <p:cNvGrpSpPr/>
          <p:nvPr/>
        </p:nvGrpSpPr>
        <p:grpSpPr>
          <a:xfrm>
            <a:off x="1423557" y="1486576"/>
            <a:ext cx="5392880" cy="363267"/>
            <a:chOff x="2056295" y="1592088"/>
            <a:chExt cx="3048052" cy="2647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0E399A8-5307-4697-923E-04ED78482493}"/>
                </a:ext>
              </a:extLst>
            </p:cNvPr>
            <p:cNvSpPr txBox="1"/>
            <p:nvPr/>
          </p:nvSpPr>
          <p:spPr>
            <a:xfrm>
              <a:off x="2056295" y="1592088"/>
              <a:ext cx="3048052" cy="22427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6856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spc="450" noProof="0" dirty="0" smtClean="0">
                  <a:solidFill>
                    <a:srgbClr val="00B050"/>
                  </a:solidFill>
                  <a:latin typeface="Montserrat" charset="0"/>
                  <a:ea typeface="Montserrat" charset="0"/>
                  <a:cs typeface="Montserrat" charset="0"/>
                </a:rPr>
                <a:t>City </a:t>
              </a:r>
              <a:r>
                <a:rPr lang="en-US" sz="1400" b="1" spc="450" noProof="0" dirty="0" smtClean="0">
                  <a:solidFill>
                    <a:srgbClr val="00B050"/>
                  </a:solidFill>
                  <a:latin typeface="Montserrat" charset="0"/>
                  <a:ea typeface="Montserrat" charset="0"/>
                  <a:cs typeface="Montserrat" charset="0"/>
                </a:rPr>
                <a:t>of Kigali </a:t>
              </a:r>
              <a:endParaRPr kumimoji="0" lang="en-US" sz="1400" b="1" i="0" u="none" strike="noStrike" kern="1200" cap="none" spc="45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charset="0"/>
                <a:ea typeface="Montserrat" charset="0"/>
                <a:cs typeface="Montserrat" charset="0"/>
              </a:endParaRP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987D7F64-F57A-4356-BF0F-64F3C8DDBF9A}"/>
                </a:ext>
              </a:extLst>
            </p:cNvPr>
            <p:cNvCxnSpPr>
              <a:cxnSpLocks/>
            </p:cNvCxnSpPr>
            <p:nvPr/>
          </p:nvCxnSpPr>
          <p:spPr>
            <a:xfrm>
              <a:off x="3070297" y="1856791"/>
              <a:ext cx="996287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C9741D8-D3A8-4175-894C-A7D8FE28166E}"/>
              </a:ext>
            </a:extLst>
          </p:cNvPr>
          <p:cNvSpPr/>
          <p:nvPr/>
        </p:nvSpPr>
        <p:spPr>
          <a:xfrm>
            <a:off x="322119" y="2068167"/>
            <a:ext cx="84750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800" dirty="0" smtClean="0"/>
              <a:t>The </a:t>
            </a:r>
            <a:r>
              <a:rPr lang="en-US" sz="1800" dirty="0" smtClean="0"/>
              <a:t>Public </a:t>
            </a:r>
            <a:r>
              <a:rPr lang="en-US" sz="1800" dirty="0"/>
              <a:t>Private Partnership (PPP) </a:t>
            </a:r>
            <a:r>
              <a:rPr lang="en-US" sz="1800" dirty="0" smtClean="0"/>
              <a:t>would carry out a reliable Study/Design-Financing-Building-Operating and Transfer mechanism.</a:t>
            </a:r>
          </a:p>
          <a:p>
            <a:pPr algn="just"/>
            <a:endParaRPr lang="en-US" sz="1800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800" dirty="0" smtClean="0"/>
              <a:t>The return on investment and expenses will be widely covered by a proper management income.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800" dirty="0" smtClean="0"/>
              <a:t>The auto-financing aspect of the project will meet the principles of City Resilience Program, by generating revenue to our City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US" sz="1800" dirty="0">
              <a:solidFill>
                <a:srgbClr val="003891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800" dirty="0" smtClean="0"/>
              <a:t>The environmental protection, welfare of residents and visitors, employment…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7009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352" y="1007916"/>
            <a:ext cx="7229070" cy="3678381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668CC8-C95C-4870-84BC-267F5E899D68}"/>
              </a:ext>
            </a:extLst>
          </p:cNvPr>
          <p:cNvSpPr txBox="1"/>
          <p:nvPr/>
        </p:nvSpPr>
        <p:spPr>
          <a:xfrm>
            <a:off x="322118" y="346869"/>
            <a:ext cx="8354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4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Location of the proposed project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40739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A660E286-4486-4533-A812-3990EB2E2499}"/>
              </a:ext>
            </a:extLst>
          </p:cNvPr>
          <p:cNvSpPr/>
          <p:nvPr/>
        </p:nvSpPr>
        <p:spPr>
          <a:xfrm>
            <a:off x="4309672" y="0"/>
            <a:ext cx="4834328" cy="5143500"/>
          </a:xfrm>
          <a:prstGeom prst="rect">
            <a:avLst/>
          </a:prstGeom>
          <a:solidFill>
            <a:srgbClr val="6C7B94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5F1E55-92A3-48B1-B011-DD829C263AAC}"/>
              </a:ext>
            </a:extLst>
          </p:cNvPr>
          <p:cNvSpPr txBox="1"/>
          <p:nvPr/>
        </p:nvSpPr>
        <p:spPr>
          <a:xfrm>
            <a:off x="-1" y="364595"/>
            <a:ext cx="43096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4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Private capital opportunities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5B15776-684E-4161-BBE2-8AAC405581E5}"/>
              </a:ext>
            </a:extLst>
          </p:cNvPr>
          <p:cNvGrpSpPr/>
          <p:nvPr/>
        </p:nvGrpSpPr>
        <p:grpSpPr>
          <a:xfrm>
            <a:off x="938000" y="1529409"/>
            <a:ext cx="2603261" cy="362453"/>
            <a:chOff x="2924488" y="1529409"/>
            <a:chExt cx="2603261" cy="28880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DC5BB4-5102-431C-9D0F-6022A76A1CC4}"/>
                </a:ext>
              </a:extLst>
            </p:cNvPr>
            <p:cNvSpPr txBox="1"/>
            <p:nvPr/>
          </p:nvSpPr>
          <p:spPr>
            <a:xfrm>
              <a:off x="2924488" y="1529409"/>
              <a:ext cx="26032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6856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spc="450" dirty="0" smtClean="0">
                  <a:solidFill>
                    <a:srgbClr val="00B050"/>
                  </a:solidFill>
                  <a:latin typeface="Montserrat" charset="0"/>
                  <a:ea typeface="Montserrat" charset="0"/>
                  <a:cs typeface="Montserrat" charset="0"/>
                </a:rPr>
                <a:t>City of Kigali </a:t>
              </a:r>
              <a:endParaRPr kumimoji="0" lang="en-US" sz="1200" b="1" i="0" u="none" strike="noStrike" kern="1200" cap="none" spc="45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charset="0"/>
                <a:ea typeface="Montserrat" charset="0"/>
                <a:cs typeface="Montserrat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7E92526-B815-47F9-A476-9F11ED854464}"/>
                </a:ext>
              </a:extLst>
            </p:cNvPr>
            <p:cNvCxnSpPr>
              <a:cxnSpLocks/>
            </p:cNvCxnSpPr>
            <p:nvPr/>
          </p:nvCxnSpPr>
          <p:spPr>
            <a:xfrm>
              <a:off x="3601095" y="1818212"/>
              <a:ext cx="996287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78B07139-DDC4-4CBF-A84C-B05D881A1D09}"/>
              </a:ext>
            </a:extLst>
          </p:cNvPr>
          <p:cNvSpPr/>
          <p:nvPr/>
        </p:nvSpPr>
        <p:spPr>
          <a:xfrm>
            <a:off x="267134" y="1984243"/>
            <a:ext cx="3932375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 smtClean="0"/>
              <a:t>Volume of waste;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 smtClean="0"/>
              <a:t>Number of Population;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 smtClean="0"/>
              <a:t>Development  of City 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 smtClean="0"/>
              <a:t>This  investment requires huge Capital,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 smtClean="0"/>
              <a:t>No competition,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 smtClean="0"/>
              <a:t>Return on investment granted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 smtClean="0"/>
              <a:t>Redesigning </a:t>
            </a:r>
            <a:r>
              <a:rPr lang="en-US" sz="1800" dirty="0" smtClean="0"/>
              <a:t>the existing waste </a:t>
            </a:r>
            <a:r>
              <a:rPr lang="en-US" sz="1800" dirty="0" smtClean="0"/>
              <a:t>collection and waste </a:t>
            </a:r>
            <a:r>
              <a:rPr lang="en-US" sz="1800" dirty="0" err="1" smtClean="0"/>
              <a:t>managegement</a:t>
            </a:r>
            <a:r>
              <a:rPr lang="en-US" sz="1800" dirty="0" smtClean="0"/>
              <a:t> </a:t>
            </a:r>
            <a:r>
              <a:rPr lang="en-US" sz="1800" dirty="0" smtClean="0"/>
              <a:t>mechanism.</a:t>
            </a:r>
            <a:endParaRPr lang="en-US" sz="1800" dirty="0">
              <a:solidFill>
                <a:srgbClr val="003891"/>
              </a:solidFill>
              <a:effectLst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7A95FA1-DCC8-4890-B133-0FCFA3F36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594843"/>
              </p:ext>
            </p:extLst>
          </p:nvPr>
        </p:nvGraphicFramePr>
        <p:xfrm>
          <a:off x="4599427" y="1501867"/>
          <a:ext cx="4398918" cy="782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8987">
                  <a:extLst>
                    <a:ext uri="{9D8B030D-6E8A-4147-A177-3AD203B41FA5}">
                      <a16:colId xmlns:a16="http://schemas.microsoft.com/office/drawing/2014/main" val="2516126933"/>
                    </a:ext>
                  </a:extLst>
                </a:gridCol>
                <a:gridCol w="1099977">
                  <a:extLst>
                    <a:ext uri="{9D8B030D-6E8A-4147-A177-3AD203B41FA5}">
                      <a16:colId xmlns:a16="http://schemas.microsoft.com/office/drawing/2014/main" val="199345724"/>
                    </a:ext>
                  </a:extLst>
                </a:gridCol>
                <a:gridCol w="1099977">
                  <a:extLst>
                    <a:ext uri="{9D8B030D-6E8A-4147-A177-3AD203B41FA5}">
                      <a16:colId xmlns:a16="http://schemas.microsoft.com/office/drawing/2014/main" val="2771223265"/>
                    </a:ext>
                  </a:extLst>
                </a:gridCol>
                <a:gridCol w="1099977">
                  <a:extLst>
                    <a:ext uri="{9D8B030D-6E8A-4147-A177-3AD203B41FA5}">
                      <a16:colId xmlns:a16="http://schemas.microsoft.com/office/drawing/2014/main" val="2401301761"/>
                    </a:ext>
                  </a:extLst>
                </a:gridCol>
              </a:tblGrid>
              <a:tr h="3839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PPP Track Record</a:t>
                      </a:r>
                      <a:endParaRPr lang="en-US" sz="10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56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Regulatory Frameworks</a:t>
                      </a:r>
                      <a:endParaRPr lang="en-US" sz="10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56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Procurement Capacity</a:t>
                      </a:r>
                      <a:endParaRPr lang="en-US" sz="10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56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Government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Co-Financing</a:t>
                      </a:r>
                      <a:endParaRPr lang="en-US" sz="10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56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791214"/>
                  </a:ext>
                </a:extLst>
              </a:tr>
              <a:tr h="3983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Lato Light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35895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706B287-3D3D-4AD4-ADAF-3C6CD33A0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133183"/>
              </p:ext>
            </p:extLst>
          </p:nvPr>
        </p:nvGraphicFramePr>
        <p:xfrm>
          <a:off x="4599427" y="2784459"/>
          <a:ext cx="4398920" cy="120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2022">
                  <a:extLst>
                    <a:ext uri="{9D8B030D-6E8A-4147-A177-3AD203B41FA5}">
                      <a16:colId xmlns:a16="http://schemas.microsoft.com/office/drawing/2014/main" val="3721814750"/>
                    </a:ext>
                  </a:extLst>
                </a:gridCol>
                <a:gridCol w="861935">
                  <a:extLst>
                    <a:ext uri="{9D8B030D-6E8A-4147-A177-3AD203B41FA5}">
                      <a16:colId xmlns:a16="http://schemas.microsoft.com/office/drawing/2014/main" val="855735491"/>
                    </a:ext>
                  </a:extLst>
                </a:gridCol>
                <a:gridCol w="929390">
                  <a:extLst>
                    <a:ext uri="{9D8B030D-6E8A-4147-A177-3AD203B41FA5}">
                      <a16:colId xmlns:a16="http://schemas.microsoft.com/office/drawing/2014/main" val="4239706864"/>
                    </a:ext>
                  </a:extLst>
                </a:gridCol>
                <a:gridCol w="682052">
                  <a:extLst>
                    <a:ext uri="{9D8B030D-6E8A-4147-A177-3AD203B41FA5}">
                      <a16:colId xmlns:a16="http://schemas.microsoft.com/office/drawing/2014/main" val="2531687167"/>
                    </a:ext>
                  </a:extLst>
                </a:gridCol>
                <a:gridCol w="584617">
                  <a:extLst>
                    <a:ext uri="{9D8B030D-6E8A-4147-A177-3AD203B41FA5}">
                      <a16:colId xmlns:a16="http://schemas.microsoft.com/office/drawing/2014/main" val="3691893124"/>
                    </a:ext>
                  </a:extLst>
                </a:gridCol>
                <a:gridCol w="528904">
                  <a:extLst>
                    <a:ext uri="{9D8B030D-6E8A-4147-A177-3AD203B41FA5}">
                      <a16:colId xmlns:a16="http://schemas.microsoft.com/office/drawing/2014/main" val="3878562817"/>
                    </a:ext>
                  </a:extLst>
                </a:gridCol>
              </a:tblGrid>
              <a:tr h="675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Lato Ligh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Real Estate Market Capacity</a:t>
                      </a:r>
                      <a:endParaRPr lang="en-US" sz="10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56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Lato Ligh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Land Use Regulations</a:t>
                      </a:r>
                      <a:endParaRPr lang="en-US" sz="10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56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Lato Ligh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Land Cadaster / Land Data Management</a:t>
                      </a:r>
                      <a:endParaRPr lang="en-US" sz="10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56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Lato Ligh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Security of property rights</a:t>
                      </a:r>
                      <a:endParaRPr lang="en-US" sz="10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56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Lato Ligh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Local Fiscal Powers</a:t>
                      </a:r>
                      <a:endParaRPr lang="en-US" sz="10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56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Lato Ligh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Lato Light"/>
                        </a:rPr>
                        <a:t>LVC track record</a:t>
                      </a:r>
                      <a:endParaRPr lang="en-US" sz="10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56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183016"/>
                  </a:ext>
                </a:extLst>
              </a:tr>
              <a:tr h="4392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La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56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793284"/>
                  </a:ext>
                </a:extLst>
              </a:tr>
            </a:tbl>
          </a:graphicData>
        </a:graphic>
      </p:graphicFrame>
      <p:sp>
        <p:nvSpPr>
          <p:cNvPr id="12" name="Овал 2">
            <a:extLst>
              <a:ext uri="{FF2B5EF4-FFF2-40B4-BE49-F238E27FC236}">
                <a16:creationId xmlns:a16="http://schemas.microsoft.com/office/drawing/2014/main" id="{901886D1-3121-4B6E-8C3C-550FAA2673E6}"/>
              </a:ext>
            </a:extLst>
          </p:cNvPr>
          <p:cNvSpPr/>
          <p:nvPr/>
        </p:nvSpPr>
        <p:spPr>
          <a:xfrm>
            <a:off x="8325661" y="1916509"/>
            <a:ext cx="342900" cy="342900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Овал 2">
            <a:extLst>
              <a:ext uri="{FF2B5EF4-FFF2-40B4-BE49-F238E27FC236}">
                <a16:creationId xmlns:a16="http://schemas.microsoft.com/office/drawing/2014/main" id="{AC85074F-D7E5-4970-812E-9F1CD6738B68}"/>
              </a:ext>
            </a:extLst>
          </p:cNvPr>
          <p:cNvSpPr/>
          <p:nvPr/>
        </p:nvSpPr>
        <p:spPr>
          <a:xfrm>
            <a:off x="5028308" y="1923042"/>
            <a:ext cx="342900" cy="3429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Овал 2">
            <a:extLst>
              <a:ext uri="{FF2B5EF4-FFF2-40B4-BE49-F238E27FC236}">
                <a16:creationId xmlns:a16="http://schemas.microsoft.com/office/drawing/2014/main" id="{8650BC4F-770A-408F-BBB4-775E867A0C6F}"/>
              </a:ext>
            </a:extLst>
          </p:cNvPr>
          <p:cNvSpPr/>
          <p:nvPr/>
        </p:nvSpPr>
        <p:spPr>
          <a:xfrm>
            <a:off x="7390271" y="3600733"/>
            <a:ext cx="342900" cy="342900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Овал 2">
            <a:extLst>
              <a:ext uri="{FF2B5EF4-FFF2-40B4-BE49-F238E27FC236}">
                <a16:creationId xmlns:a16="http://schemas.microsoft.com/office/drawing/2014/main" id="{B9E9E704-0105-4570-9740-93796A970B15}"/>
              </a:ext>
            </a:extLst>
          </p:cNvPr>
          <p:cNvSpPr/>
          <p:nvPr/>
        </p:nvSpPr>
        <p:spPr>
          <a:xfrm>
            <a:off x="4918061" y="3600733"/>
            <a:ext cx="342900" cy="342900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" name="Овал 10">
            <a:extLst>
              <a:ext uri="{FF2B5EF4-FFF2-40B4-BE49-F238E27FC236}">
                <a16:creationId xmlns:a16="http://schemas.microsoft.com/office/drawing/2014/main" id="{C2D3D714-2295-4238-B08F-BEBF6D75B18D}"/>
              </a:ext>
            </a:extLst>
          </p:cNvPr>
          <p:cNvSpPr/>
          <p:nvPr/>
        </p:nvSpPr>
        <p:spPr>
          <a:xfrm>
            <a:off x="6107511" y="1914253"/>
            <a:ext cx="342900" cy="342900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Овал 10">
            <a:extLst>
              <a:ext uri="{FF2B5EF4-FFF2-40B4-BE49-F238E27FC236}">
                <a16:creationId xmlns:a16="http://schemas.microsoft.com/office/drawing/2014/main" id="{39F549E2-6F10-43CD-83BA-CB4EB9B0BFD6}"/>
              </a:ext>
            </a:extLst>
          </p:cNvPr>
          <p:cNvSpPr/>
          <p:nvPr/>
        </p:nvSpPr>
        <p:spPr>
          <a:xfrm>
            <a:off x="7218821" y="1909014"/>
            <a:ext cx="342900" cy="342900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Овал 10">
            <a:extLst>
              <a:ext uri="{FF2B5EF4-FFF2-40B4-BE49-F238E27FC236}">
                <a16:creationId xmlns:a16="http://schemas.microsoft.com/office/drawing/2014/main" id="{45F9ACD9-1EE0-4AA4-A36A-97880EC97193}"/>
              </a:ext>
            </a:extLst>
          </p:cNvPr>
          <p:cNvSpPr/>
          <p:nvPr/>
        </p:nvSpPr>
        <p:spPr>
          <a:xfrm>
            <a:off x="6572620" y="3600733"/>
            <a:ext cx="342900" cy="342900"/>
          </a:xfrm>
          <a:prstGeom prst="ellipse">
            <a:avLst/>
          </a:prstGeom>
          <a:solidFill>
            <a:srgbClr val="00B050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Овал 10">
            <a:extLst>
              <a:ext uri="{FF2B5EF4-FFF2-40B4-BE49-F238E27FC236}">
                <a16:creationId xmlns:a16="http://schemas.microsoft.com/office/drawing/2014/main" id="{DD0AC210-CFAB-4965-9C93-F21108F8A462}"/>
              </a:ext>
            </a:extLst>
          </p:cNvPr>
          <p:cNvSpPr/>
          <p:nvPr/>
        </p:nvSpPr>
        <p:spPr>
          <a:xfrm>
            <a:off x="8012518" y="3600733"/>
            <a:ext cx="342900" cy="342900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Овал 10">
            <a:extLst>
              <a:ext uri="{FF2B5EF4-FFF2-40B4-BE49-F238E27FC236}">
                <a16:creationId xmlns:a16="http://schemas.microsoft.com/office/drawing/2014/main" id="{F1DC6860-34DA-47F4-AE46-EC1BDFD9DFC9}"/>
              </a:ext>
            </a:extLst>
          </p:cNvPr>
          <p:cNvSpPr/>
          <p:nvPr/>
        </p:nvSpPr>
        <p:spPr>
          <a:xfrm>
            <a:off x="5660879" y="3600733"/>
            <a:ext cx="342900" cy="342900"/>
          </a:xfrm>
          <a:prstGeom prst="ellipse">
            <a:avLst/>
          </a:prstGeom>
          <a:solidFill>
            <a:srgbClr val="00B050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Овал 11">
            <a:extLst>
              <a:ext uri="{FF2B5EF4-FFF2-40B4-BE49-F238E27FC236}">
                <a16:creationId xmlns:a16="http://schemas.microsoft.com/office/drawing/2014/main" id="{20E4AFD2-D05B-44E6-8811-62B236B37D90}"/>
              </a:ext>
            </a:extLst>
          </p:cNvPr>
          <p:cNvSpPr/>
          <p:nvPr/>
        </p:nvSpPr>
        <p:spPr>
          <a:xfrm>
            <a:off x="8608736" y="3611438"/>
            <a:ext cx="342900" cy="3429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7145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668CC8-C95C-4870-84BC-267F5E899D68}"/>
              </a:ext>
            </a:extLst>
          </p:cNvPr>
          <p:cNvSpPr txBox="1"/>
          <p:nvPr/>
        </p:nvSpPr>
        <p:spPr>
          <a:xfrm>
            <a:off x="322118" y="14357"/>
            <a:ext cx="8354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4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Financing cycle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836" y="579623"/>
            <a:ext cx="5599401" cy="436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3876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91668CC8-C95C-4870-84BC-267F5E899D68}"/>
              </a:ext>
            </a:extLst>
          </p:cNvPr>
          <p:cNvSpPr txBox="1"/>
          <p:nvPr/>
        </p:nvSpPr>
        <p:spPr>
          <a:xfrm>
            <a:off x="1298865" y="1187059"/>
            <a:ext cx="6650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4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latin typeface="Century Gothic" panose="020B0502020202020204" pitchFamily="34" charset="0"/>
              </a:rPr>
              <a:t>We are looking forward </a:t>
            </a:r>
            <a:r>
              <a:rPr lang="en-US" sz="2000" b="1" dirty="0" smtClean="0">
                <a:latin typeface="Century Gothic" panose="020B0502020202020204" pitchFamily="34" charset="0"/>
              </a:rPr>
              <a:t>to see you </a:t>
            </a:r>
            <a:r>
              <a:rPr lang="en-US" sz="2000" b="1" dirty="0" smtClean="0">
                <a:latin typeface="Century Gothic" panose="020B0502020202020204" pitchFamily="34" charset="0"/>
              </a:rPr>
              <a:t>work with us on this </a:t>
            </a:r>
            <a:r>
              <a:rPr lang="en-US" sz="2000" b="1" dirty="0" smtClean="0">
                <a:latin typeface="Century Gothic" panose="020B0502020202020204" pitchFamily="34" charset="0"/>
              </a:rPr>
              <a:t>passionate and resilient </a:t>
            </a:r>
            <a:r>
              <a:rPr lang="en-US" sz="2000" b="1" dirty="0" smtClean="0">
                <a:latin typeface="Century Gothic" panose="020B0502020202020204" pitchFamily="34" charset="0"/>
              </a:rPr>
              <a:t>project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9741D8-D3A8-4175-894C-A7D8FE28166E}"/>
              </a:ext>
            </a:extLst>
          </p:cNvPr>
          <p:cNvSpPr/>
          <p:nvPr/>
        </p:nvSpPr>
        <p:spPr>
          <a:xfrm>
            <a:off x="1019611" y="2484398"/>
            <a:ext cx="67845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rgbClr val="003891"/>
                </a:solidFill>
              </a:rPr>
              <a:t>THANK YOU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rgbClr val="003891"/>
                </a:solidFill>
              </a:rPr>
              <a:t>FOR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rgbClr val="003891"/>
                </a:solidFill>
              </a:rPr>
              <a:t>YOUR ATTENTION</a:t>
            </a:r>
            <a:endParaRPr lang="en-US" sz="2400" dirty="0">
              <a:solidFill>
                <a:srgbClr val="003891"/>
              </a:solidFill>
            </a:endParaRPr>
          </a:p>
        </p:txBody>
      </p:sp>
      <p:pic>
        <p:nvPicPr>
          <p:cNvPr id="6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288638A-20F3-460F-97C2-E96F5726E8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997" y="4028760"/>
            <a:ext cx="1201629" cy="1201629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75B15776-684E-4161-BBE2-8AAC405581E5}"/>
              </a:ext>
            </a:extLst>
          </p:cNvPr>
          <p:cNvGrpSpPr/>
          <p:nvPr/>
        </p:nvGrpSpPr>
        <p:grpSpPr>
          <a:xfrm>
            <a:off x="3397421" y="391307"/>
            <a:ext cx="2603261" cy="362453"/>
            <a:chOff x="2924488" y="1529409"/>
            <a:chExt cx="2603261" cy="28880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0DC5BB4-5102-431C-9D0F-6022A76A1CC4}"/>
                </a:ext>
              </a:extLst>
            </p:cNvPr>
            <p:cNvSpPr txBox="1"/>
            <p:nvPr/>
          </p:nvSpPr>
          <p:spPr>
            <a:xfrm>
              <a:off x="2924488" y="1529409"/>
              <a:ext cx="26032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6856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spc="450" dirty="0" smtClean="0">
                  <a:solidFill>
                    <a:srgbClr val="00B050"/>
                  </a:solidFill>
                  <a:latin typeface="Montserrat" charset="0"/>
                  <a:ea typeface="Montserrat" charset="0"/>
                  <a:cs typeface="Montserrat" charset="0"/>
                </a:rPr>
                <a:t>City of Kigali </a:t>
              </a:r>
              <a:endParaRPr kumimoji="0" lang="en-US" sz="1200" b="1" i="0" u="none" strike="noStrike" kern="1200" cap="none" spc="45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charset="0"/>
                <a:ea typeface="Montserrat" charset="0"/>
                <a:cs typeface="Montserrat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7E92526-B815-47F9-A476-9F11ED854464}"/>
                </a:ext>
              </a:extLst>
            </p:cNvPr>
            <p:cNvCxnSpPr>
              <a:cxnSpLocks/>
            </p:cNvCxnSpPr>
            <p:nvPr/>
          </p:nvCxnSpPr>
          <p:spPr>
            <a:xfrm>
              <a:off x="3601095" y="1818212"/>
              <a:ext cx="996287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970939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45220</TotalTime>
  <Words>314</Words>
  <Application>Microsoft Office PowerPoint</Application>
  <PresentationFormat>On-screen Show (16:9)</PresentationFormat>
  <Paragraphs>62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Courier New</vt:lpstr>
      <vt:lpstr>Lato Light</vt:lpstr>
      <vt:lpstr>Montserrat</vt:lpstr>
      <vt:lpstr>Times New Roman</vt:lpstr>
      <vt:lpstr>Wingdings</vt:lpstr>
      <vt:lpstr>1_Default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Slidepro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 PowerPoint Template</dc:title>
  <dc:subject/>
  <dc:creator>Slidepro</dc:creator>
  <cp:keywords/>
  <dc:description/>
  <cp:lastModifiedBy>Elitebook</cp:lastModifiedBy>
  <cp:revision>6750</cp:revision>
  <dcterms:created xsi:type="dcterms:W3CDTF">2014-11-12T21:47:38Z</dcterms:created>
  <dcterms:modified xsi:type="dcterms:W3CDTF">2018-07-12T19:50:54Z</dcterms:modified>
  <cp:category/>
</cp:coreProperties>
</file>