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9" r:id="rId3"/>
    <p:sldId id="262" r:id="rId4"/>
    <p:sldId id="261" r:id="rId5"/>
    <p:sldId id="265" r:id="rId6"/>
    <p:sldId id="267" r:id="rId7"/>
    <p:sldId id="26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p:scale>
          <a:sx n="68" d="100"/>
          <a:sy n="68" d="100"/>
        </p:scale>
        <p:origin x="486"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E588DD-7658-4049-95CF-84A62E1452E0}" type="datetimeFigureOut">
              <a:rPr lang="en-US" smtClean="0"/>
              <a:t>12-Jul-18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3C4ABEB-D7E4-47D1-B5ED-D3D79CDCF7C3}" type="slidenum">
              <a:rPr lang="en-US" smtClean="0"/>
              <a:t>‹#›</a:t>
            </a:fld>
            <a:endParaRPr lang="en-US"/>
          </a:p>
        </p:txBody>
      </p:sp>
    </p:spTree>
    <p:extLst>
      <p:ext uri="{BB962C8B-B14F-4D97-AF65-F5344CB8AC3E}">
        <p14:creationId xmlns:p14="http://schemas.microsoft.com/office/powerpoint/2010/main" val="398608599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588DD-7658-4049-95CF-84A62E1452E0}" type="datetimeFigureOut">
              <a:rPr lang="en-US" smtClean="0"/>
              <a:t>12-Jul-18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4ABEB-D7E4-47D1-B5ED-D3D79CDCF7C3}" type="slidenum">
              <a:rPr lang="en-US" smtClean="0"/>
              <a:t>‹#›</a:t>
            </a:fld>
            <a:endParaRPr lang="en-US"/>
          </a:p>
        </p:txBody>
      </p:sp>
    </p:spTree>
    <p:extLst>
      <p:ext uri="{BB962C8B-B14F-4D97-AF65-F5344CB8AC3E}">
        <p14:creationId xmlns:p14="http://schemas.microsoft.com/office/powerpoint/2010/main" val="428298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588DD-7658-4049-95CF-84A62E1452E0}" type="datetimeFigureOut">
              <a:rPr lang="en-US" smtClean="0"/>
              <a:t>12-Jul-18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4ABEB-D7E4-47D1-B5ED-D3D79CDCF7C3}" type="slidenum">
              <a:rPr lang="en-US" smtClean="0"/>
              <a:t>‹#›</a:t>
            </a:fld>
            <a:endParaRPr lang="en-US"/>
          </a:p>
        </p:txBody>
      </p:sp>
    </p:spTree>
    <p:extLst>
      <p:ext uri="{BB962C8B-B14F-4D97-AF65-F5344CB8AC3E}">
        <p14:creationId xmlns:p14="http://schemas.microsoft.com/office/powerpoint/2010/main" val="306487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588DD-7658-4049-95CF-84A62E1452E0}" type="datetimeFigureOut">
              <a:rPr lang="en-US" smtClean="0"/>
              <a:t>12-Jul-18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4ABEB-D7E4-47D1-B5ED-D3D79CDCF7C3}" type="slidenum">
              <a:rPr lang="en-US" smtClean="0"/>
              <a:t>‹#›</a:t>
            </a:fld>
            <a:endParaRPr lang="en-US"/>
          </a:p>
        </p:txBody>
      </p:sp>
    </p:spTree>
    <p:extLst>
      <p:ext uri="{BB962C8B-B14F-4D97-AF65-F5344CB8AC3E}">
        <p14:creationId xmlns:p14="http://schemas.microsoft.com/office/powerpoint/2010/main" val="254618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9FE588DD-7658-4049-95CF-84A62E1452E0}" type="datetimeFigureOut">
              <a:rPr lang="en-US" smtClean="0"/>
              <a:t>12-Jul-18</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3C4ABEB-D7E4-47D1-B5ED-D3D79CDCF7C3}" type="slidenum">
              <a:rPr lang="en-US" smtClean="0"/>
              <a:t>‹#›</a:t>
            </a:fld>
            <a:endParaRPr lang="en-US"/>
          </a:p>
        </p:txBody>
      </p:sp>
    </p:spTree>
    <p:extLst>
      <p:ext uri="{BB962C8B-B14F-4D97-AF65-F5344CB8AC3E}">
        <p14:creationId xmlns:p14="http://schemas.microsoft.com/office/powerpoint/2010/main" val="396457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E588DD-7658-4049-95CF-84A62E1452E0}" type="datetimeFigureOut">
              <a:rPr lang="en-US" smtClean="0"/>
              <a:t>12-Jul-18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4ABEB-D7E4-47D1-B5ED-D3D79CDCF7C3}" type="slidenum">
              <a:rPr lang="en-US" smtClean="0"/>
              <a:t>‹#›</a:t>
            </a:fld>
            <a:endParaRPr lang="en-US"/>
          </a:p>
        </p:txBody>
      </p:sp>
    </p:spTree>
    <p:extLst>
      <p:ext uri="{BB962C8B-B14F-4D97-AF65-F5344CB8AC3E}">
        <p14:creationId xmlns:p14="http://schemas.microsoft.com/office/powerpoint/2010/main" val="12149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E588DD-7658-4049-95CF-84A62E1452E0}" type="datetimeFigureOut">
              <a:rPr lang="en-US" smtClean="0"/>
              <a:t>12-Jul-18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4ABEB-D7E4-47D1-B5ED-D3D79CDCF7C3}" type="slidenum">
              <a:rPr lang="en-US" smtClean="0"/>
              <a:t>‹#›</a:t>
            </a:fld>
            <a:endParaRPr lang="en-US"/>
          </a:p>
        </p:txBody>
      </p:sp>
    </p:spTree>
    <p:extLst>
      <p:ext uri="{BB962C8B-B14F-4D97-AF65-F5344CB8AC3E}">
        <p14:creationId xmlns:p14="http://schemas.microsoft.com/office/powerpoint/2010/main" val="244084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E588DD-7658-4049-95CF-84A62E1452E0}" type="datetimeFigureOut">
              <a:rPr lang="en-US" smtClean="0"/>
              <a:t>12-Jul-18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4ABEB-D7E4-47D1-B5ED-D3D79CDCF7C3}" type="slidenum">
              <a:rPr lang="en-US" smtClean="0"/>
              <a:t>‹#›</a:t>
            </a:fld>
            <a:endParaRPr lang="en-US"/>
          </a:p>
        </p:txBody>
      </p:sp>
    </p:spTree>
    <p:extLst>
      <p:ext uri="{BB962C8B-B14F-4D97-AF65-F5344CB8AC3E}">
        <p14:creationId xmlns:p14="http://schemas.microsoft.com/office/powerpoint/2010/main" val="305149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588DD-7658-4049-95CF-84A62E1452E0}" type="datetimeFigureOut">
              <a:rPr lang="en-US" smtClean="0"/>
              <a:t>12-Jul-18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4ABEB-D7E4-47D1-B5ED-D3D79CDCF7C3}" type="slidenum">
              <a:rPr lang="en-US" smtClean="0"/>
              <a:t>‹#›</a:t>
            </a:fld>
            <a:endParaRPr lang="en-US"/>
          </a:p>
        </p:txBody>
      </p:sp>
    </p:spTree>
    <p:extLst>
      <p:ext uri="{BB962C8B-B14F-4D97-AF65-F5344CB8AC3E}">
        <p14:creationId xmlns:p14="http://schemas.microsoft.com/office/powerpoint/2010/main" val="19237888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FE588DD-7658-4049-95CF-84A62E1452E0}" type="datetimeFigureOut">
              <a:rPr lang="en-US" smtClean="0"/>
              <a:t>12-Jul-18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3C4ABEB-D7E4-47D1-B5ED-D3D79CDCF7C3}" type="slidenum">
              <a:rPr lang="en-US" smtClean="0"/>
              <a:t>‹#›</a:t>
            </a:fld>
            <a:endParaRPr lang="en-US"/>
          </a:p>
        </p:txBody>
      </p:sp>
    </p:spTree>
    <p:extLst>
      <p:ext uri="{BB962C8B-B14F-4D97-AF65-F5344CB8AC3E}">
        <p14:creationId xmlns:p14="http://schemas.microsoft.com/office/powerpoint/2010/main" val="352663666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FE588DD-7658-4049-95CF-84A62E1452E0}" type="datetimeFigureOut">
              <a:rPr lang="en-US" smtClean="0"/>
              <a:t>12-Jul-18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3C4ABEB-D7E4-47D1-B5ED-D3D79CDCF7C3}" type="slidenum">
              <a:rPr lang="en-US" smtClean="0"/>
              <a:t>‹#›</a:t>
            </a:fld>
            <a:endParaRPr lang="en-US"/>
          </a:p>
        </p:txBody>
      </p:sp>
    </p:spTree>
    <p:extLst>
      <p:ext uri="{BB962C8B-B14F-4D97-AF65-F5344CB8AC3E}">
        <p14:creationId xmlns:p14="http://schemas.microsoft.com/office/powerpoint/2010/main" val="3924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FE588DD-7658-4049-95CF-84A62E1452E0}" type="datetimeFigureOut">
              <a:rPr lang="en-US" smtClean="0"/>
              <a:t>12-Jul-18</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3C4ABEB-D7E4-47D1-B5ED-D3D79CDCF7C3}" type="slidenum">
              <a:rPr lang="en-US" smtClean="0"/>
              <a:t>‹#›</a:t>
            </a:fld>
            <a:endParaRPr lang="en-US"/>
          </a:p>
        </p:txBody>
      </p:sp>
    </p:spTree>
    <p:extLst>
      <p:ext uri="{BB962C8B-B14F-4D97-AF65-F5344CB8AC3E}">
        <p14:creationId xmlns:p14="http://schemas.microsoft.com/office/powerpoint/2010/main" val="394085164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1CAB2-A971-4DDD-AF6E-8011913C2BDB}"/>
              </a:ext>
            </a:extLst>
          </p:cNvPr>
          <p:cNvSpPr>
            <a:spLocks noGrp="1"/>
          </p:cNvSpPr>
          <p:nvPr>
            <p:ph type="ctrTitle"/>
          </p:nvPr>
        </p:nvSpPr>
        <p:spPr/>
        <p:txBody>
          <a:bodyPr/>
          <a:lstStyle/>
          <a:p>
            <a:r>
              <a:rPr lang="en-US" sz="7200" dirty="0">
                <a:latin typeface="Times New Roman" panose="02020603050405020304" pitchFamily="18" charset="0"/>
                <a:cs typeface="Times New Roman" panose="02020603050405020304" pitchFamily="18" charset="0"/>
              </a:rPr>
              <a:t>Saida By-Pass Road Project (Turnpike)</a:t>
            </a:r>
          </a:p>
        </p:txBody>
      </p:sp>
      <p:sp>
        <p:nvSpPr>
          <p:cNvPr id="3" name="Subtitle 2">
            <a:extLst>
              <a:ext uri="{FF2B5EF4-FFF2-40B4-BE49-F238E27FC236}">
                <a16:creationId xmlns:a16="http://schemas.microsoft.com/office/drawing/2014/main" id="{77D6CF55-954A-48CF-AE30-BD75BA9DD056}"/>
              </a:ext>
            </a:extLst>
          </p:cNvPr>
          <p:cNvSpPr>
            <a:spLocks noGrp="1"/>
          </p:cNvSpPr>
          <p:nvPr>
            <p:ph type="subTitle" idx="1"/>
          </p:nvPr>
        </p:nvSpPr>
        <p:spPr/>
        <p:txBody>
          <a:bodyPr>
            <a:normAutofit/>
          </a:bodyPr>
          <a:lstStyle/>
          <a:p>
            <a:r>
              <a:rPr lang="en-US" sz="2800" dirty="0">
                <a:latin typeface="Times New Roman" panose="02020603050405020304" pitchFamily="18" charset="0"/>
                <a:cs typeface="Times New Roman" panose="02020603050405020304" pitchFamily="18" charset="0"/>
              </a:rPr>
              <a:t>Project Proposed for PPP</a:t>
            </a:r>
          </a:p>
        </p:txBody>
      </p:sp>
      <p:pic>
        <p:nvPicPr>
          <p:cNvPr id="4" name="Picture 3">
            <a:extLst>
              <a:ext uri="{FF2B5EF4-FFF2-40B4-BE49-F238E27FC236}">
                <a16:creationId xmlns:a16="http://schemas.microsoft.com/office/drawing/2014/main" id="{1DB05244-32C5-4925-82C6-B876D1A004CA}"/>
              </a:ext>
            </a:extLst>
          </p:cNvPr>
          <p:cNvPicPr>
            <a:picLocks noChangeAspect="1"/>
          </p:cNvPicPr>
          <p:nvPr/>
        </p:nvPicPr>
        <p:blipFill>
          <a:blip r:embed="rId2"/>
          <a:stretch>
            <a:fillRect/>
          </a:stretch>
        </p:blipFill>
        <p:spPr>
          <a:xfrm>
            <a:off x="582637" y="5088345"/>
            <a:ext cx="1410728" cy="1291030"/>
          </a:xfrm>
          <a:prstGeom prst="rect">
            <a:avLst/>
          </a:prstGeom>
        </p:spPr>
      </p:pic>
    </p:spTree>
    <p:extLst>
      <p:ext uri="{BB962C8B-B14F-4D97-AF65-F5344CB8AC3E}">
        <p14:creationId xmlns:p14="http://schemas.microsoft.com/office/powerpoint/2010/main" val="52761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685B-2FBE-451A-ACFD-CE369A311AE7}"/>
              </a:ext>
            </a:extLst>
          </p:cNvPr>
          <p:cNvSpPr>
            <a:spLocks noGrp="1"/>
          </p:cNvSpPr>
          <p:nvPr>
            <p:ph type="title"/>
          </p:nvPr>
        </p:nvSpPr>
        <p:spPr>
          <a:xfrm>
            <a:off x="838200" y="365125"/>
            <a:ext cx="10058400" cy="1609344"/>
          </a:xfrm>
        </p:spPr>
        <p:txBody>
          <a:bodyPr>
            <a:normAutofit/>
          </a:bodyPr>
          <a:lstStyle/>
          <a:p>
            <a:r>
              <a:rPr lang="en-US" sz="2800" b="1" dirty="0">
                <a:latin typeface="Times New Roman" panose="02020603050405020304" pitchFamily="18" charset="0"/>
                <a:cs typeface="Times New Roman" panose="02020603050405020304" pitchFamily="18" charset="0"/>
              </a:rPr>
              <a:t>SAIDA CITY AT THE NATIONAL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LEVEL</a:t>
            </a:r>
          </a:p>
        </p:txBody>
      </p:sp>
      <p:sp>
        <p:nvSpPr>
          <p:cNvPr id="3" name="Content Placeholder 2">
            <a:extLst>
              <a:ext uri="{FF2B5EF4-FFF2-40B4-BE49-F238E27FC236}">
                <a16:creationId xmlns:a16="http://schemas.microsoft.com/office/drawing/2014/main" id="{F948F48C-E775-4EED-8BB8-398FFC59469E}"/>
              </a:ext>
            </a:extLst>
          </p:cNvPr>
          <p:cNvSpPr>
            <a:spLocks noGrp="1"/>
          </p:cNvSpPr>
          <p:nvPr>
            <p:ph sz="half" idx="1"/>
          </p:nvPr>
        </p:nvSpPr>
        <p:spPr>
          <a:xfrm>
            <a:off x="838200" y="1825625"/>
            <a:ext cx="5181600" cy="4667250"/>
          </a:xfrm>
        </p:spPr>
        <p:txBody>
          <a:bodyPr>
            <a:normAutofit/>
          </a:bodyPr>
          <a:lstStyle/>
          <a:p>
            <a:r>
              <a:rPr lang="en-US" sz="2400" dirty="0">
                <a:latin typeface="Times New Roman" panose="02020603050405020304" pitchFamily="18" charset="0"/>
                <a:cs typeface="Times New Roman" panose="02020603050405020304" pitchFamily="18" charset="0"/>
              </a:rPr>
              <a:t>Located on the coastal line at 40 Km South of Beirut;</a:t>
            </a:r>
          </a:p>
          <a:p>
            <a:r>
              <a:rPr lang="en-US" sz="2400" dirty="0">
                <a:latin typeface="Times New Roman" panose="02020603050405020304" pitchFamily="18" charset="0"/>
                <a:cs typeface="Times New Roman" panose="02020603050405020304" pitchFamily="18" charset="0"/>
              </a:rPr>
              <a:t>250,000 Inhabitants;</a:t>
            </a:r>
          </a:p>
          <a:p>
            <a:r>
              <a:rPr lang="en-US" sz="2400" dirty="0">
                <a:latin typeface="Times New Roman" panose="02020603050405020304" pitchFamily="18" charset="0"/>
                <a:cs typeface="Times New Roman" panose="02020603050405020304" pitchFamily="18" charset="0"/>
              </a:rPr>
              <a:t>Capital of South Lebanon;</a:t>
            </a:r>
          </a:p>
          <a:p>
            <a:r>
              <a:rPr lang="en-US" sz="2400" dirty="0">
                <a:latin typeface="Times New Roman" panose="02020603050405020304" pitchFamily="18" charset="0"/>
                <a:cs typeface="Times New Roman" panose="02020603050405020304" pitchFamily="18" charset="0"/>
              </a:rPr>
              <a:t>Administrative, commercial, services (health, education, culture…) important role;</a:t>
            </a:r>
          </a:p>
          <a:p>
            <a:r>
              <a:rPr lang="en-US" sz="2400" dirty="0">
                <a:latin typeface="Times New Roman" panose="02020603050405020304" pitchFamily="18" charset="0"/>
                <a:cs typeface="Times New Roman" panose="02020603050405020304" pitchFamily="18" charset="0"/>
              </a:rPr>
              <a:t>Market of the country side products (agriculture);</a:t>
            </a:r>
          </a:p>
          <a:p>
            <a:r>
              <a:rPr lang="en-US" sz="2400" dirty="0">
                <a:latin typeface="Times New Roman" panose="02020603050405020304" pitchFamily="18" charset="0"/>
                <a:cs typeface="Times New Roman" panose="02020603050405020304" pitchFamily="18" charset="0"/>
              </a:rPr>
              <a:t>Cultural Heritage Assets (old town, tangible and intangible heritage).</a:t>
            </a:r>
          </a:p>
        </p:txBody>
      </p:sp>
      <p:pic>
        <p:nvPicPr>
          <p:cNvPr id="5" name="Content Placeholder 4">
            <a:extLst>
              <a:ext uri="{FF2B5EF4-FFF2-40B4-BE49-F238E27FC236}">
                <a16:creationId xmlns:a16="http://schemas.microsoft.com/office/drawing/2014/main" id="{E720A634-F312-4132-9EB0-47DF6DBFCF73}"/>
              </a:ext>
            </a:extLst>
          </p:cNvPr>
          <p:cNvPicPr>
            <a:picLocks noGrp="1" noChangeAspect="1"/>
          </p:cNvPicPr>
          <p:nvPr>
            <p:ph sz="half" idx="2"/>
          </p:nvPr>
        </p:nvPicPr>
        <p:blipFill>
          <a:blip r:embed="rId2"/>
          <a:stretch>
            <a:fillRect/>
          </a:stretch>
        </p:blipFill>
        <p:spPr>
          <a:xfrm>
            <a:off x="6464068" y="-37659"/>
            <a:ext cx="5727932" cy="6895659"/>
          </a:xfrm>
          <a:prstGeom prst="rect">
            <a:avLst/>
          </a:prstGeom>
        </p:spPr>
      </p:pic>
    </p:spTree>
    <p:extLst>
      <p:ext uri="{BB962C8B-B14F-4D97-AF65-F5344CB8AC3E}">
        <p14:creationId xmlns:p14="http://schemas.microsoft.com/office/powerpoint/2010/main" val="13009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C95A-DD90-4BAB-8FAA-C4B4CCC2D21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Problem and Challenges</a:t>
            </a:r>
          </a:p>
        </p:txBody>
      </p:sp>
      <p:sp>
        <p:nvSpPr>
          <p:cNvPr id="3" name="Content Placeholder 2">
            <a:extLst>
              <a:ext uri="{FF2B5EF4-FFF2-40B4-BE49-F238E27FC236}">
                <a16:creationId xmlns:a16="http://schemas.microsoft.com/office/drawing/2014/main" id="{776DB7C6-7FDC-4B02-B2E7-EFF08DE9938B}"/>
              </a:ext>
            </a:extLst>
          </p:cNvPr>
          <p:cNvSpPr>
            <a:spLocks noGrp="1"/>
          </p:cNvSpPr>
          <p:nvPr>
            <p:ph sz="half" idx="1"/>
          </p:nvPr>
        </p:nvSpPr>
        <p:spPr/>
        <p:txBody>
          <a:bodyPr>
            <a:normAutofit/>
          </a:bodyPr>
          <a:lstStyle/>
          <a:p>
            <a:r>
              <a:rPr lang="en-US" sz="2800" dirty="0">
                <a:latin typeface="Times New Roman" panose="02020603050405020304" pitchFamily="18" charset="0"/>
                <a:cs typeface="Times New Roman" panose="02020603050405020304" pitchFamily="18" charset="0"/>
              </a:rPr>
              <a:t>The peak congestion carrying people from Beirut to the South through Saida brings more than 10,000 vehicles per hour to the very center of the city. The completion of the southern highway represents the main challenge for the traffic study</a:t>
            </a:r>
          </a:p>
          <a:p>
            <a:endParaRPr lang="en-US" dirty="0"/>
          </a:p>
        </p:txBody>
      </p:sp>
      <p:pic>
        <p:nvPicPr>
          <p:cNvPr id="6" name="Content Placeholder 5">
            <a:extLst>
              <a:ext uri="{FF2B5EF4-FFF2-40B4-BE49-F238E27FC236}">
                <a16:creationId xmlns:a16="http://schemas.microsoft.com/office/drawing/2014/main" id="{BB4BC5CD-F57E-4F3B-B34F-8ABE3DE0EC8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54547" y="2194561"/>
            <a:ext cx="5726699" cy="3812344"/>
          </a:xfrm>
        </p:spPr>
      </p:pic>
    </p:spTree>
    <p:extLst>
      <p:ext uri="{BB962C8B-B14F-4D97-AF65-F5344CB8AC3E}">
        <p14:creationId xmlns:p14="http://schemas.microsoft.com/office/powerpoint/2010/main" val="422059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A3AC1-96CA-4B36-BAD1-8BB664D258B1}"/>
              </a:ext>
            </a:extLst>
          </p:cNvPr>
          <p:cNvSpPr>
            <a:spLocks noGrp="1"/>
          </p:cNvSpPr>
          <p:nvPr>
            <p:ph type="title"/>
          </p:nvPr>
        </p:nvSpPr>
        <p:spPr/>
        <p:txBody>
          <a:bodyPr/>
          <a:lstStyle/>
          <a:p>
            <a:r>
              <a:rPr lang="fr-FR" dirty="0">
                <a:latin typeface="Times New Roman" panose="02020603050405020304" pitchFamily="18" charset="0"/>
                <a:cs typeface="Times New Roman" panose="02020603050405020304" pitchFamily="18" charset="0"/>
              </a:rPr>
              <a:t>Objective and Solutions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FF2C19A-3504-4837-B24E-1945DACF5F85}"/>
              </a:ext>
            </a:extLst>
          </p:cNvPr>
          <p:cNvSpPr>
            <a:spLocks noGrp="1"/>
          </p:cNvSpPr>
          <p:nvPr>
            <p:ph sz="half" idx="1"/>
          </p:nvPr>
        </p:nvSpPr>
        <p:spPr/>
        <p:txBody>
          <a:bodyPr>
            <a:normAutofit/>
          </a:bodyPr>
          <a:lstStyle/>
          <a:p>
            <a:r>
              <a:rPr lang="en-US" sz="2600" dirty="0">
                <a:latin typeface="Times New Roman" panose="02020603050405020304" pitchFamily="18" charset="0"/>
                <a:cs typeface="Times New Roman" panose="02020603050405020304" pitchFamily="18" charset="0"/>
              </a:rPr>
              <a:t>The by-pass road is proposed to relieve the traffic pressure on the city and free the sea boulevard for re-development as a tourist and ecological asset</a:t>
            </a:r>
          </a:p>
          <a:p>
            <a:r>
              <a:rPr lang="en-US" sz="2600" dirty="0">
                <a:latin typeface="Times New Roman" panose="02020603050405020304" pitchFamily="18" charset="0"/>
                <a:cs typeface="Times New Roman" panose="02020603050405020304" pitchFamily="18" charset="0"/>
              </a:rPr>
              <a:t>Improve the linkages of the City to its surrounding region;</a:t>
            </a:r>
          </a:p>
          <a:p>
            <a:r>
              <a:rPr lang="en-US" sz="2600" dirty="0">
                <a:latin typeface="Times New Roman" panose="02020603050405020304" pitchFamily="18" charset="0"/>
                <a:cs typeface="Times New Roman" panose="02020603050405020304" pitchFamily="18" charset="0"/>
              </a:rPr>
              <a:t>Physically demarcating the expansion of the Greater Saida;</a:t>
            </a:r>
          </a:p>
          <a:p>
            <a:endParaRPr lang="en-US" dirty="0"/>
          </a:p>
          <a:p>
            <a:endParaRPr lang="en-US" dirty="0"/>
          </a:p>
        </p:txBody>
      </p:sp>
      <p:pic>
        <p:nvPicPr>
          <p:cNvPr id="5" name="Content Placeholder 4">
            <a:extLst>
              <a:ext uri="{FF2B5EF4-FFF2-40B4-BE49-F238E27FC236}">
                <a16:creationId xmlns:a16="http://schemas.microsoft.com/office/drawing/2014/main" id="{CB573687-D27D-4228-A706-3F93CAB2A4EC}"/>
              </a:ext>
            </a:extLst>
          </p:cNvPr>
          <p:cNvPicPr>
            <a:picLocks noGrp="1" noChangeAspect="1"/>
          </p:cNvPicPr>
          <p:nvPr>
            <p:ph sz="half" idx="2"/>
          </p:nvPr>
        </p:nvPicPr>
        <p:blipFill>
          <a:blip r:embed="rId2"/>
          <a:stretch>
            <a:fillRect/>
          </a:stretch>
        </p:blipFill>
        <p:spPr>
          <a:xfrm>
            <a:off x="6863917" y="2194560"/>
            <a:ext cx="4151086" cy="4238091"/>
          </a:xfrm>
          <a:prstGeom prst="rect">
            <a:avLst/>
          </a:prstGeom>
        </p:spPr>
      </p:pic>
    </p:spTree>
    <p:extLst>
      <p:ext uri="{BB962C8B-B14F-4D97-AF65-F5344CB8AC3E}">
        <p14:creationId xmlns:p14="http://schemas.microsoft.com/office/powerpoint/2010/main" val="1220693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4385-3B04-43C8-BB49-ABD6A3318DD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Risks and Mitigations</a:t>
            </a:r>
          </a:p>
        </p:txBody>
      </p:sp>
      <p:graphicFrame>
        <p:nvGraphicFramePr>
          <p:cNvPr id="5" name="Content Placeholder 4">
            <a:extLst>
              <a:ext uri="{FF2B5EF4-FFF2-40B4-BE49-F238E27FC236}">
                <a16:creationId xmlns:a16="http://schemas.microsoft.com/office/drawing/2014/main" id="{91B4C25D-8424-4B16-B129-513EA241F305}"/>
              </a:ext>
            </a:extLst>
          </p:cNvPr>
          <p:cNvGraphicFramePr>
            <a:graphicFrameLocks noGrp="1"/>
          </p:cNvGraphicFramePr>
          <p:nvPr>
            <p:ph idx="1"/>
            <p:extLst>
              <p:ext uri="{D42A27DB-BD31-4B8C-83A1-F6EECF244321}">
                <p14:modId xmlns:p14="http://schemas.microsoft.com/office/powerpoint/2010/main" val="1902449949"/>
              </p:ext>
            </p:extLst>
          </p:nvPr>
        </p:nvGraphicFramePr>
        <p:xfrm>
          <a:off x="1069975" y="2120900"/>
          <a:ext cx="10058402" cy="3200400"/>
        </p:xfrm>
        <a:graphic>
          <a:graphicData uri="http://schemas.openxmlformats.org/drawingml/2006/table">
            <a:tbl>
              <a:tblPr firstRow="1" bandRow="1">
                <a:tableStyleId>{5C22544A-7EE6-4342-B048-85BDC9FD1C3A}</a:tableStyleId>
              </a:tblPr>
              <a:tblGrid>
                <a:gridCol w="5029201">
                  <a:extLst>
                    <a:ext uri="{9D8B030D-6E8A-4147-A177-3AD203B41FA5}">
                      <a16:colId xmlns:a16="http://schemas.microsoft.com/office/drawing/2014/main" val="816476712"/>
                    </a:ext>
                  </a:extLst>
                </a:gridCol>
                <a:gridCol w="5029201">
                  <a:extLst>
                    <a:ext uri="{9D8B030D-6E8A-4147-A177-3AD203B41FA5}">
                      <a16:colId xmlns:a16="http://schemas.microsoft.com/office/drawing/2014/main" val="2840033607"/>
                    </a:ext>
                  </a:extLst>
                </a:gridCol>
              </a:tblGrid>
              <a:tr h="370840">
                <a:tc>
                  <a:txBody>
                    <a:bodyPr/>
                    <a:lstStyle/>
                    <a:p>
                      <a:r>
                        <a:rPr lang="en-US" sz="2000" dirty="0">
                          <a:latin typeface="Times New Roman" panose="02020603050405020304" pitchFamily="18" charset="0"/>
                          <a:cs typeface="Times New Roman" panose="02020603050405020304" pitchFamily="18" charset="0"/>
                        </a:rPr>
                        <a:t>Risks</a:t>
                      </a:r>
                    </a:p>
                  </a:txBody>
                  <a:tcPr marL="104862" marR="104862"/>
                </a:tc>
                <a:tc>
                  <a:txBody>
                    <a:bodyPr/>
                    <a:lstStyle/>
                    <a:p>
                      <a:r>
                        <a:rPr lang="en-US" sz="2000" dirty="0">
                          <a:latin typeface="Times New Roman" panose="02020603050405020304" pitchFamily="18" charset="0"/>
                          <a:cs typeface="Times New Roman" panose="02020603050405020304" pitchFamily="18" charset="0"/>
                        </a:rPr>
                        <a:t>Mitigations</a:t>
                      </a:r>
                    </a:p>
                  </a:txBody>
                  <a:tcPr marL="104862" marR="104862"/>
                </a:tc>
                <a:extLst>
                  <a:ext uri="{0D108BD9-81ED-4DB2-BD59-A6C34878D82A}">
                    <a16:rowId xmlns:a16="http://schemas.microsoft.com/office/drawing/2014/main" val="809549824"/>
                  </a:ext>
                </a:extLst>
              </a:tr>
              <a:tr h="370840">
                <a:tc>
                  <a:txBody>
                    <a:bodyPr/>
                    <a:lstStyle/>
                    <a:p>
                      <a:r>
                        <a:rPr lang="en-US" sz="2000" dirty="0">
                          <a:latin typeface="Times New Roman" panose="02020603050405020304" pitchFamily="18" charset="0"/>
                          <a:cs typeface="Times New Roman" panose="02020603050405020304" pitchFamily="18" charset="0"/>
                        </a:rPr>
                        <a:t>Institutional and Political</a:t>
                      </a:r>
                    </a:p>
                  </a:txBody>
                  <a:tcPr marL="104862" marR="104862"/>
                </a:tc>
                <a:tc>
                  <a:txBody>
                    <a:bodyPr/>
                    <a:lstStyle/>
                    <a:p>
                      <a:r>
                        <a:rPr lang="en-US" sz="2000" dirty="0">
                          <a:latin typeface="Times New Roman" panose="02020603050405020304" pitchFamily="18" charset="0"/>
                          <a:cs typeface="Times New Roman" panose="02020603050405020304" pitchFamily="18" charset="0"/>
                        </a:rPr>
                        <a:t>Participatory approach at the first phase of the feasibility study in order to have the validation of all concerned stockholders</a:t>
                      </a:r>
                    </a:p>
                  </a:txBody>
                  <a:tcPr marL="104862" marR="104862"/>
                </a:tc>
                <a:extLst>
                  <a:ext uri="{0D108BD9-81ED-4DB2-BD59-A6C34878D82A}">
                    <a16:rowId xmlns:a16="http://schemas.microsoft.com/office/drawing/2014/main" val="1585026205"/>
                  </a:ext>
                </a:extLst>
              </a:tr>
              <a:tr h="370840">
                <a:tc>
                  <a:txBody>
                    <a:bodyPr/>
                    <a:lstStyle/>
                    <a:p>
                      <a:r>
                        <a:rPr lang="en-US" sz="2000" dirty="0">
                          <a:latin typeface="Times New Roman" panose="02020603050405020304" pitchFamily="18" charset="0"/>
                          <a:cs typeface="Times New Roman" panose="02020603050405020304" pitchFamily="18" charset="0"/>
                        </a:rPr>
                        <a:t>Land Expropriation / acquiring private lands</a:t>
                      </a:r>
                    </a:p>
                  </a:txBody>
                  <a:tcPr marL="104862" marR="104862"/>
                </a:tc>
                <a:tc>
                  <a:txBody>
                    <a:bodyPr/>
                    <a:lstStyle/>
                    <a:p>
                      <a:r>
                        <a:rPr lang="en-US" sz="2000" dirty="0">
                          <a:latin typeface="Times New Roman" panose="02020603050405020304" pitchFamily="18" charset="0"/>
                          <a:cs typeface="Times New Roman" panose="02020603050405020304" pitchFamily="18" charset="0"/>
                        </a:rPr>
                        <a:t>Equitable indemnities and resettlement action plan</a:t>
                      </a:r>
                    </a:p>
                  </a:txBody>
                  <a:tcPr marL="104862" marR="104862"/>
                </a:tc>
                <a:extLst>
                  <a:ext uri="{0D108BD9-81ED-4DB2-BD59-A6C34878D82A}">
                    <a16:rowId xmlns:a16="http://schemas.microsoft.com/office/drawing/2014/main" val="664565252"/>
                  </a:ext>
                </a:extLst>
              </a:tr>
              <a:tr h="370840">
                <a:tc>
                  <a:txBody>
                    <a:bodyPr/>
                    <a:lstStyle/>
                    <a:p>
                      <a:r>
                        <a:rPr lang="en-US" sz="2000" dirty="0">
                          <a:latin typeface="Times New Roman" panose="02020603050405020304" pitchFamily="18" charset="0"/>
                          <a:cs typeface="Times New Roman" panose="02020603050405020304" pitchFamily="18" charset="0"/>
                        </a:rPr>
                        <a:t>Topography of land</a:t>
                      </a:r>
                    </a:p>
                  </a:txBody>
                  <a:tcPr marL="104862" marR="104862"/>
                </a:tc>
                <a:tc>
                  <a:txBody>
                    <a:bodyPr/>
                    <a:lstStyle/>
                    <a:p>
                      <a:r>
                        <a:rPr lang="en-US" sz="2000" dirty="0">
                          <a:latin typeface="Times New Roman" panose="02020603050405020304" pitchFamily="18" charset="0"/>
                          <a:cs typeface="Times New Roman" panose="02020603050405020304" pitchFamily="18" charset="0"/>
                        </a:rPr>
                        <a:t>The design will have to take in consideration</a:t>
                      </a:r>
                    </a:p>
                  </a:txBody>
                  <a:tcPr marL="104862" marR="104862"/>
                </a:tc>
                <a:extLst>
                  <a:ext uri="{0D108BD9-81ED-4DB2-BD59-A6C34878D82A}">
                    <a16:rowId xmlns:a16="http://schemas.microsoft.com/office/drawing/2014/main" val="3314657972"/>
                  </a:ext>
                </a:extLst>
              </a:tr>
              <a:tr h="370840">
                <a:tc>
                  <a:txBody>
                    <a:bodyPr/>
                    <a:lstStyle/>
                    <a:p>
                      <a:r>
                        <a:rPr lang="en-US" sz="2000" dirty="0">
                          <a:latin typeface="Times New Roman" panose="02020603050405020304" pitchFamily="18" charset="0"/>
                          <a:cs typeface="Times New Roman" panose="02020603050405020304" pitchFamily="18" charset="0"/>
                        </a:rPr>
                        <a:t>Negative environmental impact</a:t>
                      </a:r>
                    </a:p>
                  </a:txBody>
                  <a:tcPr marL="104862" marR="104862"/>
                </a:tc>
                <a:tc>
                  <a:txBody>
                    <a:bodyPr/>
                    <a:lstStyle/>
                    <a:p>
                      <a:r>
                        <a:rPr lang="en-US" sz="2000" dirty="0">
                          <a:latin typeface="Times New Roman" panose="02020603050405020304" pitchFamily="18" charset="0"/>
                          <a:cs typeface="Times New Roman" panose="02020603050405020304" pitchFamily="18" charset="0"/>
                        </a:rPr>
                        <a:t>Environmental Impact Assessment study will be elaborated in parallel with design</a:t>
                      </a:r>
                    </a:p>
                  </a:txBody>
                  <a:tcPr marL="104862" marR="104862"/>
                </a:tc>
                <a:extLst>
                  <a:ext uri="{0D108BD9-81ED-4DB2-BD59-A6C34878D82A}">
                    <a16:rowId xmlns:a16="http://schemas.microsoft.com/office/drawing/2014/main" val="1802182771"/>
                  </a:ext>
                </a:extLst>
              </a:tr>
            </a:tbl>
          </a:graphicData>
        </a:graphic>
      </p:graphicFrame>
    </p:spTree>
    <p:extLst>
      <p:ext uri="{BB962C8B-B14F-4D97-AF65-F5344CB8AC3E}">
        <p14:creationId xmlns:p14="http://schemas.microsoft.com/office/powerpoint/2010/main" val="14386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14290-7159-43CF-8654-EB0F13CE95BE}"/>
              </a:ext>
            </a:extLst>
          </p:cNvPr>
          <p:cNvSpPr>
            <a:spLocks noGrp="1"/>
          </p:cNvSpPr>
          <p:nvPr>
            <p:ph type="title"/>
          </p:nvPr>
        </p:nvSpPr>
        <p:spPr/>
        <p:txBody>
          <a:bodyPr>
            <a:noAutofit/>
          </a:bodyPr>
          <a:lstStyle/>
          <a:p>
            <a:r>
              <a:rPr lang="en-US" sz="4400" dirty="0">
                <a:latin typeface="Times New Roman" panose="02020603050405020304" pitchFamily="18" charset="0"/>
                <a:cs typeface="Times New Roman" panose="02020603050405020304" pitchFamily="18" charset="0"/>
              </a:rPr>
              <a:t>Brief Description of the project, cost and cost recovery</a:t>
            </a:r>
          </a:p>
        </p:txBody>
      </p:sp>
      <p:graphicFrame>
        <p:nvGraphicFramePr>
          <p:cNvPr id="4" name="Content Placeholder 3">
            <a:extLst>
              <a:ext uri="{FF2B5EF4-FFF2-40B4-BE49-F238E27FC236}">
                <a16:creationId xmlns:a16="http://schemas.microsoft.com/office/drawing/2014/main" id="{E26A04B3-4834-41FB-A70F-F1E8ADAD24DE}"/>
              </a:ext>
            </a:extLst>
          </p:cNvPr>
          <p:cNvGraphicFramePr>
            <a:graphicFrameLocks noGrp="1"/>
          </p:cNvGraphicFramePr>
          <p:nvPr>
            <p:ph idx="1"/>
            <p:extLst>
              <p:ext uri="{D42A27DB-BD31-4B8C-83A1-F6EECF244321}">
                <p14:modId xmlns:p14="http://schemas.microsoft.com/office/powerpoint/2010/main" val="777645742"/>
              </p:ext>
            </p:extLst>
          </p:nvPr>
        </p:nvGraphicFramePr>
        <p:xfrm>
          <a:off x="1069975" y="2120900"/>
          <a:ext cx="10058402" cy="2194560"/>
        </p:xfrm>
        <a:graphic>
          <a:graphicData uri="http://schemas.openxmlformats.org/drawingml/2006/table">
            <a:tbl>
              <a:tblPr firstRow="1" bandRow="1">
                <a:tableStyleId>{5C22544A-7EE6-4342-B048-85BDC9FD1C3A}</a:tableStyleId>
              </a:tblPr>
              <a:tblGrid>
                <a:gridCol w="5029201">
                  <a:extLst>
                    <a:ext uri="{9D8B030D-6E8A-4147-A177-3AD203B41FA5}">
                      <a16:colId xmlns:a16="http://schemas.microsoft.com/office/drawing/2014/main" val="4137785625"/>
                    </a:ext>
                  </a:extLst>
                </a:gridCol>
                <a:gridCol w="5029201">
                  <a:extLst>
                    <a:ext uri="{9D8B030D-6E8A-4147-A177-3AD203B41FA5}">
                      <a16:colId xmlns:a16="http://schemas.microsoft.com/office/drawing/2014/main" val="823765262"/>
                    </a:ext>
                  </a:extLst>
                </a:gridCol>
              </a:tblGrid>
              <a:tr h="370840">
                <a:tc>
                  <a:txBody>
                    <a:bodyPr/>
                    <a:lstStyle/>
                    <a:p>
                      <a:r>
                        <a:rPr lang="en-US" sz="2000" dirty="0">
                          <a:latin typeface="Times New Roman" panose="02020603050405020304" pitchFamily="18" charset="0"/>
                          <a:cs typeface="Times New Roman" panose="02020603050405020304" pitchFamily="18" charset="0"/>
                        </a:rPr>
                        <a:t>Description</a:t>
                      </a:r>
                    </a:p>
                  </a:txBody>
                  <a:tcPr marL="104862" marR="104862"/>
                </a:tc>
                <a:tc>
                  <a:txBody>
                    <a:bodyPr/>
                    <a:lstStyle/>
                    <a:p>
                      <a:r>
                        <a:rPr lang="en-US" sz="2000" dirty="0">
                          <a:latin typeface="Times New Roman" panose="02020603050405020304" pitchFamily="18" charset="0"/>
                          <a:cs typeface="Times New Roman" panose="02020603050405020304" pitchFamily="18" charset="0"/>
                        </a:rPr>
                        <a:t>Cost Recovery</a:t>
                      </a:r>
                    </a:p>
                  </a:txBody>
                  <a:tcPr marL="104862" marR="104862"/>
                </a:tc>
                <a:extLst>
                  <a:ext uri="{0D108BD9-81ED-4DB2-BD59-A6C34878D82A}">
                    <a16:rowId xmlns:a16="http://schemas.microsoft.com/office/drawing/2014/main" val="1698183470"/>
                  </a:ext>
                </a:extLst>
              </a:tr>
              <a:tr h="370840">
                <a:tc>
                  <a:txBody>
                    <a:bodyPr/>
                    <a:lstStyle/>
                    <a:p>
                      <a:r>
                        <a:rPr lang="en-US" sz="2000" dirty="0">
                          <a:latin typeface="Times New Roman" panose="02020603050405020304" pitchFamily="18" charset="0"/>
                          <a:cs typeface="Times New Roman" panose="02020603050405020304" pitchFamily="18" charset="0"/>
                        </a:rPr>
                        <a:t>Length: 9 to 10 Km (including 3 bridges and 3 tunnels)</a:t>
                      </a:r>
                    </a:p>
                  </a:txBody>
                  <a:tcPr marL="104862" marR="104862"/>
                </a:tc>
                <a:tc>
                  <a:txBody>
                    <a:bodyPr/>
                    <a:lstStyle/>
                    <a:p>
                      <a:r>
                        <a:rPr lang="en-US" sz="2000" dirty="0">
                          <a:latin typeface="Times New Roman" panose="02020603050405020304" pitchFamily="18" charset="0"/>
                          <a:cs typeface="Times New Roman" panose="02020603050405020304" pitchFamily="18" charset="0"/>
                        </a:rPr>
                        <a:t>Direct Taxes: toll highway</a:t>
                      </a:r>
                    </a:p>
                  </a:txBody>
                  <a:tcPr marL="104862" marR="104862"/>
                </a:tc>
                <a:extLst>
                  <a:ext uri="{0D108BD9-81ED-4DB2-BD59-A6C34878D82A}">
                    <a16:rowId xmlns:a16="http://schemas.microsoft.com/office/drawing/2014/main" val="348321870"/>
                  </a:ext>
                </a:extLst>
              </a:tr>
              <a:tr h="370840">
                <a:tc>
                  <a:txBody>
                    <a:bodyPr/>
                    <a:lstStyle/>
                    <a:p>
                      <a:r>
                        <a:rPr lang="en-US" sz="2000" dirty="0">
                          <a:latin typeface="Times New Roman" panose="02020603050405020304" pitchFamily="18" charset="0"/>
                          <a:cs typeface="Times New Roman" panose="02020603050405020304" pitchFamily="18" charset="0"/>
                        </a:rPr>
                        <a:t>Weight: 2 x 3 lanes (without central aisle)</a:t>
                      </a:r>
                    </a:p>
                  </a:txBody>
                  <a:tcPr marL="104862" marR="104862"/>
                </a:tc>
                <a:tc>
                  <a:txBody>
                    <a:bodyPr/>
                    <a:lstStyle/>
                    <a:p>
                      <a:r>
                        <a:rPr lang="en-US" sz="2000" dirty="0">
                          <a:latin typeface="Times New Roman" panose="02020603050405020304" pitchFamily="18" charset="0"/>
                          <a:cs typeface="Times New Roman" panose="02020603050405020304" pitchFamily="18" charset="0"/>
                        </a:rPr>
                        <a:t>Indirect Taxes: enhancement of local taxes due to upgrading of local economy</a:t>
                      </a:r>
                    </a:p>
                  </a:txBody>
                  <a:tcPr marL="104862" marR="104862"/>
                </a:tc>
                <a:extLst>
                  <a:ext uri="{0D108BD9-81ED-4DB2-BD59-A6C34878D82A}">
                    <a16:rowId xmlns:a16="http://schemas.microsoft.com/office/drawing/2014/main" val="3704947520"/>
                  </a:ext>
                </a:extLst>
              </a:tr>
              <a:tr h="370840">
                <a:tc>
                  <a:txBody>
                    <a:bodyPr/>
                    <a:lstStyle/>
                    <a:p>
                      <a:r>
                        <a:rPr lang="en-US" sz="2000" dirty="0">
                          <a:latin typeface="Times New Roman" panose="02020603050405020304" pitchFamily="18" charset="0"/>
                          <a:cs typeface="Times New Roman" panose="02020603050405020304" pitchFamily="18" charset="0"/>
                        </a:rPr>
                        <a:t>Total Cost: 90 Million US Dollars </a:t>
                      </a:r>
                    </a:p>
                  </a:txBody>
                  <a:tcPr marL="104862" marR="104862"/>
                </a:tc>
                <a:tc>
                  <a:txBody>
                    <a:bodyPr/>
                    <a:lstStyle/>
                    <a:p>
                      <a:endParaRPr lang="en-US" sz="2000" dirty="0">
                        <a:latin typeface="Times New Roman" panose="02020603050405020304" pitchFamily="18" charset="0"/>
                        <a:cs typeface="Times New Roman" panose="02020603050405020304" pitchFamily="18" charset="0"/>
                      </a:endParaRPr>
                    </a:p>
                  </a:txBody>
                  <a:tcPr marL="104862" marR="104862"/>
                </a:tc>
                <a:extLst>
                  <a:ext uri="{0D108BD9-81ED-4DB2-BD59-A6C34878D82A}">
                    <a16:rowId xmlns:a16="http://schemas.microsoft.com/office/drawing/2014/main" val="1707172512"/>
                  </a:ext>
                </a:extLst>
              </a:tr>
            </a:tbl>
          </a:graphicData>
        </a:graphic>
      </p:graphicFrame>
    </p:spTree>
    <p:extLst>
      <p:ext uri="{BB962C8B-B14F-4D97-AF65-F5344CB8AC3E}">
        <p14:creationId xmlns:p14="http://schemas.microsoft.com/office/powerpoint/2010/main" val="32877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43A9E-8F15-492C-8A9F-CDF778DC6CD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Thank you</a:t>
            </a:r>
          </a:p>
        </p:txBody>
      </p:sp>
      <p:sp>
        <p:nvSpPr>
          <p:cNvPr id="3" name="Text Placeholder 2">
            <a:extLst>
              <a:ext uri="{FF2B5EF4-FFF2-40B4-BE49-F238E27FC236}">
                <a16:creationId xmlns:a16="http://schemas.microsoft.com/office/drawing/2014/main" id="{00E531D4-663E-499B-BB22-470B7CFA507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77689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116</TotalTime>
  <Words>295</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Rockwell</vt:lpstr>
      <vt:lpstr>Rockwell Condensed</vt:lpstr>
      <vt:lpstr>Times New Roman</vt:lpstr>
      <vt:lpstr>Wingdings</vt:lpstr>
      <vt:lpstr>Wood Type</vt:lpstr>
      <vt:lpstr>Saida By-Pass Road Project (Turnpike)</vt:lpstr>
      <vt:lpstr>SAIDA CITY AT THE NATIONAL  LEVEL</vt:lpstr>
      <vt:lpstr>Problem and Challenges</vt:lpstr>
      <vt:lpstr>Objective and Solutions</vt:lpstr>
      <vt:lpstr>Risks and Mitigations</vt:lpstr>
      <vt:lpstr>Brief Description of the project, cost and cost recovery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SAIDA CTY ON THE NATIONAL LEVEL</dc:title>
  <dc:creator>Youssef Aziz</dc:creator>
  <cp:lastModifiedBy>Youssef Aziz</cp:lastModifiedBy>
  <cp:revision>19</cp:revision>
  <dcterms:created xsi:type="dcterms:W3CDTF">2018-07-12T08:35:04Z</dcterms:created>
  <dcterms:modified xsi:type="dcterms:W3CDTF">2018-07-12T11:17:10Z</dcterms:modified>
</cp:coreProperties>
</file>