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8"/>
  </p:notesMasterIdLst>
  <p:handoutMasterIdLst>
    <p:handoutMasterId r:id="rId9"/>
  </p:handoutMasterIdLst>
  <p:sldIdLst>
    <p:sldId id="2970" r:id="rId2"/>
    <p:sldId id="2996" r:id="rId3"/>
    <p:sldId id="2988" r:id="rId4"/>
    <p:sldId id="2989" r:id="rId5"/>
    <p:sldId id="2995" r:id="rId6"/>
    <p:sldId id="2990" r:id="rId7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94"/>
    <a:srgbClr val="767171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78636" autoAdjust="0"/>
  </p:normalViewPr>
  <p:slideViewPr>
    <p:cSldViewPr snapToGrid="0" snapToObjects="1">
      <p:cViewPr varScale="1">
        <p:scale>
          <a:sx n="77" d="100"/>
          <a:sy n="77" d="100"/>
        </p:scale>
        <p:origin x="1170" y="54"/>
      </p:cViewPr>
      <p:guideLst>
        <p:guide orient="horz" pos="1629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7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4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B68-B61B-4C65-8284-F18C7B097710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654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13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Flaticon.com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sumado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un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inexistente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verde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habitantes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ciudad.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Actualmente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constantemente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amenazado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loteadores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quieren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aprovecharse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al no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existir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expacimiento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habitantes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trasladan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municipios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públicos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precisa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alianza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el sector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privado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consecionar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</a:t>
            </a:r>
            <a:r>
              <a:rPr lang="en-US" sz="2400" dirty="0" smtClean="0">
                <a:solidFill>
                  <a:srgbClr val="003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16968E-0798-46A2-BD2A-CF7AE0AC60B9}"/>
              </a:ext>
            </a:extLst>
          </p:cNvPr>
          <p:cNvSpPr txBox="1"/>
          <p:nvPr/>
        </p:nvSpPr>
        <p:spPr>
          <a:xfrm>
            <a:off x="-491149" y="3393278"/>
            <a:ext cx="33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ALTO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0" y="4002878"/>
            <a:ext cx="2853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PARQUE URBANO CENTRAL</a:t>
            </a:r>
          </a:p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EXPERIENCIA APP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="" xmlns:a16="http://schemas.microsoft.com/office/drawing/2014/main" id="{F41C3650-DB3D-47B9-85F7-4EFB35D6556B}"/>
              </a:ext>
            </a:extLst>
          </p:cNvPr>
          <p:cNvSpPr/>
          <p:nvPr/>
        </p:nvSpPr>
        <p:spPr>
          <a:xfrm rot="9048209">
            <a:off x="3784642" y="1043312"/>
            <a:ext cx="1720093" cy="3717701"/>
          </a:xfrm>
          <a:prstGeom prst="parallelogram">
            <a:avLst>
              <a:gd name="adj" fmla="val 67982"/>
            </a:avLst>
          </a:prstGeom>
          <a:solidFill>
            <a:srgbClr val="4681A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63500" dir="5400000" sx="98000" sy="98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99" y="0"/>
            <a:ext cx="5844407" cy="51435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4446693"/>
            <a:ext cx="800100" cy="6697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4823" b="5296"/>
          <a:stretch/>
        </p:blipFill>
        <p:spPr>
          <a:xfrm>
            <a:off x="5770859" y="4405796"/>
            <a:ext cx="1128100" cy="775821"/>
          </a:xfrm>
          <a:prstGeom prst="round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2106582" y="98644"/>
            <a:ext cx="4801177" cy="1477328"/>
            <a:chOff x="3174612" y="833503"/>
            <a:chExt cx="2349500" cy="147732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833503"/>
              <a:ext cx="23495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450" dirty="0" smtClean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EL ALTO</a:t>
              </a:r>
            </a:p>
            <a:p>
              <a:pPr lvl="0" algn="ctr" defTabSz="6856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spc="450" dirty="0" smtClean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 </a:t>
              </a:r>
              <a:r>
                <a:rPr lang="es-BO" sz="1400" dirty="0">
                  <a:solidFill>
                    <a:schemeClr val="accent6">
                      <a:lumMod val="50000"/>
                    </a:schemeClr>
                  </a:solidFill>
                </a:rPr>
                <a:t>PARQUE URBANO CENTRAL</a:t>
              </a:r>
              <a:br>
                <a:rPr lang="es-BO" sz="14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s-BO" sz="1400" dirty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es-BO" sz="1400" dirty="0" smtClean="0">
                  <a:solidFill>
                    <a:schemeClr val="accent6">
                      <a:lumMod val="50000"/>
                    </a:schemeClr>
                  </a:solidFill>
                </a:rPr>
                <a:t>xperiencia </a:t>
              </a:r>
              <a:r>
                <a:rPr lang="es-BO" sz="1400" dirty="0">
                  <a:solidFill>
                    <a:schemeClr val="accent6">
                      <a:lumMod val="50000"/>
                    </a:schemeClr>
                  </a:solidFill>
                </a:rPr>
                <a:t>de alianza </a:t>
              </a:r>
              <a:r>
                <a:rPr lang="es-BO" sz="1400" dirty="0" smtClean="0">
                  <a:solidFill>
                    <a:schemeClr val="accent6">
                      <a:lumMod val="50000"/>
                    </a:schemeClr>
                  </a:solidFill>
                </a:rPr>
                <a:t>APP</a:t>
              </a:r>
              <a: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  <a:t/>
              </a:r>
              <a:b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  <a:t/>
              </a:r>
              <a:b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</a:b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51218" y="1230947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419341" y="1130051"/>
            <a:ext cx="78527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3891"/>
                </a:solidFill>
              </a:rPr>
              <a:t>NUESTRO PROPOSITO:</a:t>
            </a:r>
            <a:endParaRPr lang="en-US" sz="1800" b="1" dirty="0">
              <a:solidFill>
                <a:srgbClr val="003891"/>
              </a:solidFill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de area </a:t>
            </a:r>
            <a:r>
              <a:rPr lang="en-US" dirty="0" err="1" smtClean="0"/>
              <a:t>verde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habitante</a:t>
            </a:r>
            <a:r>
              <a:rPr lang="en-US" dirty="0" smtClean="0"/>
              <a:t> (1 m2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habitante</a:t>
            </a:r>
            <a:r>
              <a:rPr lang="en-US" dirty="0" smtClean="0"/>
              <a:t>)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dirty="0" smtClean="0"/>
              <a:t>Existe un área destinado a este efecto, sin embargo el municipio no tiene el presupuesto para efectivizar el proyecto.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MX" dirty="0">
              <a:solidFill>
                <a:srgbClr val="003891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dirty="0" smtClean="0"/>
              <a:t>La necesidad de recuperación de este espacio publico ante la amenaza la pérdida del mismo ante asentamientos informales</a:t>
            </a:r>
            <a:endParaRPr lang="en-US" dirty="0">
              <a:solidFill>
                <a:srgbClr val="003891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  <a:effectLst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329A86B7-6557-4EF5-8C7D-E2AAF30D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947" y="4183647"/>
            <a:ext cx="758952" cy="7589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538A7C4C-D0EF-4CEE-856A-85D6DF8D96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6235" y="4183647"/>
            <a:ext cx="758952" cy="7589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0843FCCF-6142-430F-9B0F-3FFCB3291A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912720" y="4183647"/>
            <a:ext cx="758952" cy="7589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154826A0-309D-4156-8049-69D0330A01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633" y="4181197"/>
            <a:ext cx="761402" cy="76140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CBDCB3C6-4EB8-4D49-AA94-7E1D745E9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73009" y="4181197"/>
            <a:ext cx="758952" cy="7589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6E0CB66E-E67F-4442-B79A-AFCA558EBC3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9750" y="4181197"/>
            <a:ext cx="758952" cy="7589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C80FB562-27D3-4686-BB33-071A206198B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2919" y="4181197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901396" y="1024449"/>
            <a:ext cx="339939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3891"/>
                </a:solidFill>
              </a:rPr>
              <a:t>LO QUE QUEREMOS:</a:t>
            </a:r>
            <a:endParaRPr lang="en-US" sz="1400" b="1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891"/>
              </a:solidFill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 err="1"/>
              <a:t>Construcción</a:t>
            </a:r>
            <a:r>
              <a:rPr lang="en-US" sz="1200" dirty="0"/>
              <a:t> de un </a:t>
            </a:r>
            <a:r>
              <a:rPr lang="en-US" sz="1200" dirty="0" err="1"/>
              <a:t>parque</a:t>
            </a:r>
            <a:r>
              <a:rPr lang="en-US" sz="1200" dirty="0"/>
              <a:t> </a:t>
            </a:r>
            <a:r>
              <a:rPr lang="en-US" sz="1200" dirty="0" err="1"/>
              <a:t>urbano</a:t>
            </a:r>
            <a:r>
              <a:rPr lang="en-US" sz="1200" dirty="0"/>
              <a:t> </a:t>
            </a:r>
            <a:r>
              <a:rPr lang="es-ES" altLang="es-MX" sz="1200" dirty="0" smtClean="0"/>
              <a:t>con </a:t>
            </a:r>
            <a:r>
              <a:rPr lang="es-ES" altLang="es-MX" sz="1200" dirty="0"/>
              <a:t>una estrategia comercial y de servicios ligada a la </a:t>
            </a:r>
            <a:r>
              <a:rPr lang="es-ES" altLang="es-MX" sz="1200" dirty="0" err="1"/>
              <a:t>armonia</a:t>
            </a:r>
            <a:r>
              <a:rPr lang="es-ES" altLang="es-MX" sz="1200" dirty="0"/>
              <a:t> con nuestro medio ambiente, mediante una alianza estratégica con el empresariado </a:t>
            </a:r>
            <a:r>
              <a:rPr lang="es-ES" altLang="es-MX" sz="1200" dirty="0" smtClean="0"/>
              <a:t>privado.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altLang="es-MX" sz="1200" dirty="0" smtClean="0"/>
              <a:t>Elementos: </a:t>
            </a:r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MX" sz="1200" dirty="0" smtClean="0"/>
              <a:t>salas </a:t>
            </a:r>
            <a:r>
              <a:rPr lang="es-ES" altLang="es-MX" sz="1200" dirty="0"/>
              <a:t>de teatro, </a:t>
            </a:r>
            <a:endParaRPr lang="es-ES" altLang="es-MX" sz="1200" dirty="0" smtClean="0"/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MX" sz="1200" dirty="0" smtClean="0"/>
              <a:t>Cafeterías y restaurantes</a:t>
            </a:r>
            <a:r>
              <a:rPr lang="es-ES" altLang="es-MX" sz="1200" dirty="0"/>
              <a:t>, </a:t>
            </a:r>
            <a:endParaRPr lang="es-ES" altLang="es-MX" sz="1200" dirty="0" smtClean="0"/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MX" sz="1200" dirty="0" smtClean="0"/>
              <a:t>parqueos</a:t>
            </a:r>
            <a:r>
              <a:rPr lang="es-ES" altLang="es-MX" sz="1200" dirty="0"/>
              <a:t>, </a:t>
            </a:r>
            <a:endParaRPr lang="es-ES" altLang="es-MX" sz="1200" dirty="0" smtClean="0"/>
          </a:p>
          <a:p>
            <a:pPr marL="684213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MX" sz="1200" dirty="0" err="1" smtClean="0"/>
              <a:t>shooping</a:t>
            </a:r>
            <a:r>
              <a:rPr lang="es-ES" altLang="es-MX" sz="1200" dirty="0" smtClean="0"/>
              <a:t> </a:t>
            </a:r>
            <a:r>
              <a:rPr lang="es-ES" altLang="es-MX" sz="1200" dirty="0"/>
              <a:t>y áreas recreativas (ciclo vías, canchas, entre otras</a:t>
            </a:r>
            <a:r>
              <a:rPr lang="es-ES" altLang="es-MX" sz="1200" dirty="0" smtClean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48DE5A-0D7C-467F-A5B0-1CBDAC137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5072651" y="1531430"/>
            <a:ext cx="3078621" cy="3053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06E705E-7F59-4AF1-B313-F621E1494F11}"/>
              </a:ext>
            </a:extLst>
          </p:cNvPr>
          <p:cNvSpPr/>
          <p:nvPr/>
        </p:nvSpPr>
        <p:spPr>
          <a:xfrm>
            <a:off x="5067356" y="1531430"/>
            <a:ext cx="3083916" cy="305394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Include a map of your pilot intervention area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="" xmlns:a16="http://schemas.microsoft.com/office/drawing/2014/main" id="{E0E399A8-5307-4697-923E-04ED78482493}"/>
              </a:ext>
            </a:extLst>
          </p:cNvPr>
          <p:cNvSpPr txBox="1"/>
          <p:nvPr/>
        </p:nvSpPr>
        <p:spPr>
          <a:xfrm>
            <a:off x="2171411" y="110613"/>
            <a:ext cx="48011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450" dirty="0" smtClean="0">
                <a:solidFill>
                  <a:srgbClr val="E7E6E6">
                    <a:lumMod val="5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EL ALTO</a:t>
            </a:r>
          </a:p>
          <a:p>
            <a:pPr lvl="0" algn="ctr" defTabSz="6856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450" dirty="0" smtClean="0">
                <a:solidFill>
                  <a:srgbClr val="E7E6E6">
                    <a:lumMod val="5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s-BO" sz="1400" dirty="0">
                <a:solidFill>
                  <a:schemeClr val="accent6">
                    <a:lumMod val="50000"/>
                  </a:schemeClr>
                </a:solidFill>
              </a:rPr>
              <a:t>PARQUE URBANO CENTRAL</a:t>
            </a:r>
            <a:br>
              <a:rPr lang="es-BO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BO" sz="14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s-BO" sz="1400" dirty="0" smtClean="0">
                <a:solidFill>
                  <a:schemeClr val="accent6">
                    <a:lumMod val="50000"/>
                  </a:schemeClr>
                </a:solidFill>
              </a:rPr>
              <a:t>xperiencia </a:t>
            </a:r>
            <a:r>
              <a:rPr lang="es-BO" sz="1400" dirty="0">
                <a:solidFill>
                  <a:schemeClr val="accent6">
                    <a:lumMod val="50000"/>
                  </a:schemeClr>
                </a:solidFill>
              </a:rPr>
              <a:t>de alianza </a:t>
            </a:r>
            <a:r>
              <a:rPr lang="es-BO" sz="1400" dirty="0" smtClean="0">
                <a:solidFill>
                  <a:schemeClr val="accent6">
                    <a:lumMod val="50000"/>
                  </a:schemeClr>
                </a:solidFill>
              </a:rPr>
              <a:t>APP</a:t>
            </a:r>
            <a:r>
              <a:rPr lang="es-BO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BO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BO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BO" sz="2400" dirty="0">
                <a:solidFill>
                  <a:schemeClr val="accent6">
                    <a:lumMod val="50000"/>
                  </a:schemeClr>
                </a:solidFill>
              </a:rPr>
            </a:br>
            <a:endParaRPr kumimoji="0" lang="en-US" sz="1400" b="0" i="0" u="none" strike="noStrike" kern="1200" cap="none" spc="45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12" y="1260336"/>
            <a:ext cx="3795388" cy="33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09672" y="0"/>
            <a:ext cx="4834328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Private capital opportunities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8B07139-DDC4-4CBF-A84C-B05D881A1D09}"/>
              </a:ext>
            </a:extLst>
          </p:cNvPr>
          <p:cNvSpPr/>
          <p:nvPr/>
        </p:nvSpPr>
        <p:spPr>
          <a:xfrm>
            <a:off x="491778" y="659688"/>
            <a:ext cx="326852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3891"/>
              </a:solidFill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>
                <a:solidFill>
                  <a:srgbClr val="003891"/>
                </a:solidFill>
              </a:rPr>
              <a:t>Show the outcomes of the Rapid Capital Assessment (RCA) for your city.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>
                <a:solidFill>
                  <a:srgbClr val="003891"/>
                </a:solidFill>
              </a:rPr>
              <a:t>Summarize barriers, challenges and opportunities for capital mobilization as the city sees it right now. Ground your conclusion using the outcomes of </a:t>
            </a:r>
            <a:r>
              <a:rPr lang="en-US" sz="1200" dirty="0" smtClean="0">
                <a:solidFill>
                  <a:srgbClr val="003891"/>
                </a:solidFill>
              </a:rPr>
              <a:t>RCAs.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 err="1">
                <a:solidFill>
                  <a:srgbClr val="003891"/>
                </a:solidFill>
              </a:rPr>
              <a:t>En</a:t>
            </a:r>
            <a:r>
              <a:rPr lang="en-US" sz="1200" dirty="0">
                <a:solidFill>
                  <a:srgbClr val="003891"/>
                </a:solidFill>
              </a:rPr>
              <a:t> Bolivia no </a:t>
            </a:r>
            <a:r>
              <a:rPr lang="en-US" sz="1200" dirty="0" err="1">
                <a:solidFill>
                  <a:srgbClr val="003891"/>
                </a:solidFill>
              </a:rPr>
              <a:t>existe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impedimentos</a:t>
            </a:r>
            <a:r>
              <a:rPr lang="en-US" sz="1200" dirty="0">
                <a:solidFill>
                  <a:srgbClr val="003891"/>
                </a:solidFill>
              </a:rPr>
              <a:t> para la </a:t>
            </a:r>
            <a:r>
              <a:rPr lang="en-US" sz="1200" dirty="0" err="1">
                <a:solidFill>
                  <a:srgbClr val="003891"/>
                </a:solidFill>
              </a:rPr>
              <a:t>inversión</a:t>
            </a:r>
            <a:r>
              <a:rPr lang="en-US" sz="1200" dirty="0">
                <a:solidFill>
                  <a:srgbClr val="003891"/>
                </a:solidFill>
              </a:rPr>
              <a:t> de capital </a:t>
            </a:r>
            <a:r>
              <a:rPr lang="en-US" sz="1200" dirty="0" err="1">
                <a:solidFill>
                  <a:srgbClr val="003891"/>
                </a:solidFill>
              </a:rPr>
              <a:t>privado</a:t>
            </a:r>
            <a:r>
              <a:rPr lang="en-US" sz="1200" dirty="0">
                <a:solidFill>
                  <a:srgbClr val="003891"/>
                </a:solidFill>
              </a:rPr>
              <a:t> y </a:t>
            </a:r>
            <a:r>
              <a:rPr lang="en-US" sz="1200" dirty="0" err="1">
                <a:solidFill>
                  <a:srgbClr val="003891"/>
                </a:solidFill>
              </a:rPr>
              <a:t>permite</a:t>
            </a:r>
            <a:r>
              <a:rPr lang="en-US" sz="1200" dirty="0">
                <a:solidFill>
                  <a:srgbClr val="003891"/>
                </a:solidFill>
              </a:rPr>
              <a:t> al </a:t>
            </a:r>
            <a:r>
              <a:rPr lang="en-US" sz="1200" dirty="0" err="1">
                <a:solidFill>
                  <a:srgbClr val="003891"/>
                </a:solidFill>
              </a:rPr>
              <a:t>municipio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bajo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sus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competencias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autonomas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poder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hacer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reformas</a:t>
            </a:r>
            <a:r>
              <a:rPr lang="en-US" sz="1200" dirty="0">
                <a:solidFill>
                  <a:srgbClr val="003891"/>
                </a:solidFill>
              </a:rPr>
              <a:t> que </a:t>
            </a:r>
            <a:r>
              <a:rPr lang="en-US" sz="1200" dirty="0" err="1">
                <a:solidFill>
                  <a:srgbClr val="003891"/>
                </a:solidFill>
              </a:rPr>
              <a:t>garantizen</a:t>
            </a:r>
            <a:r>
              <a:rPr lang="en-US" sz="1200" dirty="0">
                <a:solidFill>
                  <a:srgbClr val="003891"/>
                </a:solidFill>
              </a:rPr>
              <a:t> la </a:t>
            </a:r>
            <a:r>
              <a:rPr lang="en-US" sz="1200" dirty="0" err="1">
                <a:solidFill>
                  <a:srgbClr val="003891"/>
                </a:solidFill>
              </a:rPr>
              <a:t>participación</a:t>
            </a:r>
            <a:r>
              <a:rPr lang="en-US" sz="1200" dirty="0">
                <a:solidFill>
                  <a:srgbClr val="003891"/>
                </a:solidFill>
              </a:rPr>
              <a:t> de </a:t>
            </a:r>
            <a:r>
              <a:rPr lang="en-US" sz="1200" dirty="0" err="1">
                <a:solidFill>
                  <a:srgbClr val="003891"/>
                </a:solidFill>
              </a:rPr>
              <a:t>concesiones</a:t>
            </a:r>
            <a:r>
              <a:rPr lang="en-US" sz="1200" dirty="0">
                <a:solidFill>
                  <a:srgbClr val="003891"/>
                </a:solidFill>
              </a:rPr>
              <a:t> a </a:t>
            </a:r>
            <a:r>
              <a:rPr lang="en-US" sz="1200" dirty="0" err="1">
                <a:solidFill>
                  <a:srgbClr val="003891"/>
                </a:solidFill>
              </a:rPr>
              <a:t>privados</a:t>
            </a:r>
            <a:r>
              <a:rPr lang="en-US" sz="1200" dirty="0">
                <a:solidFill>
                  <a:srgbClr val="003891"/>
                </a:solidFill>
              </a:rPr>
              <a:t> a </a:t>
            </a:r>
            <a:r>
              <a:rPr lang="en-US" sz="1200" dirty="0" err="1">
                <a:solidFill>
                  <a:srgbClr val="003891"/>
                </a:solidFill>
              </a:rPr>
              <a:t>traves</a:t>
            </a:r>
            <a:r>
              <a:rPr lang="en-US" sz="1200" dirty="0">
                <a:solidFill>
                  <a:srgbClr val="003891"/>
                </a:solidFill>
              </a:rPr>
              <a:t> de </a:t>
            </a:r>
            <a:r>
              <a:rPr lang="en-US" sz="1200" dirty="0" err="1">
                <a:solidFill>
                  <a:srgbClr val="003891"/>
                </a:solidFill>
              </a:rPr>
              <a:t>alianzas</a:t>
            </a:r>
            <a:r>
              <a:rPr lang="en-US" sz="1200" dirty="0">
                <a:solidFill>
                  <a:srgbClr val="003891"/>
                </a:solidFill>
              </a:rPr>
              <a:t> que </a:t>
            </a:r>
            <a:r>
              <a:rPr lang="en-US" sz="1200" dirty="0" err="1">
                <a:solidFill>
                  <a:srgbClr val="003891"/>
                </a:solidFill>
              </a:rPr>
              <a:t>ayudaran</a:t>
            </a:r>
            <a:r>
              <a:rPr lang="en-US" sz="1200" dirty="0">
                <a:solidFill>
                  <a:srgbClr val="003891"/>
                </a:solidFill>
              </a:rPr>
              <a:t> a </a:t>
            </a:r>
            <a:r>
              <a:rPr lang="en-US" sz="1200" dirty="0" err="1">
                <a:solidFill>
                  <a:srgbClr val="003891"/>
                </a:solidFill>
              </a:rPr>
              <a:t>implementar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infraestructura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verde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en</a:t>
            </a:r>
            <a:r>
              <a:rPr lang="en-US" sz="1200" dirty="0">
                <a:solidFill>
                  <a:srgbClr val="003891"/>
                </a:solidFill>
              </a:rPr>
              <a:t> el </a:t>
            </a:r>
            <a:r>
              <a:rPr lang="en-US" sz="1200" dirty="0" err="1">
                <a:solidFill>
                  <a:srgbClr val="003891"/>
                </a:solidFill>
              </a:rPr>
              <a:t>marco</a:t>
            </a:r>
            <a:r>
              <a:rPr lang="en-US" sz="1200" dirty="0">
                <a:solidFill>
                  <a:srgbClr val="003891"/>
                </a:solidFill>
              </a:rPr>
              <a:t> de la </a:t>
            </a:r>
            <a:r>
              <a:rPr lang="en-US" sz="1200" dirty="0" err="1">
                <a:solidFill>
                  <a:srgbClr val="003891"/>
                </a:solidFill>
              </a:rPr>
              <a:t>resiliencia</a:t>
            </a:r>
            <a:r>
              <a:rPr lang="en-US" sz="1200" dirty="0">
                <a:solidFill>
                  <a:srgbClr val="003891"/>
                </a:solidFill>
              </a:rPr>
              <a:t>.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 err="1">
                <a:solidFill>
                  <a:srgbClr val="003891"/>
                </a:solidFill>
              </a:rPr>
              <a:t>Imposibilidad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economica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smtClean="0">
                <a:solidFill>
                  <a:srgbClr val="003891"/>
                </a:solidFill>
              </a:rPr>
              <a:t>municipal </a:t>
            </a:r>
            <a:r>
              <a:rPr lang="en-US" sz="1200" dirty="0" err="1" smtClean="0">
                <a:solidFill>
                  <a:srgbClr val="003891"/>
                </a:solidFill>
              </a:rPr>
              <a:t>Es</a:t>
            </a:r>
            <a:r>
              <a:rPr lang="en-US" sz="1200" dirty="0" smtClean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una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oportunidad</a:t>
            </a:r>
            <a:r>
              <a:rPr lang="en-US" sz="1200" dirty="0">
                <a:solidFill>
                  <a:srgbClr val="003891"/>
                </a:solidFill>
              </a:rPr>
              <a:t> para el </a:t>
            </a:r>
            <a:r>
              <a:rPr lang="en-US" sz="1200" dirty="0" err="1">
                <a:solidFill>
                  <a:srgbClr val="003891"/>
                </a:solidFill>
              </a:rPr>
              <a:t>privado</a:t>
            </a:r>
            <a:endParaRPr lang="en-US" sz="1200" dirty="0">
              <a:solidFill>
                <a:srgbClr val="00389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 err="1">
                <a:solidFill>
                  <a:srgbClr val="003891"/>
                </a:solidFill>
              </a:rPr>
              <a:t>Ya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existen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algunos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ejemplos</a:t>
            </a:r>
            <a:r>
              <a:rPr lang="en-US" sz="1200" dirty="0">
                <a:solidFill>
                  <a:srgbClr val="003891"/>
                </a:solidFill>
              </a:rPr>
              <a:t> de inversion </a:t>
            </a:r>
            <a:r>
              <a:rPr lang="en-US" sz="1200" dirty="0" err="1">
                <a:solidFill>
                  <a:srgbClr val="003891"/>
                </a:solidFill>
              </a:rPr>
              <a:t>privada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en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otras</a:t>
            </a:r>
            <a:r>
              <a:rPr lang="en-US" sz="1200" dirty="0">
                <a:solidFill>
                  <a:srgbClr val="003891"/>
                </a:solidFill>
              </a:rPr>
              <a:t> </a:t>
            </a:r>
            <a:r>
              <a:rPr lang="en-US" sz="1200" dirty="0" err="1">
                <a:solidFill>
                  <a:srgbClr val="003891"/>
                </a:solidFill>
              </a:rPr>
              <a:t>ciudades</a:t>
            </a:r>
            <a:r>
              <a:rPr lang="en-US" sz="1200" dirty="0">
                <a:solidFill>
                  <a:srgbClr val="003891"/>
                </a:solidFill>
              </a:rPr>
              <a:t> que </a:t>
            </a:r>
            <a:r>
              <a:rPr lang="en-US" sz="1200" dirty="0" err="1">
                <a:solidFill>
                  <a:srgbClr val="003891"/>
                </a:solidFill>
              </a:rPr>
              <a:t>fueron</a:t>
            </a:r>
            <a:r>
              <a:rPr lang="en-US" sz="1200" dirty="0">
                <a:solidFill>
                  <a:srgbClr val="003891"/>
                </a:solidFill>
              </a:rPr>
              <a:t> un </a:t>
            </a:r>
            <a:r>
              <a:rPr lang="en-US" sz="1200" dirty="0" err="1">
                <a:solidFill>
                  <a:srgbClr val="003891"/>
                </a:solidFill>
              </a:rPr>
              <a:t>exito</a:t>
            </a:r>
            <a:r>
              <a:rPr lang="en-US" sz="1200" dirty="0">
                <a:solidFill>
                  <a:srgbClr val="003891"/>
                </a:solidFill>
              </a:rPr>
              <a:t>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050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89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7A1FAA-8AEF-4EBE-BF97-0CF76C011950}"/>
              </a:ext>
            </a:extLst>
          </p:cNvPr>
          <p:cNvSpPr txBox="1"/>
          <p:nvPr/>
        </p:nvSpPr>
        <p:spPr>
          <a:xfrm>
            <a:off x="5152266" y="669771"/>
            <a:ext cx="303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6C7B94"/>
                </a:solidFill>
                <a:latin typeface="Century Gothic" panose="020B0502020202020204" pitchFamily="34" charset="0"/>
              </a:rPr>
              <a:t>Insert RCA results below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C7B9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47A95FA1-DCC8-4890-B133-0FCFA3F3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94843"/>
              </p:ext>
            </p:extLst>
          </p:nvPr>
        </p:nvGraphicFramePr>
        <p:xfrm>
          <a:off x="4599427" y="1501867"/>
          <a:ext cx="4398918" cy="78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987">
                  <a:extLst>
                    <a:ext uri="{9D8B030D-6E8A-4147-A177-3AD203B41FA5}">
                      <a16:colId xmlns="" xmlns:a16="http://schemas.microsoft.com/office/drawing/2014/main" val="2516126933"/>
                    </a:ext>
                  </a:extLst>
                </a:gridCol>
                <a:gridCol w="1099977">
                  <a:extLst>
                    <a:ext uri="{9D8B030D-6E8A-4147-A177-3AD203B41FA5}">
                      <a16:colId xmlns="" xmlns:a16="http://schemas.microsoft.com/office/drawing/2014/main" val="199345724"/>
                    </a:ext>
                  </a:extLst>
                </a:gridCol>
                <a:gridCol w="1099977">
                  <a:extLst>
                    <a:ext uri="{9D8B030D-6E8A-4147-A177-3AD203B41FA5}">
                      <a16:colId xmlns="" xmlns:a16="http://schemas.microsoft.com/office/drawing/2014/main" val="2771223265"/>
                    </a:ext>
                  </a:extLst>
                </a:gridCol>
                <a:gridCol w="1099977">
                  <a:extLst>
                    <a:ext uri="{9D8B030D-6E8A-4147-A177-3AD203B41FA5}">
                      <a16:colId xmlns="" xmlns:a16="http://schemas.microsoft.com/office/drawing/2014/main" val="2401301761"/>
                    </a:ext>
                  </a:extLst>
                </a:gridCol>
              </a:tblGrid>
              <a:tr h="383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PPP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Regulatory Frameworks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Procurement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Government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Co-Financing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0791214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4358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D706B287-3D3D-4AD4-ADAF-3C6CD33A0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33183"/>
              </p:ext>
            </p:extLst>
          </p:nvPr>
        </p:nvGraphicFramePr>
        <p:xfrm>
          <a:off x="4599427" y="2784459"/>
          <a:ext cx="4398920" cy="120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022">
                  <a:extLst>
                    <a:ext uri="{9D8B030D-6E8A-4147-A177-3AD203B41FA5}">
                      <a16:colId xmlns="" xmlns:a16="http://schemas.microsoft.com/office/drawing/2014/main" val="3721814750"/>
                    </a:ext>
                  </a:extLst>
                </a:gridCol>
                <a:gridCol w="861935">
                  <a:extLst>
                    <a:ext uri="{9D8B030D-6E8A-4147-A177-3AD203B41FA5}">
                      <a16:colId xmlns="" xmlns:a16="http://schemas.microsoft.com/office/drawing/2014/main" val="855735491"/>
                    </a:ext>
                  </a:extLst>
                </a:gridCol>
                <a:gridCol w="929390">
                  <a:extLst>
                    <a:ext uri="{9D8B030D-6E8A-4147-A177-3AD203B41FA5}">
                      <a16:colId xmlns="" xmlns:a16="http://schemas.microsoft.com/office/drawing/2014/main" val="4239706864"/>
                    </a:ext>
                  </a:extLst>
                </a:gridCol>
                <a:gridCol w="682052">
                  <a:extLst>
                    <a:ext uri="{9D8B030D-6E8A-4147-A177-3AD203B41FA5}">
                      <a16:colId xmlns="" xmlns:a16="http://schemas.microsoft.com/office/drawing/2014/main" val="2531687167"/>
                    </a:ext>
                  </a:extLst>
                </a:gridCol>
                <a:gridCol w="584617">
                  <a:extLst>
                    <a:ext uri="{9D8B030D-6E8A-4147-A177-3AD203B41FA5}">
                      <a16:colId xmlns="" xmlns:a16="http://schemas.microsoft.com/office/drawing/2014/main" val="3691893124"/>
                    </a:ext>
                  </a:extLst>
                </a:gridCol>
                <a:gridCol w="528904">
                  <a:extLst>
                    <a:ext uri="{9D8B030D-6E8A-4147-A177-3AD203B41FA5}">
                      <a16:colId xmlns="" xmlns:a16="http://schemas.microsoft.com/office/drawing/2014/main" val="3878562817"/>
                    </a:ext>
                  </a:extLst>
                </a:gridCol>
              </a:tblGrid>
              <a:tr h="675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Real Estate Market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Use Regulations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Cadaster / Land Data Management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Security of property rights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Local Fiscal Powers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LVC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183016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1793284"/>
                  </a:ext>
                </a:extLst>
              </a:tr>
            </a:tbl>
          </a:graphicData>
        </a:graphic>
      </p:graphicFrame>
      <p:sp>
        <p:nvSpPr>
          <p:cNvPr id="12" name="Овал 2">
            <a:extLst>
              <a:ext uri="{FF2B5EF4-FFF2-40B4-BE49-F238E27FC236}">
                <a16:creationId xmlns="" xmlns:a16="http://schemas.microsoft.com/office/drawing/2014/main" id="{901886D1-3121-4B6E-8C3C-550FAA2673E6}"/>
              </a:ext>
            </a:extLst>
          </p:cNvPr>
          <p:cNvSpPr/>
          <p:nvPr/>
        </p:nvSpPr>
        <p:spPr>
          <a:xfrm>
            <a:off x="8325661" y="1916509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Овал 2">
            <a:extLst>
              <a:ext uri="{FF2B5EF4-FFF2-40B4-BE49-F238E27FC236}">
                <a16:creationId xmlns="" xmlns:a16="http://schemas.microsoft.com/office/drawing/2014/main" id="{AC85074F-D7E5-4970-812E-9F1CD6738B68}"/>
              </a:ext>
            </a:extLst>
          </p:cNvPr>
          <p:cNvSpPr/>
          <p:nvPr/>
        </p:nvSpPr>
        <p:spPr>
          <a:xfrm>
            <a:off x="5028308" y="1923042"/>
            <a:ext cx="342900" cy="3429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Овал 2">
            <a:extLst>
              <a:ext uri="{FF2B5EF4-FFF2-40B4-BE49-F238E27FC236}">
                <a16:creationId xmlns=""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7390271" y="3600733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Овал 2">
            <a:extLst>
              <a:ext uri="{FF2B5EF4-FFF2-40B4-BE49-F238E27FC236}">
                <a16:creationId xmlns="" xmlns:a16="http://schemas.microsoft.com/office/drawing/2014/main" id="{B9E9E704-0105-4570-9740-93796A970B15}"/>
              </a:ext>
            </a:extLst>
          </p:cNvPr>
          <p:cNvSpPr/>
          <p:nvPr/>
        </p:nvSpPr>
        <p:spPr>
          <a:xfrm>
            <a:off x="4918061" y="3600733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Овал 10">
            <a:extLst>
              <a:ext uri="{FF2B5EF4-FFF2-40B4-BE49-F238E27FC236}">
                <a16:creationId xmlns="" xmlns:a16="http://schemas.microsoft.com/office/drawing/2014/main" id="{C2D3D714-2295-4238-B08F-BEBF6D75B18D}"/>
              </a:ext>
            </a:extLst>
          </p:cNvPr>
          <p:cNvSpPr/>
          <p:nvPr/>
        </p:nvSpPr>
        <p:spPr>
          <a:xfrm>
            <a:off x="6107511" y="1914253"/>
            <a:ext cx="342900" cy="3429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Овал 10">
            <a:extLst>
              <a:ext uri="{FF2B5EF4-FFF2-40B4-BE49-F238E27FC236}">
                <a16:creationId xmlns="" xmlns:a16="http://schemas.microsoft.com/office/drawing/2014/main" id="{39F549E2-6F10-43CD-83BA-CB4EB9B0BFD6}"/>
              </a:ext>
            </a:extLst>
          </p:cNvPr>
          <p:cNvSpPr/>
          <p:nvPr/>
        </p:nvSpPr>
        <p:spPr>
          <a:xfrm>
            <a:off x="7218821" y="1909014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Овал 10">
            <a:extLst>
              <a:ext uri="{FF2B5EF4-FFF2-40B4-BE49-F238E27FC236}">
                <a16:creationId xmlns="" xmlns:a16="http://schemas.microsoft.com/office/drawing/2014/main" id="{45F9ACD9-1EE0-4AA4-A36A-97880EC97193}"/>
              </a:ext>
            </a:extLst>
          </p:cNvPr>
          <p:cNvSpPr/>
          <p:nvPr/>
        </p:nvSpPr>
        <p:spPr>
          <a:xfrm>
            <a:off x="6572620" y="3600733"/>
            <a:ext cx="342900" cy="3429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0">
            <a:extLst>
              <a:ext uri="{FF2B5EF4-FFF2-40B4-BE49-F238E27FC236}">
                <a16:creationId xmlns="" xmlns:a16="http://schemas.microsoft.com/office/drawing/2014/main" id="{DD0AC210-CFAB-4965-9C93-F21108F8A462}"/>
              </a:ext>
            </a:extLst>
          </p:cNvPr>
          <p:cNvSpPr/>
          <p:nvPr/>
        </p:nvSpPr>
        <p:spPr>
          <a:xfrm>
            <a:off x="8012518" y="3600733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Овал 10">
            <a:extLst>
              <a:ext uri="{FF2B5EF4-FFF2-40B4-BE49-F238E27FC236}">
                <a16:creationId xmlns="" xmlns:a16="http://schemas.microsoft.com/office/drawing/2014/main" id="{F1DC6860-34DA-47F4-AE46-EC1BDFD9DFC9}"/>
              </a:ext>
            </a:extLst>
          </p:cNvPr>
          <p:cNvSpPr/>
          <p:nvPr/>
        </p:nvSpPr>
        <p:spPr>
          <a:xfrm>
            <a:off x="5660879" y="3600733"/>
            <a:ext cx="342900" cy="3429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11">
            <a:extLst>
              <a:ext uri="{FF2B5EF4-FFF2-40B4-BE49-F238E27FC236}">
                <a16:creationId xmlns=""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8608736" y="3611438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5288638A-20F3-460F-97C2-E96F5726E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8" y="4336509"/>
            <a:ext cx="964711" cy="964711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-176264" y="313724"/>
            <a:ext cx="4801177" cy="1354217"/>
            <a:chOff x="2086809" y="851992"/>
            <a:chExt cx="2349500" cy="1354217"/>
          </a:xfrm>
        </p:grpSpPr>
        <p:sp>
          <p:nvSpPr>
            <p:cNvPr id="10" name="TextBox 12">
              <a:extLst>
                <a:ext uri="{FF2B5EF4-FFF2-40B4-BE49-F238E27FC236}">
                  <a16:creationId xmlns=""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2086809" y="851992"/>
              <a:ext cx="2349500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pc="450" dirty="0" smtClean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EL ALTO</a:t>
              </a:r>
            </a:p>
            <a:p>
              <a:pPr lvl="0" algn="ctr" defTabSz="6856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spc="450" dirty="0" smtClean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 </a:t>
              </a:r>
              <a:r>
                <a:rPr lang="es-BO" sz="1200" dirty="0">
                  <a:solidFill>
                    <a:schemeClr val="accent6">
                      <a:lumMod val="50000"/>
                    </a:schemeClr>
                  </a:solidFill>
                </a:rPr>
                <a:t>PARQUE URBANO CENTRAL</a:t>
              </a:r>
              <a:br>
                <a:rPr lang="es-BO" sz="12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s-BO" sz="1200" dirty="0">
                  <a:solidFill>
                    <a:schemeClr val="accent6">
                      <a:lumMod val="50000"/>
                    </a:schemeClr>
                  </a:solidFill>
                </a:rPr>
                <a:t>1ra experiencia de alianza </a:t>
              </a:r>
              <a:r>
                <a:rPr lang="es-BO" sz="1200" dirty="0" smtClean="0">
                  <a:solidFill>
                    <a:schemeClr val="accent6">
                      <a:lumMod val="50000"/>
                    </a:schemeClr>
                  </a:solidFill>
                </a:rPr>
                <a:t>APP</a:t>
              </a:r>
              <a: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  <a:t/>
              </a:r>
              <a:b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  <a:t/>
              </a:r>
              <a:br>
                <a:rPr lang="es-BO" sz="2400" dirty="0">
                  <a:solidFill>
                    <a:schemeClr val="accent6">
                      <a:lumMod val="50000"/>
                    </a:schemeClr>
                  </a:solidFill>
                </a:rPr>
              </a:b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11" name="Straight Connector 2">
              <a:extLst>
                <a:ext uri="{FF2B5EF4-FFF2-40B4-BE49-F238E27FC236}">
                  <a16:creationId xmlns=""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2763415" y="1184591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389262" y="1340571"/>
            <a:ext cx="36701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/>
              <a:t>Actualmente este proyecto esta en proceso de diseño </a:t>
            </a:r>
            <a:r>
              <a:rPr lang="es-ES" sz="1200" dirty="0" smtClean="0"/>
              <a:t>final.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 smtClean="0"/>
              <a:t>Se estima </a:t>
            </a:r>
            <a:r>
              <a:rPr lang="es-ES" sz="1200" dirty="0"/>
              <a:t>una inversión que supera los 15 millones de dólares, </a:t>
            </a:r>
            <a:endParaRPr lang="es-ES" sz="1200" dirty="0" smtClean="0"/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 smtClean="0"/>
              <a:t>El </a:t>
            </a:r>
            <a:r>
              <a:rPr lang="es-ES" sz="1200" dirty="0"/>
              <a:t>área de intervención de 68.000 metros cuadrados</a:t>
            </a:r>
            <a:r>
              <a:rPr lang="es-ES" sz="1200" dirty="0" smtClean="0"/>
              <a:t>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 smtClean="0"/>
              <a:t>Banco Mundial y el Ministerio de Obras </a:t>
            </a:r>
            <a:r>
              <a:rPr lang="es-ES" sz="1200" dirty="0"/>
              <a:t>P</a:t>
            </a:r>
            <a:r>
              <a:rPr lang="es-ES" sz="1200" dirty="0" smtClean="0"/>
              <a:t>úblicas. El proyecto complementa una intervención de un parque lineal de 4  kilómetros adyacente al área del proyecto.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 smtClean="0"/>
              <a:t>El municipio de El Alto busca entregar la concesión de este parque y las obras de infraestructura a un inversionista privado que asuma el financiamiento por un periodo de 30 años a cambio de el ingreso a los predios y uso de los servicios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8" y="2373014"/>
            <a:ext cx="3664353" cy="20611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8" y="313724"/>
            <a:ext cx="3651014" cy="20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45192</TotalTime>
  <Words>477</Words>
  <Application>Microsoft Office PowerPoint</Application>
  <PresentationFormat>Presentación en pantalla (16:9)</PresentationFormat>
  <Paragraphs>59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Lato Light</vt:lpstr>
      <vt:lpstr>Montserrat</vt:lpstr>
      <vt:lpstr>Times New Roman</vt:lpstr>
      <vt:lpstr>1_Default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Slidepro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Full name</cp:lastModifiedBy>
  <cp:revision>6749</cp:revision>
  <dcterms:created xsi:type="dcterms:W3CDTF">2014-11-12T21:47:38Z</dcterms:created>
  <dcterms:modified xsi:type="dcterms:W3CDTF">2018-07-12T12:34:57Z</dcterms:modified>
  <cp:category/>
</cp:coreProperties>
</file>