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1"/>
  </p:sldMasterIdLst>
  <p:notesMasterIdLst>
    <p:notesMasterId r:id="rId8"/>
  </p:notesMasterIdLst>
  <p:handoutMasterIdLst>
    <p:handoutMasterId r:id="rId9"/>
  </p:handoutMasterIdLst>
  <p:sldIdLst>
    <p:sldId id="2970" r:id="rId2"/>
    <p:sldId id="2988" r:id="rId3"/>
    <p:sldId id="2989" r:id="rId4"/>
    <p:sldId id="2995" r:id="rId5"/>
    <p:sldId id="332" r:id="rId6"/>
    <p:sldId id="2990" r:id="rId7"/>
  </p:sldIdLst>
  <p:sldSz cx="9144000" cy="5143500" type="screen16x9"/>
  <p:notesSz cx="6858000" cy="9144000"/>
  <p:defaultTextStyle>
    <a:defPPr>
      <a:defRPr lang="en-US"/>
    </a:defPPr>
    <a:lvl1pPr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1pPr>
    <a:lvl2pPr marL="341313" indent="-1698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2pPr>
    <a:lvl3pPr marL="684213" indent="-3413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3pPr>
    <a:lvl4pPr marL="1027113" indent="-51276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4pPr>
    <a:lvl5pPr marL="1370013" indent="-684213" algn="l" defTabSz="684213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Lato Light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Lato Ligh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7B94"/>
    <a:srgbClr val="767171"/>
    <a:srgbClr val="EE732E"/>
    <a:srgbClr val="C2BFB6"/>
    <a:srgbClr val="7F6658"/>
    <a:srgbClr val="EE7325"/>
    <a:srgbClr val="0E0E0E"/>
    <a:srgbClr val="027101"/>
    <a:srgbClr val="000000"/>
    <a:srgbClr val="AA8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3" autoAdjust="0"/>
    <p:restoredTop sz="93907" autoAdjust="0"/>
  </p:normalViewPr>
  <p:slideViewPr>
    <p:cSldViewPr snapToGrid="0" snapToObjects="1">
      <p:cViewPr varScale="1">
        <p:scale>
          <a:sx n="86" d="100"/>
          <a:sy n="86" d="100"/>
        </p:scale>
        <p:origin x="688" y="80"/>
      </p:cViewPr>
      <p:guideLst>
        <p:guide orient="horz" pos="1629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323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D2CDEC8-4BEF-4E6C-90EB-3FA456D6C1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C04443-CBA0-43E8-B65A-CE25205A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CE706C90-1D6C-4C45-967E-4E37CA44FFF2}" type="datetimeFigureOut">
              <a:rPr lang="en-US"/>
              <a:pPr>
                <a:defRPr/>
              </a:pPr>
              <a:t>7/12/2018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9EA871CF-78F8-437A-8790-0037A01071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13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42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71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0013" algn="l" defTabSz="3413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3857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629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400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171" algn="l" defTabSz="34277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018552-88D3-4786-8AF2-27AB6D4793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07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500" dirty="0"/>
              <a:t>Credit: Flaticon.com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6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A871CF-78F8-437A-8790-0037A01071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968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7D8BF-3842-48C9-AD2B-34E6209CFBFB}" type="slidenum">
              <a:rPr lang="es-BO" smtClean="0"/>
              <a:t>5</a:t>
            </a:fld>
            <a:endParaRPr lang="es-BO" dirty="0"/>
          </a:p>
        </p:txBody>
      </p:sp>
    </p:spTree>
    <p:extLst>
      <p:ext uri="{BB962C8B-B14F-4D97-AF65-F5344CB8AC3E}">
        <p14:creationId xmlns:p14="http://schemas.microsoft.com/office/powerpoint/2010/main" val="1048720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0414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8E77B-5B8B-46FB-9F0E-6C5D30A9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3FFDDC3C-4B68-47A9-AF74-C060B32CD63C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28E7F-27F0-4916-9262-1A96091FF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7C97F-09AB-4B2D-9BAE-833C324CA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0BB4-FB89-4E57-A907-2D766790A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1937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A0127-841E-4876-A577-16CF11F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A8CB63FA-7EEE-444E-8F9E-A94A3708459F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10147-91C6-4754-AD01-D19D02C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E1A4-E0F4-4054-8126-FE199E49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0BC12-2A61-4F73-9DE1-3A5458B9D5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13463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179628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774412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46802364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4940163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9133862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72000" y="257175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257175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169367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353674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29424139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94094" y="0"/>
            <a:ext cx="2258243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605741"/>
            <a:ext cx="225824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84018" y="0"/>
            <a:ext cx="2259982" cy="15660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88187" y="1619310"/>
            <a:ext cx="2258243" cy="155251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457238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04F4D-7E05-4860-BE85-929BDA3F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EDCF992F-2335-4C2F-A890-90014633045E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83DF6-9D72-47EC-BA1E-EEC4F8ECB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B8A63-B183-4533-965A-63A35B31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AD7EB-E5F0-42AE-818F-C03A58A73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5021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947281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484798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022315" y="1533936"/>
            <a:ext cx="2277030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4776719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38864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264993" y="1511955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891122" y="1511957"/>
            <a:ext cx="2626129" cy="19211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336339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96002" y="2753592"/>
            <a:ext cx="3047999" cy="238990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1685410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2000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50401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547820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386337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224853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849408" y="1458941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1547820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3386337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5224853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6849408" y="3176003"/>
            <a:ext cx="852476" cy="852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2612200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288328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569206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857534" y="0"/>
            <a:ext cx="2283672" cy="51435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005999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24453" y="3160728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72334" y="1578004"/>
            <a:ext cx="3570765" cy="31654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53028" y="1578005"/>
            <a:ext cx="2028575" cy="15827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10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90092488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542036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259412" y="3542522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919393" y="3533150"/>
            <a:ext cx="723707" cy="723519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75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63181051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204734" y="1652792"/>
            <a:ext cx="4939266" cy="244568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18987437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046552" y="0"/>
            <a:ext cx="3055283" cy="51435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10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0454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F6115-9C10-4E32-8D33-D91AE71B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CA097105-D9A6-4250-AB48-0C3E395760C9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431D-A89E-4A94-A10A-73B7C75B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81FD8-42CD-474D-AFB3-864721A69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E4510-617B-428A-8EC0-070F35F52E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0137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1877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405731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923468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440357" y="1914317"/>
            <a:ext cx="1251449" cy="22311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13576743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61149" cy="257532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2089548"/>
            <a:ext cx="3155501" cy="305395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21944185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22389" y="2179976"/>
            <a:ext cx="2238439" cy="296352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35357249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" y="1"/>
            <a:ext cx="9161149" cy="320264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2808629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053673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29005" y="2571798"/>
            <a:ext cx="1000155" cy="129771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0751903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984527" y="1859553"/>
            <a:ext cx="3134959" cy="233562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5712146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740750"/>
            <a:ext cx="4397295" cy="364620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48601408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138943" y="1987672"/>
            <a:ext cx="2853627" cy="177435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9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6632895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786136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6153234" y="730809"/>
            <a:ext cx="1427277" cy="1426907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90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2366830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4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6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DA1279F-4380-464A-BE8E-F21D6B4700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FE21E2E6-F5ED-4276-ADEC-B222ADF1C522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7739E8-4F60-4310-A0E1-A74B248B3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75A6E4-E32F-4514-AFA3-A1E79E709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2D39C-3844-4BA4-8EC2-58E1B4F6D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5584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B861FA2-52A7-4A78-9891-3B77AFC4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25A09BC-226F-4739-9B1C-50575C3B3597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8A6BC0D-F86E-4F7A-9863-AC33DF35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6F3C1E7-2E54-47B9-AFE2-A9F71268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E150F-788F-41AE-8429-EB2DD9C64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04132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F60DA23-FD26-4B25-88B3-0655AF2C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6D933066-4B56-4F73-977C-05279A974CB3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B62F0E7-ABB1-4B71-AD38-62E2A58A8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BB46B5-98C7-456C-B10B-4E09406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05B4E-C472-4F3B-95B8-444CD46F6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702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39DD562-56A3-4817-B9DB-F437D8D5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81826DB0-FA12-47C2-9C9C-7B53D39E2A0B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E52A59-B9D8-4522-9196-8BAAB5F64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A1D4E3-166B-4A25-A9AD-9D5A346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5FF4B-FCDB-4F3A-B4A8-E1E497D0E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1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B3BA26-D5C0-41B8-A209-5C1010DE2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D4B4647A-1F73-481B-8050-0663AB143B7D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274FBC-EB90-46C0-9958-7DDAFBFB4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EA4886-65C7-4484-86C1-7232D851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A5AFA-0108-4DD3-872F-C6B5B1FF8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983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21B3F6-32F1-42C5-B080-69FC381D31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>
                <a:latin typeface="Lato Light" charset="0"/>
              </a:defRPr>
            </a:lvl1pPr>
          </a:lstStyle>
          <a:p>
            <a:pPr>
              <a:defRPr/>
            </a:pPr>
            <a:fld id="{769A5B6F-B515-4FAD-8F76-FB482E24EDD5}" type="datetimeFigureOut">
              <a:rPr lang="en-US"/>
              <a:pPr>
                <a:defRPr/>
              </a:pPr>
              <a:t>7/12/2018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035D43-AC6B-48ED-84AB-C2FDBA21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3E90215-94DE-4DB6-AFA9-D5E1C8DB0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CCCE7-317B-407F-AE9D-9BB70B315E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1331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D4B2AFE-9FB4-4483-BF03-10F07D76E6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006FD46-25E8-400F-8C9F-783F342FA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06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  <p:sldLayoutId id="2147484146" r:id="rId18"/>
    <p:sldLayoutId id="2147484147" r:id="rId19"/>
    <p:sldLayoutId id="2147484148" r:id="rId20"/>
    <p:sldLayoutId id="2147484149" r:id="rId21"/>
    <p:sldLayoutId id="2147484150" r:id="rId22"/>
    <p:sldLayoutId id="2147484151" r:id="rId23"/>
    <p:sldLayoutId id="2147484152" r:id="rId24"/>
    <p:sldLayoutId id="2147484153" r:id="rId25"/>
    <p:sldLayoutId id="2147484154" r:id="rId26"/>
    <p:sldLayoutId id="2147484155" r:id="rId27"/>
    <p:sldLayoutId id="2147484156" r:id="rId28"/>
    <p:sldLayoutId id="2147484157" r:id="rId29"/>
    <p:sldLayoutId id="2147484158" r:id="rId30"/>
    <p:sldLayoutId id="2147484159" r:id="rId31"/>
    <p:sldLayoutId id="2147484160" r:id="rId32"/>
    <p:sldLayoutId id="2147484161" r:id="rId33"/>
    <p:sldLayoutId id="2147484162" r:id="rId34"/>
    <p:sldLayoutId id="2147484163" r:id="rId35"/>
    <p:sldLayoutId id="2147484164" r:id="rId36"/>
    <p:sldLayoutId id="2147484165" r:id="rId37"/>
    <p:sldLayoutId id="2147484166" r:id="rId38"/>
    <p:sldLayoutId id="2147484167" r:id="rId39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1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3CC3623-1134-49D6-9DD9-2F17E0D545CD}"/>
              </a:ext>
            </a:extLst>
          </p:cNvPr>
          <p:cNvSpPr txBox="1"/>
          <p:nvPr/>
        </p:nvSpPr>
        <p:spPr>
          <a:xfrm>
            <a:off x="1148041" y="2579323"/>
            <a:ext cx="236253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RENOVACION URBANA DEL PARQUE URBANO CENTRAL </a:t>
            </a:r>
          </a:p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E7E6E6">
                    <a:lumMod val="50000"/>
                  </a:srgbClr>
                </a:solidFill>
              </a:rPr>
              <a:t>RE-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 PUC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95242F-4931-45EE-AC09-02220B3FD25C}"/>
              </a:ext>
            </a:extLst>
          </p:cNvPr>
          <p:cNvSpPr txBox="1"/>
          <p:nvPr/>
        </p:nvSpPr>
        <p:spPr>
          <a:xfrm>
            <a:off x="165741" y="1733838"/>
            <a:ext cx="3344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Paz</a:t>
            </a:r>
          </a:p>
        </p:txBody>
      </p:sp>
      <p:pic>
        <p:nvPicPr>
          <p:cNvPr id="10" name="Picture 3" descr="D:\03 Trabajos\031 Proyectos\CENTRALIDADES\LA PORTADA\FOTOS\fotos 6-7-2012 nel\IMG_2444.JPG">
            <a:extLst>
              <a:ext uri="{FF2B5EF4-FFF2-40B4-BE49-F238E27FC236}">
                <a16:creationId xmlns:a16="http://schemas.microsoft.com/office/drawing/2014/main" id="{EB1DAA4D-A5A3-4A4B-8FC3-FFD97D5E9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3859613" y="299958"/>
            <a:ext cx="5156791" cy="3867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0243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7766"/>
            <a:ext cx="2349500" cy="307777"/>
            <a:chOff x="3174612" y="785261"/>
            <a:chExt cx="2349500" cy="3077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68567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RU - PUC</a:t>
              </a:r>
              <a:endParaRPr kumimoji="0" lang="en-US" sz="1400" b="0" i="0" u="none" strike="noStrike" kern="1200" cap="none" spc="45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08547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473890" y="1412352"/>
            <a:ext cx="4878110" cy="377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3891"/>
                </a:solidFill>
              </a:rPr>
              <a:t>PROBLEMA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El sector se encuentra en Riesgo Muy Alto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solidFill>
                  <a:srgbClr val="003891"/>
                </a:solidFill>
              </a:rPr>
              <a:t>Las aguas superficiales y agua subterránea, han sido destructivos, originando áreas inestables. 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s-ES" dirty="0">
                <a:solidFill>
                  <a:srgbClr val="003891"/>
                </a:solidFill>
              </a:rPr>
              <a:t>El suelo presenta características de movimientos geodinámicos activos acentuados por el tipo de suelo de la zona afectando la estructura de las viviendas e infraestructura civil.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El sector cuenta con grado de pobreza del 28%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Condiciones urbanas  deprimidas con necesidad de renovación urbana.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La inestabilidad del sector incide en las intervenciones PUC para su consolidación y revitalización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Las viviendas presentan rajaduras y evacuación de aguas no adecuadas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>
                <a:solidFill>
                  <a:srgbClr val="003891"/>
                </a:solidFill>
              </a:rPr>
              <a:t>En el sector se ubica el Parque Urbano Central le cual no 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3891"/>
                </a:solidFill>
                <a:effectLst/>
              </a:rPr>
              <a:t>Parque </a:t>
            </a:r>
            <a:r>
              <a:rPr lang="en-US" dirty="0" err="1">
                <a:solidFill>
                  <a:srgbClr val="003891"/>
                </a:solidFill>
                <a:effectLst/>
              </a:rPr>
              <a:t>Urbano</a:t>
            </a:r>
            <a:r>
              <a:rPr lang="en-US" dirty="0">
                <a:solidFill>
                  <a:srgbClr val="003891"/>
                </a:solidFill>
                <a:effectLst/>
              </a:rPr>
              <a:t> </a:t>
            </a:r>
            <a:r>
              <a:rPr lang="en-US" dirty="0" err="1">
                <a:solidFill>
                  <a:srgbClr val="003891"/>
                </a:solidFill>
                <a:effectLst/>
              </a:rPr>
              <a:t>subutilizado</a:t>
            </a:r>
            <a:r>
              <a:rPr lang="en-US" dirty="0">
                <a:solidFill>
                  <a:srgbClr val="003891"/>
                </a:solidFill>
                <a:effectLst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05539-B0D7-4892-B1CB-B82FC37025A1}"/>
              </a:ext>
            </a:extLst>
          </p:cNvPr>
          <p:cNvSpPr txBox="1"/>
          <p:nvPr/>
        </p:nvSpPr>
        <p:spPr>
          <a:xfrm>
            <a:off x="908909" y="254546"/>
            <a:ext cx="7432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Inestabilidad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err="1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geológica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del </a:t>
            </a:r>
            <a:r>
              <a:rPr lang="en-US" sz="2800" b="1" dirty="0" err="1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área</a:t>
            </a: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 del PUC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7" name="Imagen 14" descr="D:\ESTUDIOSGEOTECNICO\CODAVISA - SANTABARBARA\2.ESTUDIOsantaBARBARA\2.FOTOGRAFIAS NOVIEMBRE 2015\16.JPG">
            <a:extLst>
              <a:ext uri="{FF2B5EF4-FFF2-40B4-BE49-F238E27FC236}">
                <a16:creationId xmlns:a16="http://schemas.microsoft.com/office/drawing/2014/main" id="{1D5EF3C9-FE6D-4925-98FD-D5E110983CA9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3122" y="3061606"/>
            <a:ext cx="3265949" cy="20113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Imagen 11">
            <a:extLst>
              <a:ext uri="{FF2B5EF4-FFF2-40B4-BE49-F238E27FC236}">
                <a16:creationId xmlns:a16="http://schemas.microsoft.com/office/drawing/2014/main" id="{CBCA0897-DE70-4D69-BC60-3B6744FFE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0423"/>
          <a:stretch/>
        </p:blipFill>
        <p:spPr>
          <a:xfrm>
            <a:off x="5695171" y="1139122"/>
            <a:ext cx="3322500" cy="186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80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2081397" y="346869"/>
            <a:ext cx="4981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…. we can solve it!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85261"/>
            <a:ext cx="2349500" cy="322698"/>
            <a:chOff x="3174612" y="785261"/>
            <a:chExt cx="2349500" cy="3226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8526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6856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RU - PUC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7959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992728" y="1383081"/>
            <a:ext cx="33993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003891"/>
                </a:solidFill>
              </a:rPr>
              <a:t>INTERVENCIÓN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3891"/>
                </a:solidFill>
              </a:rPr>
              <a:t>SEGURIDAD DE LAS FAMILIAS QUE HABITAN LA ZONA A TRAVES DE LA DISMINUCIÓN DE LA PROBABILIDAD DE DESLIZAMIENTO DE LA ZONA</a:t>
            </a: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3891"/>
                </a:solidFill>
              </a:rPr>
              <a:t>Intervenciones para el manejo hidráulico para la evacuación de aguas mediante </a:t>
            </a:r>
            <a:r>
              <a:rPr lang="es-ES" dirty="0" err="1">
                <a:solidFill>
                  <a:srgbClr val="003891"/>
                </a:solidFill>
              </a:rPr>
              <a:t>hidrotúneles</a:t>
            </a:r>
            <a:endParaRPr lang="es-ES" dirty="0">
              <a:solidFill>
                <a:srgbClr val="003891"/>
              </a:solidFill>
            </a:endParaRPr>
          </a:p>
          <a:p>
            <a:pPr marL="684213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3891"/>
                </a:solidFill>
              </a:rPr>
              <a:t>Mejora la estabilidad con la construcción de obras de contención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3891"/>
                </a:solidFill>
              </a:rPr>
              <a:t>REVITALIZACIÓN DEL MAYOR PARQUE METROPOLITANO DE LA PAZ</a:t>
            </a: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dirty="0">
              <a:solidFill>
                <a:srgbClr val="00389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3891"/>
                </a:solidFill>
              </a:rPr>
              <a:t>`</a:t>
            </a:r>
          </a:p>
        </p:txBody>
      </p:sp>
      <p:pic>
        <p:nvPicPr>
          <p:cNvPr id="9" name="Imagen 7" descr="obras proyectadas santa barbara_001">
            <a:extLst>
              <a:ext uri="{FF2B5EF4-FFF2-40B4-BE49-F238E27FC236}">
                <a16:creationId xmlns:a16="http://schemas.microsoft.com/office/drawing/2014/main" id="{ECDC189F-F920-4C90-BB7D-C1C007D53D6F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73456" y="1443299"/>
            <a:ext cx="2942132" cy="164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10" descr="obras proyectadas santa barbara_001">
            <a:extLst>
              <a:ext uri="{FF2B5EF4-FFF2-40B4-BE49-F238E27FC236}">
                <a16:creationId xmlns:a16="http://schemas.microsoft.com/office/drawing/2014/main" id="{89F86549-E3AF-4EBF-8C7B-AED0052C295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649" y="1658639"/>
            <a:ext cx="1782189" cy="135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4">
            <a:extLst>
              <a:ext uri="{FF2B5EF4-FFF2-40B4-BE49-F238E27FC236}">
                <a16:creationId xmlns:a16="http://schemas.microsoft.com/office/drawing/2014/main" id="{9FDC2C5F-0469-4D71-9335-5B4A43F3689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275" r="12514"/>
          <a:stretch/>
        </p:blipFill>
        <p:spPr>
          <a:xfrm>
            <a:off x="5383862" y="3311296"/>
            <a:ext cx="3207224" cy="1807601"/>
          </a:xfrm>
          <a:prstGeom prst="rect">
            <a:avLst/>
          </a:prstGeom>
        </p:spPr>
      </p:pic>
      <p:grpSp>
        <p:nvGrpSpPr>
          <p:cNvPr id="14" name="Grupo 16">
            <a:extLst>
              <a:ext uri="{FF2B5EF4-FFF2-40B4-BE49-F238E27FC236}">
                <a16:creationId xmlns:a16="http://schemas.microsoft.com/office/drawing/2014/main" id="{B9468D9A-A145-4A75-ABFA-A7B4C4489DD8}"/>
              </a:ext>
            </a:extLst>
          </p:cNvPr>
          <p:cNvGrpSpPr/>
          <p:nvPr/>
        </p:nvGrpSpPr>
        <p:grpSpPr>
          <a:xfrm>
            <a:off x="10866267" y="233859"/>
            <a:ext cx="1085667" cy="565132"/>
            <a:chOff x="9350647" y="262154"/>
            <a:chExt cx="1704643" cy="895111"/>
          </a:xfrm>
        </p:grpSpPr>
        <p:pic>
          <p:nvPicPr>
            <p:cNvPr id="15" name="Imagen 18">
              <a:extLst>
                <a:ext uri="{FF2B5EF4-FFF2-40B4-BE49-F238E27FC236}">
                  <a16:creationId xmlns:a16="http://schemas.microsoft.com/office/drawing/2014/main" id="{3293A8B2-F31B-4CD2-99E6-1830F41B1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3810" y="262154"/>
              <a:ext cx="881480" cy="895111"/>
            </a:xfrm>
            <a:prstGeom prst="rect">
              <a:avLst/>
            </a:prstGeom>
          </p:spPr>
        </p:pic>
        <p:pic>
          <p:nvPicPr>
            <p:cNvPr id="16" name="Imagen 19">
              <a:extLst>
                <a:ext uri="{FF2B5EF4-FFF2-40B4-BE49-F238E27FC236}">
                  <a16:creationId xmlns:a16="http://schemas.microsoft.com/office/drawing/2014/main" id="{9CE9783F-5C4E-4DBE-92FD-A25409667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0647" y="262154"/>
              <a:ext cx="823163" cy="895111"/>
            </a:xfrm>
            <a:prstGeom prst="rect">
              <a:avLst/>
            </a:prstGeom>
          </p:spPr>
        </p:pic>
      </p:grpSp>
      <p:sp>
        <p:nvSpPr>
          <p:cNvPr id="21" name="55 CuadroTexto">
            <a:extLst>
              <a:ext uri="{FF2B5EF4-FFF2-40B4-BE49-F238E27FC236}">
                <a16:creationId xmlns:a16="http://schemas.microsoft.com/office/drawing/2014/main" id="{0A656B2D-A0EA-4D00-B2BB-A5D1D4E5E041}"/>
              </a:ext>
            </a:extLst>
          </p:cNvPr>
          <p:cNvSpPr txBox="1"/>
          <p:nvPr/>
        </p:nvSpPr>
        <p:spPr>
          <a:xfrm>
            <a:off x="5390790" y="3008906"/>
            <a:ext cx="320798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BO" sz="1200" b="1" dirty="0"/>
              <a:t>Santa Bárbara</a:t>
            </a:r>
          </a:p>
        </p:txBody>
      </p:sp>
      <p:sp>
        <p:nvSpPr>
          <p:cNvPr id="23" name="Forma libre 11">
            <a:extLst>
              <a:ext uri="{FF2B5EF4-FFF2-40B4-BE49-F238E27FC236}">
                <a16:creationId xmlns:a16="http://schemas.microsoft.com/office/drawing/2014/main" id="{C9A2678A-C328-4DC1-A8AB-A04516F782DF}"/>
              </a:ext>
            </a:extLst>
          </p:cNvPr>
          <p:cNvSpPr/>
          <p:nvPr/>
        </p:nvSpPr>
        <p:spPr>
          <a:xfrm>
            <a:off x="6280065" y="3522151"/>
            <a:ext cx="1237397" cy="1442113"/>
          </a:xfrm>
          <a:custGeom>
            <a:avLst/>
            <a:gdLst>
              <a:gd name="connsiteX0" fmla="*/ 0 w 1237397"/>
              <a:gd name="connsiteY0" fmla="*/ 482220 h 1442113"/>
              <a:gd name="connsiteX1" fmla="*/ 90985 w 1237397"/>
              <a:gd name="connsiteY1" fmla="*/ 523164 h 1442113"/>
              <a:gd name="connsiteX2" fmla="*/ 363941 w 1237397"/>
              <a:gd name="connsiteY2" fmla="*/ 696035 h 1442113"/>
              <a:gd name="connsiteX3" fmla="*/ 386687 w 1237397"/>
              <a:gd name="connsiteY3" fmla="*/ 782471 h 1442113"/>
              <a:gd name="connsiteX4" fmla="*/ 564108 w 1237397"/>
              <a:gd name="connsiteY4" fmla="*/ 837062 h 1442113"/>
              <a:gd name="connsiteX5" fmla="*/ 882556 w 1237397"/>
              <a:gd name="connsiteY5" fmla="*/ 987188 h 1442113"/>
              <a:gd name="connsiteX6" fmla="*/ 987188 w 1237397"/>
              <a:gd name="connsiteY6" fmla="*/ 1273791 h 1442113"/>
              <a:gd name="connsiteX7" fmla="*/ 1064526 w 1237397"/>
              <a:gd name="connsiteY7" fmla="*/ 1351128 h 1442113"/>
              <a:gd name="connsiteX8" fmla="*/ 1210102 w 1237397"/>
              <a:gd name="connsiteY8" fmla="*/ 1442113 h 1442113"/>
              <a:gd name="connsiteX9" fmla="*/ 1237397 w 1237397"/>
              <a:gd name="connsiteY9" fmla="*/ 1401170 h 1442113"/>
              <a:gd name="connsiteX10" fmla="*/ 1150961 w 1237397"/>
              <a:gd name="connsiteY10" fmla="*/ 1282889 h 1442113"/>
              <a:gd name="connsiteX11" fmla="*/ 1178257 w 1237397"/>
              <a:gd name="connsiteY11" fmla="*/ 1150961 h 1442113"/>
              <a:gd name="connsiteX12" fmla="*/ 1055427 w 1237397"/>
              <a:gd name="connsiteY12" fmla="*/ 909850 h 1442113"/>
              <a:gd name="connsiteX13" fmla="*/ 1032681 w 1237397"/>
              <a:gd name="connsiteY13" fmla="*/ 741528 h 1442113"/>
              <a:gd name="connsiteX14" fmla="*/ 700585 w 1237397"/>
              <a:gd name="connsiteY14" fmla="*/ 696035 h 1442113"/>
              <a:gd name="connsiteX15" fmla="*/ 718782 w 1237397"/>
              <a:gd name="connsiteY15" fmla="*/ 591403 h 1442113"/>
              <a:gd name="connsiteX16" fmla="*/ 636896 w 1237397"/>
              <a:gd name="connsiteY16" fmla="*/ 218364 h 1442113"/>
              <a:gd name="connsiteX17" fmla="*/ 645994 w 1237397"/>
              <a:gd name="connsiteY17" fmla="*/ 109182 h 1442113"/>
              <a:gd name="connsiteX18" fmla="*/ 518615 w 1237397"/>
              <a:gd name="connsiteY18" fmla="*/ 0 h 1442113"/>
              <a:gd name="connsiteX19" fmla="*/ 350293 w 1237397"/>
              <a:gd name="connsiteY19" fmla="*/ 9098 h 1442113"/>
              <a:gd name="connsiteX20" fmla="*/ 241111 w 1237397"/>
              <a:gd name="connsiteY20" fmla="*/ 54591 h 1442113"/>
              <a:gd name="connsiteX21" fmla="*/ 100084 w 1237397"/>
              <a:gd name="connsiteY21" fmla="*/ 363940 h 1442113"/>
              <a:gd name="connsiteX22" fmla="*/ 40944 w 1237397"/>
              <a:gd name="connsiteY22" fmla="*/ 418531 h 1442113"/>
              <a:gd name="connsiteX23" fmla="*/ 0 w 1237397"/>
              <a:gd name="connsiteY23" fmla="*/ 482220 h 1442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37397" h="1442113">
                <a:moveTo>
                  <a:pt x="0" y="482220"/>
                </a:moveTo>
                <a:lnTo>
                  <a:pt x="90985" y="523164"/>
                </a:lnTo>
                <a:lnTo>
                  <a:pt x="363941" y="696035"/>
                </a:lnTo>
                <a:lnTo>
                  <a:pt x="386687" y="782471"/>
                </a:lnTo>
                <a:lnTo>
                  <a:pt x="564108" y="837062"/>
                </a:lnTo>
                <a:lnTo>
                  <a:pt x="882556" y="987188"/>
                </a:lnTo>
                <a:lnTo>
                  <a:pt x="987188" y="1273791"/>
                </a:lnTo>
                <a:lnTo>
                  <a:pt x="1064526" y="1351128"/>
                </a:lnTo>
                <a:lnTo>
                  <a:pt x="1210102" y="1442113"/>
                </a:lnTo>
                <a:lnTo>
                  <a:pt x="1237397" y="1401170"/>
                </a:lnTo>
                <a:lnTo>
                  <a:pt x="1150961" y="1282889"/>
                </a:lnTo>
                <a:lnTo>
                  <a:pt x="1178257" y="1150961"/>
                </a:lnTo>
                <a:lnTo>
                  <a:pt x="1055427" y="909850"/>
                </a:lnTo>
                <a:lnTo>
                  <a:pt x="1032681" y="741528"/>
                </a:lnTo>
                <a:lnTo>
                  <a:pt x="700585" y="696035"/>
                </a:lnTo>
                <a:lnTo>
                  <a:pt x="718782" y="591403"/>
                </a:lnTo>
                <a:lnTo>
                  <a:pt x="636896" y="218364"/>
                </a:lnTo>
                <a:lnTo>
                  <a:pt x="645994" y="109182"/>
                </a:lnTo>
                <a:lnTo>
                  <a:pt x="518615" y="0"/>
                </a:lnTo>
                <a:lnTo>
                  <a:pt x="350293" y="9098"/>
                </a:lnTo>
                <a:lnTo>
                  <a:pt x="241111" y="54591"/>
                </a:lnTo>
                <a:lnTo>
                  <a:pt x="100084" y="363940"/>
                </a:lnTo>
                <a:lnTo>
                  <a:pt x="40944" y="418531"/>
                </a:lnTo>
                <a:lnTo>
                  <a:pt x="0" y="482220"/>
                </a:lnTo>
                <a:close/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BO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9267009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660E286-4486-4533-A812-3990EB2E2499}"/>
              </a:ext>
            </a:extLst>
          </p:cNvPr>
          <p:cNvSpPr/>
          <p:nvPr/>
        </p:nvSpPr>
        <p:spPr>
          <a:xfrm>
            <a:off x="4309672" y="-135172"/>
            <a:ext cx="4834328" cy="5143500"/>
          </a:xfrm>
          <a:prstGeom prst="rect">
            <a:avLst/>
          </a:prstGeom>
          <a:solidFill>
            <a:srgbClr val="6C7B94">
              <a:alpha val="1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5F1E55-92A3-48B1-B011-DD829C263AAC}"/>
              </a:ext>
            </a:extLst>
          </p:cNvPr>
          <p:cNvSpPr txBox="1"/>
          <p:nvPr/>
        </p:nvSpPr>
        <p:spPr>
          <a:xfrm>
            <a:off x="-1" y="364595"/>
            <a:ext cx="430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Factibilidad de financiamiento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B15776-684E-4161-BBE2-8AAC405581E5}"/>
              </a:ext>
            </a:extLst>
          </p:cNvPr>
          <p:cNvGrpSpPr/>
          <p:nvPr/>
        </p:nvGrpSpPr>
        <p:grpSpPr>
          <a:xfrm>
            <a:off x="985759" y="747786"/>
            <a:ext cx="2349500" cy="292718"/>
            <a:chOff x="2972247" y="747786"/>
            <a:chExt cx="2349500" cy="29271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DC5BB4-5102-431C-9D0F-6022A76A1CC4}"/>
                </a:ext>
              </a:extLst>
            </p:cNvPr>
            <p:cNvSpPr txBox="1"/>
            <p:nvPr/>
          </p:nvSpPr>
          <p:spPr>
            <a:xfrm>
              <a:off x="2972247" y="747786"/>
              <a:ext cx="234950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6856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RU - PUC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7E92526-B815-47F9-A476-9F11ED854464}"/>
                </a:ext>
              </a:extLst>
            </p:cNvPr>
            <p:cNvCxnSpPr>
              <a:cxnSpLocks/>
            </p:cNvCxnSpPr>
            <p:nvPr/>
          </p:nvCxnSpPr>
          <p:spPr>
            <a:xfrm>
              <a:off x="3601096" y="104050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B07139-DDC4-4CBF-A84C-B05D881A1D09}"/>
              </a:ext>
            </a:extLst>
          </p:cNvPr>
          <p:cNvSpPr/>
          <p:nvPr/>
        </p:nvSpPr>
        <p:spPr>
          <a:xfrm>
            <a:off x="333956" y="1319446"/>
            <a:ext cx="37907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La Paz </a:t>
            </a:r>
            <a:r>
              <a:rPr lang="en-US" dirty="0" err="1">
                <a:solidFill>
                  <a:srgbClr val="003891"/>
                </a:solidFill>
              </a:rPr>
              <a:t>tiene</a:t>
            </a:r>
            <a:r>
              <a:rPr lang="en-US" dirty="0">
                <a:solidFill>
                  <a:srgbClr val="003891"/>
                </a:solidFill>
              </a:rPr>
              <a:t> una </a:t>
            </a:r>
            <a:r>
              <a:rPr lang="en-US" dirty="0" err="1">
                <a:solidFill>
                  <a:srgbClr val="003891"/>
                </a:solidFill>
              </a:rPr>
              <a:t>calificaci’on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riesgo</a:t>
            </a:r>
            <a:r>
              <a:rPr lang="en-US" dirty="0">
                <a:solidFill>
                  <a:srgbClr val="003891"/>
                </a:solidFill>
              </a:rPr>
              <a:t> de AA3 (</a:t>
            </a:r>
            <a:r>
              <a:rPr lang="en-US" dirty="0" err="1">
                <a:solidFill>
                  <a:srgbClr val="003891"/>
                </a:solidFill>
              </a:rPr>
              <a:t>Aesa</a:t>
            </a:r>
            <a:r>
              <a:rPr lang="en-US" dirty="0">
                <a:solidFill>
                  <a:srgbClr val="003891"/>
                </a:solidFill>
              </a:rPr>
              <a:t> ratings)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 err="1">
                <a:solidFill>
                  <a:srgbClr val="003891"/>
                </a:solidFill>
              </a:rPr>
              <a:t>Experiencia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en</a:t>
            </a:r>
            <a:r>
              <a:rPr lang="en-US" dirty="0">
                <a:solidFill>
                  <a:srgbClr val="003891"/>
                </a:solidFill>
              </a:rPr>
              <a:t> la </a:t>
            </a:r>
            <a:r>
              <a:rPr lang="en-US" dirty="0" err="1">
                <a:solidFill>
                  <a:srgbClr val="003891"/>
                </a:solidFill>
              </a:rPr>
              <a:t>emisi’on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bonos</a:t>
            </a:r>
            <a:r>
              <a:rPr lang="en-US" dirty="0">
                <a:solidFill>
                  <a:srgbClr val="003891"/>
                </a:solidFill>
              </a:rPr>
              <a:t> y </a:t>
            </a:r>
            <a:r>
              <a:rPr lang="en-US" dirty="0" err="1">
                <a:solidFill>
                  <a:srgbClr val="003891"/>
                </a:solidFill>
              </a:rPr>
              <a:t>conseciones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actuales</a:t>
            </a: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El 55% </a:t>
            </a:r>
            <a:r>
              <a:rPr lang="en-US" dirty="0" err="1">
                <a:solidFill>
                  <a:srgbClr val="003891"/>
                </a:solidFill>
              </a:rPr>
              <a:t>recursos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propios</a:t>
            </a:r>
            <a:r>
              <a:rPr lang="en-US" dirty="0">
                <a:solidFill>
                  <a:srgbClr val="003891"/>
                </a:solidFill>
              </a:rPr>
              <a:t>, </a:t>
            </a:r>
            <a:r>
              <a:rPr lang="en-US" dirty="0" err="1">
                <a:solidFill>
                  <a:srgbClr val="003891"/>
                </a:solidFill>
              </a:rPr>
              <a:t>transferencias</a:t>
            </a:r>
            <a:r>
              <a:rPr lang="en-US" dirty="0">
                <a:solidFill>
                  <a:srgbClr val="003891"/>
                </a:solidFill>
              </a:rPr>
              <a:t> del </a:t>
            </a:r>
            <a:r>
              <a:rPr lang="en-US" dirty="0" err="1">
                <a:solidFill>
                  <a:srgbClr val="003891"/>
                </a:solidFill>
              </a:rPr>
              <a:t>gobierno</a:t>
            </a:r>
            <a:r>
              <a:rPr lang="en-US" dirty="0">
                <a:solidFill>
                  <a:srgbClr val="003891"/>
                </a:solidFill>
              </a:rPr>
              <a:t> central 45%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>
                <a:solidFill>
                  <a:srgbClr val="003891"/>
                </a:solidFill>
              </a:rPr>
              <a:t>El </a:t>
            </a:r>
            <a:r>
              <a:rPr lang="en-US" dirty="0" err="1">
                <a:solidFill>
                  <a:srgbClr val="003891"/>
                </a:solidFill>
              </a:rPr>
              <a:t>municipio</a:t>
            </a:r>
            <a:r>
              <a:rPr lang="en-US" dirty="0">
                <a:solidFill>
                  <a:srgbClr val="003891"/>
                </a:solidFill>
              </a:rPr>
              <a:t> de La Paz ha </a:t>
            </a:r>
            <a:r>
              <a:rPr lang="en-US" dirty="0" err="1">
                <a:solidFill>
                  <a:srgbClr val="003891"/>
                </a:solidFill>
              </a:rPr>
              <a:t>implementado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concesiones</a:t>
            </a:r>
            <a:r>
              <a:rPr lang="en-US" dirty="0">
                <a:solidFill>
                  <a:srgbClr val="003891"/>
                </a:solidFill>
              </a:rPr>
              <a:t> con el sector privado </a:t>
            </a:r>
            <a:r>
              <a:rPr lang="en-US" dirty="0" err="1">
                <a:solidFill>
                  <a:srgbClr val="003891"/>
                </a:solidFill>
              </a:rPr>
              <a:t>en</a:t>
            </a:r>
            <a:r>
              <a:rPr lang="en-US" dirty="0">
                <a:solidFill>
                  <a:srgbClr val="003891"/>
                </a:solidFill>
              </a:rPr>
              <a:t> el </a:t>
            </a:r>
            <a:r>
              <a:rPr lang="en-US" dirty="0" err="1">
                <a:solidFill>
                  <a:srgbClr val="003891"/>
                </a:solidFill>
              </a:rPr>
              <a:t>pasado</a:t>
            </a:r>
            <a:r>
              <a:rPr lang="en-US" dirty="0">
                <a:solidFill>
                  <a:srgbClr val="003891"/>
                </a:solidFill>
              </a:rPr>
              <a:t> y ha </a:t>
            </a:r>
            <a:r>
              <a:rPr lang="en-US" dirty="0" err="1">
                <a:solidFill>
                  <a:srgbClr val="003891"/>
                </a:solidFill>
              </a:rPr>
              <a:t>emitido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bonos</a:t>
            </a:r>
            <a:r>
              <a:rPr lang="en-US" dirty="0">
                <a:solidFill>
                  <a:srgbClr val="003891"/>
                </a:solidFill>
              </a:rPr>
              <a:t> a </a:t>
            </a:r>
            <a:r>
              <a:rPr lang="en-US" dirty="0" err="1">
                <a:solidFill>
                  <a:srgbClr val="003891"/>
                </a:solidFill>
              </a:rPr>
              <a:t>través</a:t>
            </a:r>
            <a:r>
              <a:rPr lang="en-US" dirty="0">
                <a:solidFill>
                  <a:srgbClr val="003891"/>
                </a:solidFill>
              </a:rPr>
              <a:t> de la banca </a:t>
            </a:r>
            <a:r>
              <a:rPr lang="en-US" dirty="0" err="1">
                <a:solidFill>
                  <a:srgbClr val="003891"/>
                </a:solidFill>
              </a:rPr>
              <a:t>privada</a:t>
            </a: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dirty="0">
                <a:solidFill>
                  <a:srgbClr val="003891"/>
                </a:solidFill>
              </a:rPr>
              <a:t>El municipios de La Paz está listo para implementar proyectos con el sector privado.</a:t>
            </a: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El </a:t>
            </a:r>
            <a:r>
              <a:rPr lang="en-US" dirty="0" err="1">
                <a:solidFill>
                  <a:srgbClr val="003891"/>
                </a:solidFill>
              </a:rPr>
              <a:t>municipio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busca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asociarse</a:t>
            </a:r>
            <a:r>
              <a:rPr lang="en-US" dirty="0">
                <a:solidFill>
                  <a:srgbClr val="003891"/>
                </a:solidFill>
              </a:rPr>
              <a:t> con el sector privado </a:t>
            </a:r>
            <a:r>
              <a:rPr lang="en-US" dirty="0" err="1">
                <a:solidFill>
                  <a:srgbClr val="003891"/>
                </a:solidFill>
              </a:rPr>
              <a:t>principalmente</a:t>
            </a:r>
            <a:r>
              <a:rPr lang="en-US" dirty="0">
                <a:solidFill>
                  <a:srgbClr val="003891"/>
                </a:solidFill>
              </a:rPr>
              <a:t> para </a:t>
            </a:r>
            <a:r>
              <a:rPr lang="en-US" dirty="0" err="1">
                <a:solidFill>
                  <a:srgbClr val="003891"/>
                </a:solidFill>
              </a:rPr>
              <a:t>ampliar</a:t>
            </a:r>
            <a:r>
              <a:rPr lang="en-US" dirty="0">
                <a:solidFill>
                  <a:srgbClr val="003891"/>
                </a:solidFill>
              </a:rPr>
              <a:t> e </a:t>
            </a:r>
            <a:r>
              <a:rPr lang="en-US" dirty="0" err="1">
                <a:solidFill>
                  <a:srgbClr val="003891"/>
                </a:solidFill>
              </a:rPr>
              <a:t>incrementar</a:t>
            </a:r>
            <a:r>
              <a:rPr lang="en-US" dirty="0">
                <a:solidFill>
                  <a:srgbClr val="003891"/>
                </a:solidFill>
              </a:rPr>
              <a:t> sus </a:t>
            </a:r>
            <a:r>
              <a:rPr lang="en-US" dirty="0" err="1">
                <a:solidFill>
                  <a:srgbClr val="003891"/>
                </a:solidFill>
              </a:rPr>
              <a:t>fuentes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financiamiento</a:t>
            </a:r>
            <a:r>
              <a:rPr lang="en-US" dirty="0">
                <a:solidFill>
                  <a:srgbClr val="003891"/>
                </a:solidFill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3891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A1FAA-8AEF-4EBE-BF97-0CF76C011950}"/>
              </a:ext>
            </a:extLst>
          </p:cNvPr>
          <p:cNvSpPr txBox="1"/>
          <p:nvPr/>
        </p:nvSpPr>
        <p:spPr>
          <a:xfrm>
            <a:off x="5152266" y="669771"/>
            <a:ext cx="303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6C7B94"/>
                </a:solidFill>
                <a:latin typeface="Century Gothic" panose="020B0502020202020204" pitchFamily="34" charset="0"/>
              </a:rPr>
              <a:t>Insert RCA results below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6C7B9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1FEF95-3DA7-457C-AE3C-B7ACD0969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143" y="1383526"/>
            <a:ext cx="4431493" cy="832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45E78-02AE-444E-9FFE-1F253E37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799" y="3225367"/>
            <a:ext cx="4414837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7145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upo 48"/>
          <p:cNvGrpSpPr/>
          <p:nvPr/>
        </p:nvGrpSpPr>
        <p:grpSpPr>
          <a:xfrm>
            <a:off x="31886" y="662422"/>
            <a:ext cx="9049786" cy="4512146"/>
            <a:chOff x="-393513" y="709890"/>
            <a:chExt cx="13143933" cy="6553454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8040" y="709890"/>
              <a:ext cx="12174071" cy="6553454"/>
            </a:xfrm>
            <a:prstGeom prst="rect">
              <a:avLst/>
            </a:prstGeom>
          </p:spPr>
        </p:pic>
        <p:sp>
          <p:nvSpPr>
            <p:cNvPr id="38" name="CuadroTexto 8"/>
            <p:cNvSpPr txBox="1"/>
            <p:nvPr/>
          </p:nvSpPr>
          <p:spPr>
            <a:xfrm rot="1911108">
              <a:off x="7893735" y="5912805"/>
              <a:ext cx="1718383" cy="33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900" b="1" dirty="0">
                  <a:solidFill>
                    <a:schemeClr val="bg2">
                      <a:lumMod val="50000"/>
                    </a:schemeClr>
                  </a:solidFill>
                </a:rPr>
                <a:t>Avenida del Poeta</a:t>
              </a:r>
            </a:p>
          </p:txBody>
        </p:sp>
        <p:sp>
          <p:nvSpPr>
            <p:cNvPr id="12" name="11 Forma libre"/>
            <p:cNvSpPr/>
            <p:nvPr/>
          </p:nvSpPr>
          <p:spPr>
            <a:xfrm>
              <a:off x="1666115" y="1340897"/>
              <a:ext cx="4134435" cy="1071475"/>
            </a:xfrm>
            <a:custGeom>
              <a:avLst/>
              <a:gdLst>
                <a:gd name="connsiteX0" fmla="*/ 0 w 4134435"/>
                <a:gd name="connsiteY0" fmla="*/ 532932 h 1071475"/>
                <a:gd name="connsiteX1" fmla="*/ 162685 w 4134435"/>
                <a:gd name="connsiteY1" fmla="*/ 252441 h 1071475"/>
                <a:gd name="connsiteX2" fmla="*/ 476835 w 4134435"/>
                <a:gd name="connsiteY2" fmla="*/ 157075 h 1071475"/>
                <a:gd name="connsiteX3" fmla="*/ 1116354 w 4134435"/>
                <a:gd name="connsiteY3" fmla="*/ 258051 h 1071475"/>
                <a:gd name="connsiteX4" fmla="*/ 1189281 w 4134435"/>
                <a:gd name="connsiteY4" fmla="*/ 0 h 1071475"/>
                <a:gd name="connsiteX5" fmla="*/ 2558076 w 4134435"/>
                <a:gd name="connsiteY5" fmla="*/ 403906 h 1071475"/>
                <a:gd name="connsiteX6" fmla="*/ 3309792 w 4134435"/>
                <a:gd name="connsiteY6" fmla="*/ 342198 h 1071475"/>
                <a:gd name="connsiteX7" fmla="*/ 3988579 w 4134435"/>
                <a:gd name="connsiteY7" fmla="*/ 493663 h 1071475"/>
                <a:gd name="connsiteX8" fmla="*/ 4134435 w 4134435"/>
                <a:gd name="connsiteY8" fmla="*/ 628299 h 1071475"/>
                <a:gd name="connsiteX9" fmla="*/ 4033458 w 4134435"/>
                <a:gd name="connsiteY9" fmla="*/ 706836 h 1071475"/>
                <a:gd name="connsiteX10" fmla="*/ 3702479 w 4134435"/>
                <a:gd name="connsiteY10" fmla="*/ 577811 h 1071475"/>
                <a:gd name="connsiteX11" fmla="*/ 3623941 w 4134435"/>
                <a:gd name="connsiteY11" fmla="*/ 959278 h 1071475"/>
                <a:gd name="connsiteX12" fmla="*/ 3068570 w 4134435"/>
                <a:gd name="connsiteY12" fmla="*/ 863911 h 1071475"/>
                <a:gd name="connsiteX13" fmla="*/ 2984422 w 4134435"/>
                <a:gd name="connsiteY13" fmla="*/ 1071475 h 1071475"/>
                <a:gd name="connsiteX14" fmla="*/ 2631004 w 4134435"/>
                <a:gd name="connsiteY14" fmla="*/ 942449 h 1071475"/>
                <a:gd name="connsiteX15" fmla="*/ 2238317 w 4134435"/>
                <a:gd name="connsiteY15" fmla="*/ 779764 h 1071475"/>
                <a:gd name="connsiteX16" fmla="*/ 1610018 w 4134435"/>
                <a:gd name="connsiteY16" fmla="*/ 650738 h 1071475"/>
                <a:gd name="connsiteX17" fmla="*/ 959279 w 4134435"/>
                <a:gd name="connsiteY17" fmla="*/ 544152 h 1071475"/>
                <a:gd name="connsiteX18" fmla="*/ 617080 w 4134435"/>
                <a:gd name="connsiteY18" fmla="*/ 510493 h 1071475"/>
                <a:gd name="connsiteX19" fmla="*/ 0 w 4134435"/>
                <a:gd name="connsiteY19" fmla="*/ 532932 h 10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34435" h="1071475">
                  <a:moveTo>
                    <a:pt x="0" y="532932"/>
                  </a:moveTo>
                  <a:lnTo>
                    <a:pt x="162685" y="252441"/>
                  </a:lnTo>
                  <a:lnTo>
                    <a:pt x="476835" y="157075"/>
                  </a:lnTo>
                  <a:lnTo>
                    <a:pt x="1116354" y="258051"/>
                  </a:lnTo>
                  <a:lnTo>
                    <a:pt x="1189281" y="0"/>
                  </a:lnTo>
                  <a:lnTo>
                    <a:pt x="2558076" y="403906"/>
                  </a:lnTo>
                  <a:lnTo>
                    <a:pt x="3309792" y="342198"/>
                  </a:lnTo>
                  <a:lnTo>
                    <a:pt x="3988579" y="493663"/>
                  </a:lnTo>
                  <a:lnTo>
                    <a:pt x="4134435" y="628299"/>
                  </a:lnTo>
                  <a:lnTo>
                    <a:pt x="4033458" y="706836"/>
                  </a:lnTo>
                  <a:lnTo>
                    <a:pt x="3702479" y="577811"/>
                  </a:lnTo>
                  <a:lnTo>
                    <a:pt x="3623941" y="959278"/>
                  </a:lnTo>
                  <a:lnTo>
                    <a:pt x="3068570" y="863911"/>
                  </a:lnTo>
                  <a:lnTo>
                    <a:pt x="2984422" y="1071475"/>
                  </a:lnTo>
                  <a:lnTo>
                    <a:pt x="2631004" y="942449"/>
                  </a:lnTo>
                  <a:lnTo>
                    <a:pt x="2238317" y="779764"/>
                  </a:lnTo>
                  <a:lnTo>
                    <a:pt x="1610018" y="650738"/>
                  </a:lnTo>
                  <a:lnTo>
                    <a:pt x="959279" y="544152"/>
                  </a:lnTo>
                  <a:lnTo>
                    <a:pt x="617080" y="510493"/>
                  </a:lnTo>
                  <a:lnTo>
                    <a:pt x="0" y="532932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>
                <a:solidFill>
                  <a:srgbClr val="9148C8"/>
                </a:solidFill>
              </a:endParaRPr>
            </a:p>
          </p:txBody>
        </p:sp>
        <p:sp>
          <p:nvSpPr>
            <p:cNvPr id="14" name="13 Forma libre"/>
            <p:cNvSpPr/>
            <p:nvPr/>
          </p:nvSpPr>
          <p:spPr>
            <a:xfrm>
              <a:off x="5290056" y="2883596"/>
              <a:ext cx="5228349" cy="3960530"/>
            </a:xfrm>
            <a:custGeom>
              <a:avLst/>
              <a:gdLst>
                <a:gd name="connsiteX0" fmla="*/ 0 w 5228349"/>
                <a:gd name="connsiteY0" fmla="*/ 129026 h 3960530"/>
                <a:gd name="connsiteX1" fmla="*/ 72928 w 5228349"/>
                <a:gd name="connsiteY1" fmla="*/ 0 h 3960530"/>
                <a:gd name="connsiteX2" fmla="*/ 370248 w 5228349"/>
                <a:gd name="connsiteY2" fmla="*/ 392687 h 3960530"/>
                <a:gd name="connsiteX3" fmla="*/ 493664 w 5228349"/>
                <a:gd name="connsiteY3" fmla="*/ 583421 h 3960530"/>
                <a:gd name="connsiteX4" fmla="*/ 734886 w 5228349"/>
                <a:gd name="connsiteY4" fmla="*/ 998547 h 3960530"/>
                <a:gd name="connsiteX5" fmla="*/ 998548 w 5228349"/>
                <a:gd name="connsiteY5" fmla="*/ 1256599 h 3960530"/>
                <a:gd name="connsiteX6" fmla="*/ 2356123 w 5228349"/>
                <a:gd name="connsiteY6" fmla="*/ 1862459 h 3960530"/>
                <a:gd name="connsiteX7" fmla="*/ 2788079 w 5228349"/>
                <a:gd name="connsiteY7" fmla="*/ 2041973 h 3960530"/>
                <a:gd name="connsiteX8" fmla="*/ 3332231 w 5228349"/>
                <a:gd name="connsiteY8" fmla="*/ 2434660 h 3960530"/>
                <a:gd name="connsiteX9" fmla="*/ 5228349 w 5228349"/>
                <a:gd name="connsiteY9" fmla="*/ 3562233 h 3960530"/>
                <a:gd name="connsiteX10" fmla="*/ 5026396 w 5228349"/>
                <a:gd name="connsiteY10" fmla="*/ 3960530 h 3960530"/>
                <a:gd name="connsiteX11" fmla="*/ 4353218 w 5228349"/>
                <a:gd name="connsiteY11" fmla="*/ 3506135 h 3960530"/>
                <a:gd name="connsiteX12" fmla="*/ 4229802 w 5228349"/>
                <a:gd name="connsiteY12" fmla="*/ 3393939 h 3960530"/>
                <a:gd name="connsiteX13" fmla="*/ 2737591 w 5228349"/>
                <a:gd name="connsiteY13" fmla="*/ 2412221 h 3960530"/>
                <a:gd name="connsiteX14" fmla="*/ 2036364 w 5228349"/>
                <a:gd name="connsiteY14" fmla="*/ 2064412 h 3960530"/>
                <a:gd name="connsiteX15" fmla="*/ 1054646 w 5228349"/>
                <a:gd name="connsiteY15" fmla="*/ 1576358 h 3960530"/>
                <a:gd name="connsiteX16" fmla="*/ 723667 w 5228349"/>
                <a:gd name="connsiteY16" fmla="*/ 1419284 h 3960530"/>
                <a:gd name="connsiteX17" fmla="*/ 409517 w 5228349"/>
                <a:gd name="connsiteY17" fmla="*/ 1071475 h 3960530"/>
                <a:gd name="connsiteX18" fmla="*/ 0 w 5228349"/>
                <a:gd name="connsiteY18" fmla="*/ 129026 h 396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8349" h="3960530">
                  <a:moveTo>
                    <a:pt x="0" y="129026"/>
                  </a:moveTo>
                  <a:lnTo>
                    <a:pt x="72928" y="0"/>
                  </a:lnTo>
                  <a:lnTo>
                    <a:pt x="370248" y="392687"/>
                  </a:lnTo>
                  <a:lnTo>
                    <a:pt x="493664" y="583421"/>
                  </a:lnTo>
                  <a:lnTo>
                    <a:pt x="734886" y="998547"/>
                  </a:lnTo>
                  <a:lnTo>
                    <a:pt x="998548" y="1256599"/>
                  </a:lnTo>
                  <a:lnTo>
                    <a:pt x="2356123" y="1862459"/>
                  </a:lnTo>
                  <a:lnTo>
                    <a:pt x="2788079" y="2041973"/>
                  </a:lnTo>
                  <a:lnTo>
                    <a:pt x="3332231" y="2434660"/>
                  </a:lnTo>
                  <a:lnTo>
                    <a:pt x="5228349" y="3562233"/>
                  </a:lnTo>
                  <a:lnTo>
                    <a:pt x="5026396" y="3960530"/>
                  </a:lnTo>
                  <a:lnTo>
                    <a:pt x="4353218" y="3506135"/>
                  </a:lnTo>
                  <a:lnTo>
                    <a:pt x="4229802" y="3393939"/>
                  </a:lnTo>
                  <a:lnTo>
                    <a:pt x="2737591" y="2412221"/>
                  </a:lnTo>
                  <a:lnTo>
                    <a:pt x="2036364" y="2064412"/>
                  </a:lnTo>
                  <a:lnTo>
                    <a:pt x="1054646" y="1576358"/>
                  </a:lnTo>
                  <a:lnTo>
                    <a:pt x="723667" y="1419284"/>
                  </a:lnTo>
                  <a:lnTo>
                    <a:pt x="409517" y="1071475"/>
                  </a:lnTo>
                  <a:lnTo>
                    <a:pt x="0" y="129026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>
                <a:solidFill>
                  <a:srgbClr val="9148C8"/>
                </a:solidFill>
              </a:endParaRPr>
            </a:p>
          </p:txBody>
        </p:sp>
        <p:sp>
          <p:nvSpPr>
            <p:cNvPr id="16" name="15 Forma libre"/>
            <p:cNvSpPr/>
            <p:nvPr/>
          </p:nvSpPr>
          <p:spPr>
            <a:xfrm>
              <a:off x="5379813" y="2339444"/>
              <a:ext cx="4285900" cy="2922714"/>
            </a:xfrm>
            <a:custGeom>
              <a:avLst/>
              <a:gdLst>
                <a:gd name="connsiteX0" fmla="*/ 0 w 4285900"/>
                <a:gd name="connsiteY0" fmla="*/ 22439 h 2922714"/>
                <a:gd name="connsiteX1" fmla="*/ 140246 w 4285900"/>
                <a:gd name="connsiteY1" fmla="*/ 0 h 2922714"/>
                <a:gd name="connsiteX2" fmla="*/ 336589 w 4285900"/>
                <a:gd name="connsiteY2" fmla="*/ 28049 h 2922714"/>
                <a:gd name="connsiteX3" fmla="*/ 589031 w 4285900"/>
                <a:gd name="connsiteY3" fmla="*/ 196343 h 2922714"/>
                <a:gd name="connsiteX4" fmla="*/ 790985 w 4285900"/>
                <a:gd name="connsiteY4" fmla="*/ 476834 h 2922714"/>
                <a:gd name="connsiteX5" fmla="*/ 1234160 w 4285900"/>
                <a:gd name="connsiteY5" fmla="*/ 891961 h 2922714"/>
                <a:gd name="connsiteX6" fmla="*/ 1514651 w 4285900"/>
                <a:gd name="connsiteY6" fmla="*/ 1150012 h 2922714"/>
                <a:gd name="connsiteX7" fmla="*/ 2333684 w 4285900"/>
                <a:gd name="connsiteY7" fmla="*/ 1610017 h 2922714"/>
                <a:gd name="connsiteX8" fmla="*/ 2569296 w 4285900"/>
                <a:gd name="connsiteY8" fmla="*/ 1767092 h 2922714"/>
                <a:gd name="connsiteX9" fmla="*/ 3236864 w 4285900"/>
                <a:gd name="connsiteY9" fmla="*/ 2075632 h 2922714"/>
                <a:gd name="connsiteX10" fmla="*/ 4285900 w 4285900"/>
                <a:gd name="connsiteY10" fmla="*/ 2675882 h 2922714"/>
                <a:gd name="connsiteX11" fmla="*/ 4095166 w 4285900"/>
                <a:gd name="connsiteY11" fmla="*/ 2922714 h 2922714"/>
                <a:gd name="connsiteX12" fmla="*/ 3421988 w 4285900"/>
                <a:gd name="connsiteY12" fmla="*/ 2754420 h 2922714"/>
                <a:gd name="connsiteX13" fmla="*/ 3455647 w 4285900"/>
                <a:gd name="connsiteY13" fmla="*/ 2631004 h 2922714"/>
                <a:gd name="connsiteX14" fmla="*/ 2103681 w 4285900"/>
                <a:gd name="connsiteY14" fmla="*/ 1907337 h 2922714"/>
                <a:gd name="connsiteX15" fmla="*/ 1138793 w 4285900"/>
                <a:gd name="connsiteY15" fmla="*/ 1424893 h 2922714"/>
                <a:gd name="connsiteX16" fmla="*/ 1004158 w 4285900"/>
                <a:gd name="connsiteY16" fmla="*/ 1295867 h 2922714"/>
                <a:gd name="connsiteX17" fmla="*/ 611470 w 4285900"/>
                <a:gd name="connsiteY17" fmla="*/ 830253 h 2922714"/>
                <a:gd name="connsiteX18" fmla="*/ 95367 w 4285900"/>
                <a:gd name="connsiteY18" fmla="*/ 162685 h 2922714"/>
                <a:gd name="connsiteX19" fmla="*/ 78538 w 4285900"/>
                <a:gd name="connsiteY19" fmla="*/ 100977 h 2922714"/>
                <a:gd name="connsiteX20" fmla="*/ 0 w 4285900"/>
                <a:gd name="connsiteY20" fmla="*/ 22439 h 2922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85900" h="2922714">
                  <a:moveTo>
                    <a:pt x="0" y="22439"/>
                  </a:moveTo>
                  <a:lnTo>
                    <a:pt x="140246" y="0"/>
                  </a:lnTo>
                  <a:lnTo>
                    <a:pt x="336589" y="28049"/>
                  </a:lnTo>
                  <a:lnTo>
                    <a:pt x="589031" y="196343"/>
                  </a:lnTo>
                  <a:lnTo>
                    <a:pt x="790985" y="476834"/>
                  </a:lnTo>
                  <a:lnTo>
                    <a:pt x="1234160" y="891961"/>
                  </a:lnTo>
                  <a:lnTo>
                    <a:pt x="1514651" y="1150012"/>
                  </a:lnTo>
                  <a:lnTo>
                    <a:pt x="2333684" y="1610017"/>
                  </a:lnTo>
                  <a:lnTo>
                    <a:pt x="2569296" y="1767092"/>
                  </a:lnTo>
                  <a:lnTo>
                    <a:pt x="3236864" y="2075632"/>
                  </a:lnTo>
                  <a:lnTo>
                    <a:pt x="4285900" y="2675882"/>
                  </a:lnTo>
                  <a:lnTo>
                    <a:pt x="4095166" y="2922714"/>
                  </a:lnTo>
                  <a:lnTo>
                    <a:pt x="3421988" y="2754420"/>
                  </a:lnTo>
                  <a:lnTo>
                    <a:pt x="3455647" y="2631004"/>
                  </a:lnTo>
                  <a:lnTo>
                    <a:pt x="2103681" y="1907337"/>
                  </a:lnTo>
                  <a:lnTo>
                    <a:pt x="1138793" y="1424893"/>
                  </a:lnTo>
                  <a:lnTo>
                    <a:pt x="1004158" y="1295867"/>
                  </a:lnTo>
                  <a:lnTo>
                    <a:pt x="611470" y="830253"/>
                  </a:lnTo>
                  <a:lnTo>
                    <a:pt x="95367" y="162685"/>
                  </a:lnTo>
                  <a:lnTo>
                    <a:pt x="78538" y="100977"/>
                  </a:lnTo>
                  <a:lnTo>
                    <a:pt x="0" y="2243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>
                <a:solidFill>
                  <a:srgbClr val="9148C8"/>
                </a:solidFill>
              </a:endParaRPr>
            </a:p>
          </p:txBody>
        </p:sp>
        <p:sp>
          <p:nvSpPr>
            <p:cNvPr id="19" name="18 Forma libre"/>
            <p:cNvSpPr/>
            <p:nvPr/>
          </p:nvSpPr>
          <p:spPr>
            <a:xfrm>
              <a:off x="6170798" y="1273579"/>
              <a:ext cx="1772701" cy="1621237"/>
            </a:xfrm>
            <a:custGeom>
              <a:avLst/>
              <a:gdLst>
                <a:gd name="connsiteX0" fmla="*/ 0 w 1772701"/>
                <a:gd name="connsiteY0" fmla="*/ 33659 h 1621237"/>
                <a:gd name="connsiteX1" fmla="*/ 179514 w 1772701"/>
                <a:gd name="connsiteY1" fmla="*/ 0 h 1621237"/>
                <a:gd name="connsiteX2" fmla="*/ 196343 w 1772701"/>
                <a:gd name="connsiteY2" fmla="*/ 44878 h 1621237"/>
                <a:gd name="connsiteX3" fmla="*/ 291710 w 1772701"/>
                <a:gd name="connsiteY3" fmla="*/ 33659 h 1621237"/>
                <a:gd name="connsiteX4" fmla="*/ 527322 w 1772701"/>
                <a:gd name="connsiteY4" fmla="*/ 308540 h 1621237"/>
                <a:gd name="connsiteX5" fmla="*/ 504883 w 1772701"/>
                <a:gd name="connsiteY5" fmla="*/ 403907 h 1621237"/>
                <a:gd name="connsiteX6" fmla="*/ 454395 w 1772701"/>
                <a:gd name="connsiteY6" fmla="*/ 426346 h 1621237"/>
                <a:gd name="connsiteX7" fmla="*/ 628299 w 1772701"/>
                <a:gd name="connsiteY7" fmla="*/ 600250 h 1621237"/>
                <a:gd name="connsiteX8" fmla="*/ 925619 w 1772701"/>
                <a:gd name="connsiteY8" fmla="*/ 757325 h 1621237"/>
                <a:gd name="connsiteX9" fmla="*/ 1105133 w 1772701"/>
                <a:gd name="connsiteY9" fmla="*/ 852692 h 1621237"/>
                <a:gd name="connsiteX10" fmla="*/ 1357575 w 1772701"/>
                <a:gd name="connsiteY10" fmla="*/ 1037816 h 1621237"/>
                <a:gd name="connsiteX11" fmla="*/ 1520260 w 1772701"/>
                <a:gd name="connsiteY11" fmla="*/ 1262208 h 1621237"/>
                <a:gd name="connsiteX12" fmla="*/ 1755872 w 1772701"/>
                <a:gd name="connsiteY12" fmla="*/ 1565139 h 1621237"/>
                <a:gd name="connsiteX13" fmla="*/ 1772701 w 1772701"/>
                <a:gd name="connsiteY13" fmla="*/ 1621237 h 1621237"/>
                <a:gd name="connsiteX14" fmla="*/ 1211720 w 1772701"/>
                <a:gd name="connsiteY14" fmla="*/ 1480991 h 1621237"/>
                <a:gd name="connsiteX15" fmla="*/ 964888 w 1772701"/>
                <a:gd name="connsiteY15" fmla="*/ 1279038 h 1621237"/>
                <a:gd name="connsiteX16" fmla="*/ 359028 w 1772701"/>
                <a:gd name="connsiteY16" fmla="*/ 751715 h 1621237"/>
                <a:gd name="connsiteX17" fmla="*/ 218782 w 1772701"/>
                <a:gd name="connsiteY17" fmla="*/ 471224 h 1621237"/>
                <a:gd name="connsiteX18" fmla="*/ 78537 w 1772701"/>
                <a:gd name="connsiteY18" fmla="*/ 325369 h 1621237"/>
                <a:gd name="connsiteX19" fmla="*/ 84147 w 1772701"/>
                <a:gd name="connsiteY19" fmla="*/ 162685 h 1621237"/>
                <a:gd name="connsiteX20" fmla="*/ 129025 w 1772701"/>
                <a:gd name="connsiteY20" fmla="*/ 140245 h 1621237"/>
                <a:gd name="connsiteX21" fmla="*/ 0 w 1772701"/>
                <a:gd name="connsiteY21" fmla="*/ 33659 h 16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72701" h="1621237">
                  <a:moveTo>
                    <a:pt x="0" y="33659"/>
                  </a:moveTo>
                  <a:lnTo>
                    <a:pt x="179514" y="0"/>
                  </a:lnTo>
                  <a:lnTo>
                    <a:pt x="196343" y="44878"/>
                  </a:lnTo>
                  <a:lnTo>
                    <a:pt x="291710" y="33659"/>
                  </a:lnTo>
                  <a:lnTo>
                    <a:pt x="527322" y="308540"/>
                  </a:lnTo>
                  <a:lnTo>
                    <a:pt x="504883" y="403907"/>
                  </a:lnTo>
                  <a:lnTo>
                    <a:pt x="454395" y="426346"/>
                  </a:lnTo>
                  <a:lnTo>
                    <a:pt x="628299" y="600250"/>
                  </a:lnTo>
                  <a:lnTo>
                    <a:pt x="925619" y="757325"/>
                  </a:lnTo>
                  <a:lnTo>
                    <a:pt x="1105133" y="852692"/>
                  </a:lnTo>
                  <a:lnTo>
                    <a:pt x="1357575" y="1037816"/>
                  </a:lnTo>
                  <a:lnTo>
                    <a:pt x="1520260" y="1262208"/>
                  </a:lnTo>
                  <a:lnTo>
                    <a:pt x="1755872" y="1565139"/>
                  </a:lnTo>
                  <a:lnTo>
                    <a:pt x="1772701" y="1621237"/>
                  </a:lnTo>
                  <a:lnTo>
                    <a:pt x="1211720" y="1480991"/>
                  </a:lnTo>
                  <a:lnTo>
                    <a:pt x="964888" y="1279038"/>
                  </a:lnTo>
                  <a:lnTo>
                    <a:pt x="359028" y="751715"/>
                  </a:lnTo>
                  <a:lnTo>
                    <a:pt x="218782" y="471224"/>
                  </a:lnTo>
                  <a:lnTo>
                    <a:pt x="78537" y="325369"/>
                  </a:lnTo>
                  <a:lnTo>
                    <a:pt x="84147" y="162685"/>
                  </a:lnTo>
                  <a:lnTo>
                    <a:pt x="129025" y="140245"/>
                  </a:lnTo>
                  <a:lnTo>
                    <a:pt x="0" y="33659"/>
                  </a:lnTo>
                  <a:close/>
                </a:path>
              </a:pathLst>
            </a:cu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>
                <a:solidFill>
                  <a:srgbClr val="9148C8"/>
                </a:solidFill>
              </a:endParaRPr>
            </a:p>
          </p:txBody>
        </p:sp>
        <p:sp>
          <p:nvSpPr>
            <p:cNvPr id="22" name="Rectángulo 35"/>
            <p:cNvSpPr/>
            <p:nvPr/>
          </p:nvSpPr>
          <p:spPr>
            <a:xfrm>
              <a:off x="-393513" y="4681652"/>
              <a:ext cx="3495124" cy="3715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500" b="1" dirty="0"/>
                <a:t> 3 Parque Deportivo</a:t>
              </a:r>
            </a:p>
          </p:txBody>
        </p:sp>
        <p:sp>
          <p:nvSpPr>
            <p:cNvPr id="23" name="Rectángulo 35"/>
            <p:cNvSpPr/>
            <p:nvPr/>
          </p:nvSpPr>
          <p:spPr>
            <a:xfrm>
              <a:off x="9080562" y="1528233"/>
              <a:ext cx="3669858" cy="45720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500" b="1" dirty="0"/>
                <a:t>1</a:t>
              </a:r>
              <a:r>
                <a:rPr lang="es-BO" sz="975" b="1" dirty="0"/>
                <a:t> Parque Aventura</a:t>
              </a:r>
            </a:p>
          </p:txBody>
        </p:sp>
        <p:sp>
          <p:nvSpPr>
            <p:cNvPr id="24" name="Rectángulo 35"/>
            <p:cNvSpPr/>
            <p:nvPr/>
          </p:nvSpPr>
          <p:spPr>
            <a:xfrm>
              <a:off x="3256204" y="6737925"/>
              <a:ext cx="3518285" cy="41979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BO" sz="1500" b="1" dirty="0"/>
                <a:t>2 Parque Mirador</a:t>
              </a:r>
            </a:p>
          </p:txBody>
        </p:sp>
        <p:cxnSp>
          <p:nvCxnSpPr>
            <p:cNvPr id="21" name="20 Conector angular"/>
            <p:cNvCxnSpPr>
              <a:stCxn id="23" idx="1"/>
              <a:endCxn id="19" idx="10"/>
            </p:cNvCxnSpPr>
            <p:nvPr/>
          </p:nvCxnSpPr>
          <p:spPr>
            <a:xfrm rot="10800000" flipV="1">
              <a:off x="7528372" y="1756833"/>
              <a:ext cx="1552190" cy="554562"/>
            </a:xfrm>
            <a:prstGeom prst="bentConnector3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angular"/>
            <p:cNvCxnSpPr/>
            <p:nvPr/>
          </p:nvCxnSpPr>
          <p:spPr>
            <a:xfrm rot="5400000" flipH="1" flipV="1">
              <a:off x="6012484" y="4913111"/>
              <a:ext cx="2643722" cy="1218308"/>
            </a:xfrm>
            <a:prstGeom prst="bentConnector3">
              <a:avLst>
                <a:gd name="adj1" fmla="val 442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angular"/>
            <p:cNvCxnSpPr/>
            <p:nvPr/>
          </p:nvCxnSpPr>
          <p:spPr>
            <a:xfrm flipV="1">
              <a:off x="3118720" y="3478839"/>
              <a:ext cx="2489978" cy="70076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angular"/>
            <p:cNvCxnSpPr/>
            <p:nvPr/>
          </p:nvCxnSpPr>
          <p:spPr>
            <a:xfrm rot="5400000" flipH="1" flipV="1">
              <a:off x="2504471" y="2772342"/>
              <a:ext cx="2255804" cy="43707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CuadroTexto 8"/>
            <p:cNvSpPr txBox="1"/>
            <p:nvPr/>
          </p:nvSpPr>
          <p:spPr>
            <a:xfrm>
              <a:off x="6335221" y="773722"/>
              <a:ext cx="1718383" cy="536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900" b="1" dirty="0">
                  <a:solidFill>
                    <a:schemeClr val="bg2">
                      <a:lumMod val="50000"/>
                    </a:schemeClr>
                  </a:solidFill>
                </a:rPr>
                <a:t>Avenida del Ejército</a:t>
              </a:r>
            </a:p>
          </p:txBody>
        </p:sp>
        <p:sp>
          <p:nvSpPr>
            <p:cNvPr id="31" name="CuadroTexto 8"/>
            <p:cNvSpPr txBox="1"/>
            <p:nvPr/>
          </p:nvSpPr>
          <p:spPr>
            <a:xfrm>
              <a:off x="2339701" y="2147699"/>
              <a:ext cx="1718383" cy="33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900" b="1" dirty="0">
                  <a:solidFill>
                    <a:schemeClr val="bg2">
                      <a:lumMod val="50000"/>
                    </a:schemeClr>
                  </a:solidFill>
                </a:rPr>
                <a:t>Cancha Zapata</a:t>
              </a:r>
            </a:p>
          </p:txBody>
        </p:sp>
        <p:sp>
          <p:nvSpPr>
            <p:cNvPr id="43" name="CuadroTexto 8"/>
            <p:cNvSpPr txBox="1"/>
            <p:nvPr/>
          </p:nvSpPr>
          <p:spPr>
            <a:xfrm rot="1911108">
              <a:off x="6863810" y="1280676"/>
              <a:ext cx="1718383" cy="33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BO" sz="900" b="1" dirty="0"/>
                <a:t>Parque Laikakota</a:t>
              </a:r>
            </a:p>
          </p:txBody>
        </p:sp>
        <p:sp>
          <p:nvSpPr>
            <p:cNvPr id="50" name="Flecha derecha 49"/>
            <p:cNvSpPr/>
            <p:nvPr/>
          </p:nvSpPr>
          <p:spPr>
            <a:xfrm rot="19106900">
              <a:off x="4014218" y="2351765"/>
              <a:ext cx="464058" cy="2926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/>
            </a:p>
          </p:txBody>
        </p:sp>
        <p:sp>
          <p:nvSpPr>
            <p:cNvPr id="54" name="Flecha derecha 53"/>
            <p:cNvSpPr/>
            <p:nvPr/>
          </p:nvSpPr>
          <p:spPr>
            <a:xfrm rot="716073">
              <a:off x="1434084" y="1108976"/>
              <a:ext cx="464058" cy="2926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/>
            </a:p>
          </p:txBody>
        </p:sp>
        <p:sp>
          <p:nvSpPr>
            <p:cNvPr id="55" name="Flecha derecha 54"/>
            <p:cNvSpPr/>
            <p:nvPr/>
          </p:nvSpPr>
          <p:spPr>
            <a:xfrm rot="18713787">
              <a:off x="2035006" y="1915268"/>
              <a:ext cx="464058" cy="2926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/>
            </a:p>
          </p:txBody>
        </p:sp>
        <p:sp>
          <p:nvSpPr>
            <p:cNvPr id="58" name="CuadroTexto 57"/>
            <p:cNvSpPr txBox="1"/>
            <p:nvPr/>
          </p:nvSpPr>
          <p:spPr>
            <a:xfrm>
              <a:off x="-224217" y="5770527"/>
              <a:ext cx="3480421" cy="56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BO" sz="975" b="1" dirty="0"/>
                <a:t>REVITALIZACIÓN PARQUE URBANO CENTRAL - PUC</a:t>
              </a:r>
            </a:p>
          </p:txBody>
        </p:sp>
        <p:sp>
          <p:nvSpPr>
            <p:cNvPr id="74" name="Flecha derecha 73"/>
            <p:cNvSpPr/>
            <p:nvPr/>
          </p:nvSpPr>
          <p:spPr>
            <a:xfrm rot="19106900">
              <a:off x="7216889" y="5103549"/>
              <a:ext cx="464058" cy="2926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/>
            </a:p>
          </p:txBody>
        </p: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9080562" y="2015880"/>
              <a:ext cx="3649958" cy="1945999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3271472" y="4846998"/>
              <a:ext cx="3503019" cy="1869143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Picture 3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393513" y="2516531"/>
              <a:ext cx="3495124" cy="2123352"/>
            </a:xfrm>
            <a:prstGeom prst="rect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Flecha derecha 39"/>
            <p:cNvSpPr/>
            <p:nvPr/>
          </p:nvSpPr>
          <p:spPr>
            <a:xfrm rot="3469271">
              <a:off x="5885591" y="816097"/>
              <a:ext cx="464058" cy="292646"/>
            </a:xfrm>
            <a:prstGeom prst="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BO" sz="975" dirty="0"/>
            </a:p>
          </p:txBody>
        </p:sp>
      </p:grpSp>
      <p:grpSp>
        <p:nvGrpSpPr>
          <p:cNvPr id="86" name="Grupo 85"/>
          <p:cNvGrpSpPr/>
          <p:nvPr/>
        </p:nvGrpSpPr>
        <p:grpSpPr>
          <a:xfrm>
            <a:off x="8149701" y="175394"/>
            <a:ext cx="814250" cy="423849"/>
            <a:chOff x="9350647" y="262154"/>
            <a:chExt cx="1704643" cy="895111"/>
          </a:xfrm>
        </p:grpSpPr>
        <p:pic>
          <p:nvPicPr>
            <p:cNvPr id="87" name="Imagen 8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73810" y="262154"/>
              <a:ext cx="881480" cy="895111"/>
            </a:xfrm>
            <a:prstGeom prst="rect">
              <a:avLst/>
            </a:prstGeom>
          </p:spPr>
        </p:pic>
        <p:pic>
          <p:nvPicPr>
            <p:cNvPr id="88" name="Imagen 8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50647" y="262154"/>
              <a:ext cx="823163" cy="895111"/>
            </a:xfrm>
            <a:prstGeom prst="rect">
              <a:avLst/>
            </a:prstGeom>
          </p:spPr>
        </p:pic>
      </p:grpSp>
      <p:cxnSp>
        <p:nvCxnSpPr>
          <p:cNvPr id="89" name="Conector recto 88"/>
          <p:cNvCxnSpPr/>
          <p:nvPr/>
        </p:nvCxnSpPr>
        <p:spPr>
          <a:xfrm flipH="1">
            <a:off x="0" y="599243"/>
            <a:ext cx="9144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CuadroTexto 8"/>
          <p:cNvSpPr txBox="1"/>
          <p:nvPr/>
        </p:nvSpPr>
        <p:spPr>
          <a:xfrm>
            <a:off x="184698" y="247982"/>
            <a:ext cx="6780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BO" sz="1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ÁREA DE INTERVENCIÓN 3: SANTA BÁRBARA</a:t>
            </a:r>
          </a:p>
        </p:txBody>
      </p:sp>
      <p:cxnSp>
        <p:nvCxnSpPr>
          <p:cNvPr id="34" name="Conector recto 33"/>
          <p:cNvCxnSpPr/>
          <p:nvPr/>
        </p:nvCxnSpPr>
        <p:spPr>
          <a:xfrm flipH="1">
            <a:off x="0" y="857250"/>
            <a:ext cx="9144000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14"/>
          <p:cNvSpPr txBox="1"/>
          <p:nvPr/>
        </p:nvSpPr>
        <p:spPr>
          <a:xfrm>
            <a:off x="98318" y="593043"/>
            <a:ext cx="2908917" cy="24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s-BO" sz="975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Mejora Urbana</a:t>
            </a:r>
          </a:p>
        </p:txBody>
      </p:sp>
    </p:spTree>
    <p:extLst>
      <p:ext uri="{BB962C8B-B14F-4D97-AF65-F5344CB8AC3E}">
        <p14:creationId xmlns:p14="http://schemas.microsoft.com/office/powerpoint/2010/main" val="159322614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91668CC8-C95C-4870-84BC-267F5E899D68}"/>
              </a:ext>
            </a:extLst>
          </p:cNvPr>
          <p:cNvSpPr txBox="1"/>
          <p:nvPr/>
        </p:nvSpPr>
        <p:spPr>
          <a:xfrm>
            <a:off x="1612490" y="279332"/>
            <a:ext cx="6164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4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Proyecto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932C3BE-CB4E-4858-97DC-92F023C9F7AC}"/>
              </a:ext>
            </a:extLst>
          </p:cNvPr>
          <p:cNvGrpSpPr/>
          <p:nvPr/>
        </p:nvGrpSpPr>
        <p:grpSpPr>
          <a:xfrm>
            <a:off x="3397250" y="770271"/>
            <a:ext cx="2349500" cy="330193"/>
            <a:chOff x="3174612" y="770271"/>
            <a:chExt cx="2349500" cy="33019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0E399A8-5307-4697-923E-04ED78482493}"/>
                </a:ext>
              </a:extLst>
            </p:cNvPr>
            <p:cNvSpPr txBox="1"/>
            <p:nvPr/>
          </p:nvSpPr>
          <p:spPr>
            <a:xfrm>
              <a:off x="3174612" y="770271"/>
              <a:ext cx="234950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68567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spc="450" dirty="0">
                  <a:solidFill>
                    <a:srgbClr val="E7E6E6">
                      <a:lumMod val="50000"/>
                    </a:srgbClr>
                  </a:solidFill>
                  <a:latin typeface="Montserrat" charset="0"/>
                  <a:ea typeface="Montserrat" charset="0"/>
                  <a:cs typeface="Montserrat" charset="0"/>
                </a:rPr>
                <a:t>RU - PUC</a:t>
              </a: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987D7F64-F57A-4356-BF0F-64F3C8DDBF9A}"/>
                </a:ext>
              </a:extLst>
            </p:cNvPr>
            <p:cNvCxnSpPr>
              <a:cxnSpLocks/>
            </p:cNvCxnSpPr>
            <p:nvPr/>
          </p:nvCxnSpPr>
          <p:spPr>
            <a:xfrm>
              <a:off x="3848431" y="1100464"/>
              <a:ext cx="996287" cy="0"/>
            </a:xfrm>
            <a:prstGeom prst="line">
              <a:avLst/>
            </a:prstGeom>
            <a:ln w="3810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3C9741D8-D3A8-4175-894C-A7D8FE28166E}"/>
              </a:ext>
            </a:extLst>
          </p:cNvPr>
          <p:cNvSpPr/>
          <p:nvPr/>
        </p:nvSpPr>
        <p:spPr>
          <a:xfrm>
            <a:off x="992728" y="1569998"/>
            <a:ext cx="3889373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El </a:t>
            </a:r>
            <a:r>
              <a:rPr lang="en-US" dirty="0" err="1">
                <a:solidFill>
                  <a:srgbClr val="003891"/>
                </a:solidFill>
              </a:rPr>
              <a:t>municipio</a:t>
            </a:r>
            <a:r>
              <a:rPr lang="en-US" dirty="0">
                <a:solidFill>
                  <a:srgbClr val="003891"/>
                </a:solidFill>
              </a:rPr>
              <a:t> de La Paz </a:t>
            </a:r>
            <a:r>
              <a:rPr lang="en-US" dirty="0" err="1">
                <a:solidFill>
                  <a:srgbClr val="003891"/>
                </a:solidFill>
              </a:rPr>
              <a:t>busca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financiar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este</a:t>
            </a:r>
            <a:r>
              <a:rPr lang="en-US" dirty="0">
                <a:solidFill>
                  <a:srgbClr val="003891"/>
                </a:solidFill>
              </a:rPr>
              <a:t> Proyecto </a:t>
            </a:r>
            <a:r>
              <a:rPr lang="en-US" dirty="0" err="1">
                <a:solidFill>
                  <a:srgbClr val="003891"/>
                </a:solidFill>
              </a:rPr>
              <a:t>parcialmente</a:t>
            </a:r>
            <a:r>
              <a:rPr lang="en-US" dirty="0">
                <a:solidFill>
                  <a:srgbClr val="003891"/>
                </a:solidFill>
              </a:rPr>
              <a:t> a </a:t>
            </a:r>
            <a:r>
              <a:rPr lang="en-US" dirty="0" err="1">
                <a:solidFill>
                  <a:srgbClr val="003891"/>
                </a:solidFill>
              </a:rPr>
              <a:t>través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inversiones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privadas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en</a:t>
            </a:r>
            <a:r>
              <a:rPr lang="es-MX" dirty="0">
                <a:solidFill>
                  <a:srgbClr val="003891"/>
                </a:solidFill>
              </a:rPr>
              <a:t>Infraestructura de </a:t>
            </a:r>
            <a:r>
              <a:rPr lang="en-US" dirty="0">
                <a:solidFill>
                  <a:srgbClr val="003891"/>
                </a:solidFill>
              </a:rPr>
              <a:t>: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3891"/>
                </a:solidFill>
              </a:rPr>
              <a:t>Estabilización</a:t>
            </a:r>
          </a:p>
          <a:p>
            <a:pPr marL="684213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3891"/>
                </a:solidFill>
              </a:rPr>
              <a:t>Recreacional</a:t>
            </a:r>
            <a:endParaRPr lang="en-US" dirty="0">
              <a:solidFill>
                <a:srgbClr val="003891"/>
              </a:solidFill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El </a:t>
            </a:r>
            <a:r>
              <a:rPr lang="en-US" dirty="0" err="1">
                <a:solidFill>
                  <a:srgbClr val="003891"/>
                </a:solidFill>
              </a:rPr>
              <a:t>municipio</a:t>
            </a:r>
            <a:r>
              <a:rPr lang="en-US" dirty="0">
                <a:solidFill>
                  <a:srgbClr val="003891"/>
                </a:solidFill>
              </a:rPr>
              <a:t> de La Paz </a:t>
            </a:r>
            <a:r>
              <a:rPr lang="en-US" dirty="0" err="1">
                <a:solidFill>
                  <a:srgbClr val="003891"/>
                </a:solidFill>
              </a:rPr>
              <a:t>cuenta</a:t>
            </a:r>
            <a:r>
              <a:rPr lang="en-US" dirty="0">
                <a:solidFill>
                  <a:srgbClr val="003891"/>
                </a:solidFill>
              </a:rPr>
              <a:t> con el </a:t>
            </a:r>
            <a:r>
              <a:rPr lang="en-US" dirty="0" err="1">
                <a:solidFill>
                  <a:srgbClr val="003891"/>
                </a:solidFill>
              </a:rPr>
              <a:t>apoyo</a:t>
            </a:r>
            <a:r>
              <a:rPr lang="en-US" dirty="0">
                <a:solidFill>
                  <a:srgbClr val="003891"/>
                </a:solidFill>
              </a:rPr>
              <a:t> del Banco Mundial para el </a:t>
            </a:r>
            <a:r>
              <a:rPr lang="en-US" dirty="0" err="1">
                <a:solidFill>
                  <a:srgbClr val="003891"/>
                </a:solidFill>
              </a:rPr>
              <a:t>diseño</a:t>
            </a:r>
            <a:r>
              <a:rPr lang="en-US" dirty="0">
                <a:solidFill>
                  <a:srgbClr val="003891"/>
                </a:solidFill>
              </a:rPr>
              <a:t> de un Proyecto de </a:t>
            </a:r>
            <a:r>
              <a:rPr lang="en-US" dirty="0" err="1">
                <a:solidFill>
                  <a:srgbClr val="003891"/>
                </a:solidFill>
              </a:rPr>
              <a:t>resiliencia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urbana</a:t>
            </a:r>
            <a:r>
              <a:rPr lang="en-US" dirty="0">
                <a:solidFill>
                  <a:srgbClr val="003891"/>
                </a:solidFill>
              </a:rPr>
              <a:t> que </a:t>
            </a:r>
            <a:r>
              <a:rPr lang="en-US" dirty="0" err="1">
                <a:solidFill>
                  <a:srgbClr val="003891"/>
                </a:solidFill>
              </a:rPr>
              <a:t>será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implementado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en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otras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áreas</a:t>
            </a:r>
            <a:r>
              <a:rPr lang="en-US" dirty="0">
                <a:solidFill>
                  <a:srgbClr val="003891"/>
                </a:solidFill>
              </a:rPr>
              <a:t> de la </a:t>
            </a:r>
            <a:r>
              <a:rPr lang="en-US" dirty="0" err="1">
                <a:solidFill>
                  <a:srgbClr val="003891"/>
                </a:solidFill>
              </a:rPr>
              <a:t>mancha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urbana</a:t>
            </a:r>
            <a:r>
              <a:rPr lang="en-US" dirty="0">
                <a:solidFill>
                  <a:srgbClr val="003891"/>
                </a:solidFill>
              </a:rPr>
              <a:t> de la ciudad.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dirty="0">
                <a:solidFill>
                  <a:srgbClr val="003891"/>
                </a:solidFill>
              </a:rPr>
              <a:t>El </a:t>
            </a:r>
            <a:r>
              <a:rPr lang="en-US" dirty="0" err="1">
                <a:solidFill>
                  <a:srgbClr val="003891"/>
                </a:solidFill>
              </a:rPr>
              <a:t>municipio</a:t>
            </a:r>
            <a:r>
              <a:rPr lang="en-US" dirty="0">
                <a:solidFill>
                  <a:srgbClr val="003891"/>
                </a:solidFill>
              </a:rPr>
              <a:t> de La Paz </a:t>
            </a:r>
            <a:r>
              <a:rPr lang="en-US" dirty="0" err="1">
                <a:solidFill>
                  <a:srgbClr val="003891"/>
                </a:solidFill>
              </a:rPr>
              <a:t>ofrece</a:t>
            </a:r>
            <a:r>
              <a:rPr lang="en-US" dirty="0">
                <a:solidFill>
                  <a:srgbClr val="003891"/>
                </a:solidFill>
              </a:rPr>
              <a:t> un </a:t>
            </a:r>
            <a:r>
              <a:rPr lang="en-US" dirty="0" err="1">
                <a:solidFill>
                  <a:srgbClr val="003891"/>
                </a:solidFill>
              </a:rPr>
              <a:t>contrato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concesión</a:t>
            </a:r>
            <a:r>
              <a:rPr lang="en-US" dirty="0">
                <a:solidFill>
                  <a:srgbClr val="003891"/>
                </a:solidFill>
              </a:rPr>
              <a:t> para la </a:t>
            </a:r>
            <a:r>
              <a:rPr lang="en-US" dirty="0" err="1">
                <a:solidFill>
                  <a:srgbClr val="003891"/>
                </a:solidFill>
              </a:rPr>
              <a:t>construcción</a:t>
            </a:r>
            <a:r>
              <a:rPr lang="en-US" dirty="0">
                <a:solidFill>
                  <a:srgbClr val="003891"/>
                </a:solidFill>
              </a:rPr>
              <a:t> de la </a:t>
            </a:r>
            <a:r>
              <a:rPr lang="en-US" dirty="0" err="1">
                <a:solidFill>
                  <a:srgbClr val="003891"/>
                </a:solidFill>
              </a:rPr>
              <a:t>infraestructura</a:t>
            </a:r>
            <a:r>
              <a:rPr lang="en-US" dirty="0">
                <a:solidFill>
                  <a:srgbClr val="003891"/>
                </a:solidFill>
              </a:rPr>
              <a:t> por 30 </a:t>
            </a:r>
            <a:r>
              <a:rPr lang="en-US" dirty="0" err="1">
                <a:solidFill>
                  <a:srgbClr val="003891"/>
                </a:solidFill>
              </a:rPr>
              <a:t>años</a:t>
            </a:r>
            <a:r>
              <a:rPr lang="en-US" dirty="0">
                <a:solidFill>
                  <a:srgbClr val="003891"/>
                </a:solidFill>
              </a:rPr>
              <a:t> y el </a:t>
            </a:r>
            <a:r>
              <a:rPr lang="en-US" dirty="0" err="1">
                <a:solidFill>
                  <a:srgbClr val="003891"/>
                </a:solidFill>
              </a:rPr>
              <a:t>usufructo</a:t>
            </a:r>
            <a:r>
              <a:rPr lang="en-US" dirty="0">
                <a:solidFill>
                  <a:srgbClr val="003891"/>
                </a:solidFill>
              </a:rPr>
              <a:t> de </a:t>
            </a:r>
            <a:r>
              <a:rPr lang="en-US" dirty="0" err="1">
                <a:solidFill>
                  <a:srgbClr val="003891"/>
                </a:solidFill>
              </a:rPr>
              <a:t>ingresos</a:t>
            </a:r>
            <a:r>
              <a:rPr lang="en-US" dirty="0">
                <a:solidFill>
                  <a:srgbClr val="003891"/>
                </a:solidFill>
              </a:rPr>
              <a:t> por </a:t>
            </a:r>
            <a:r>
              <a:rPr lang="en-US" dirty="0" err="1">
                <a:solidFill>
                  <a:srgbClr val="003891"/>
                </a:solidFill>
              </a:rPr>
              <a:t>uso</a:t>
            </a:r>
            <a:r>
              <a:rPr lang="en-US" dirty="0">
                <a:solidFill>
                  <a:srgbClr val="003891"/>
                </a:solidFill>
              </a:rPr>
              <a:t> y provision de </a:t>
            </a:r>
            <a:r>
              <a:rPr lang="en-US" dirty="0" err="1">
                <a:solidFill>
                  <a:srgbClr val="003891"/>
                </a:solidFill>
              </a:rPr>
              <a:t>servicios</a:t>
            </a:r>
            <a:r>
              <a:rPr lang="en-US" dirty="0">
                <a:solidFill>
                  <a:srgbClr val="003891"/>
                </a:solidFill>
              </a:rPr>
              <a:t> de los </a:t>
            </a:r>
            <a:r>
              <a:rPr lang="en-US" dirty="0" err="1">
                <a:solidFill>
                  <a:srgbClr val="003891"/>
                </a:solidFill>
              </a:rPr>
              <a:t>predios</a:t>
            </a:r>
            <a:r>
              <a:rPr lang="en-US" dirty="0">
                <a:solidFill>
                  <a:srgbClr val="003891"/>
                </a:solidFill>
              </a:rPr>
              <a:t> </a:t>
            </a:r>
            <a:r>
              <a:rPr lang="en-US" dirty="0" err="1">
                <a:solidFill>
                  <a:srgbClr val="003891"/>
                </a:solidFill>
              </a:rPr>
              <a:t>renovados</a:t>
            </a:r>
            <a:r>
              <a:rPr lang="en-US" dirty="0">
                <a:solidFill>
                  <a:srgbClr val="003891"/>
                </a:solidFill>
              </a:rPr>
              <a:t>.</a:t>
            </a:r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288638A-20F3-460F-97C2-E96F5726E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40" y="3909594"/>
            <a:ext cx="565996" cy="565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F9B768-80A8-4CD3-ADA6-D68798E2A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350" y="2131073"/>
            <a:ext cx="30765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0939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45134</TotalTime>
  <Words>434</Words>
  <Application>Microsoft Office PowerPoint</Application>
  <PresentationFormat>On-screen Show (16:9)</PresentationFormat>
  <Paragraphs>59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Lato Light</vt:lpstr>
      <vt:lpstr>Montserrat</vt:lpstr>
      <vt:lpstr>1_Default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Roberto Tejada</cp:lastModifiedBy>
  <cp:revision>6737</cp:revision>
  <dcterms:created xsi:type="dcterms:W3CDTF">2014-11-12T21:47:38Z</dcterms:created>
  <dcterms:modified xsi:type="dcterms:W3CDTF">2018-07-12T13:24:32Z</dcterms:modified>
  <cp:category/>
</cp:coreProperties>
</file>