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7"/>
  </p:notesMasterIdLst>
  <p:handoutMasterIdLst>
    <p:handoutMasterId r:id="rId8"/>
  </p:handoutMasterIdLst>
  <p:sldIdLst>
    <p:sldId id="2970" r:id="rId2"/>
    <p:sldId id="2988" r:id="rId3"/>
    <p:sldId id="2989" r:id="rId4"/>
    <p:sldId id="2995" r:id="rId5"/>
    <p:sldId id="2990" r:id="rId6"/>
  </p:sldIdLst>
  <p:sldSz cx="9144000" cy="5143500" type="screen16x9"/>
  <p:notesSz cx="6858000" cy="9144000"/>
  <p:defaultTextStyle>
    <a:defPPr>
      <a:defRPr lang="en-US"/>
    </a:defPPr>
    <a:lvl1pPr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1pPr>
    <a:lvl2pPr marL="341313" indent="-16986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2pPr>
    <a:lvl3pPr marL="684213" indent="-34131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3pPr>
    <a:lvl4pPr marL="1027113" indent="-51276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4pPr>
    <a:lvl5pPr marL="1370013" indent="-68421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171"/>
    <a:srgbClr val="6C7B94"/>
    <a:srgbClr val="EE732E"/>
    <a:srgbClr val="C2BFB6"/>
    <a:srgbClr val="7F6658"/>
    <a:srgbClr val="EE7325"/>
    <a:srgbClr val="0E0E0E"/>
    <a:srgbClr val="027101"/>
    <a:srgbClr val="000000"/>
    <a:srgbClr val="AA8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3" autoAdjust="0"/>
    <p:restoredTop sz="93907" autoAdjust="0"/>
  </p:normalViewPr>
  <p:slideViewPr>
    <p:cSldViewPr snapToGrid="0" snapToObjects="1">
      <p:cViewPr varScale="1">
        <p:scale>
          <a:sx n="80" d="100"/>
          <a:sy n="80" d="100"/>
        </p:scale>
        <p:origin x="780" y="52"/>
      </p:cViewPr>
      <p:guideLst>
        <p:guide orient="horz" pos="1629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323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2CDEC8-4BEF-4E6C-90EB-3FA456D6C1C9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C04443-CBA0-43E8-B65A-CE25205AB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10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fld id="{CE706C90-1D6C-4C45-967E-4E37CA44FFF2}" type="datetimeFigureOut">
              <a:rPr lang="en-US"/>
              <a:pPr>
                <a:defRPr/>
              </a:pPr>
              <a:t>7/12/2018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fld id="{9EA871CF-78F8-437A-8790-0037A01071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11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1pPr>
    <a:lvl2pPr marL="3413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2pPr>
    <a:lvl3pPr marL="6842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3pPr>
    <a:lvl4pPr marL="10271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4pPr>
    <a:lvl5pPr marL="13700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5pPr>
    <a:lvl6pPr marL="1713857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629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400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71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18552-88D3-4786-8AF2-27AB6D4793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07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00" dirty="0"/>
              <a:t>Credit: Flaticon.com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871CF-78F8-437A-8790-0037A010717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6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4140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8E77B-5B8B-46FB-9F0E-6C5D30A9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3FFDDC3C-4B68-47A9-AF74-C060B32CD63C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28E7F-27F0-4916-9262-1A96091FF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7C97F-09AB-4B2D-9BAE-833C324C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0BB4-FB89-4E57-A907-2D766790A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1937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A0127-841E-4876-A577-16CF11F9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A8CB63FA-7EEE-444E-8F9E-A94A3708459F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10147-91C6-4754-AD01-D19D02C4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EE1A4-E0F4-4054-8126-FE199E49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0BC12-2A61-4F73-9DE1-3A5458B9D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3463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179628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774412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4680236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4940163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913386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8169367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353674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29424139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294094" y="0"/>
            <a:ext cx="2258243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05741"/>
            <a:ext cx="2258242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84018" y="0"/>
            <a:ext cx="2259982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88187" y="1619310"/>
            <a:ext cx="2258243" cy="155251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45723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04F4D-7E05-4860-BE85-929BDA3F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EDCF992F-2335-4C2F-A890-90014633045E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3DF6-9D72-47EC-BA1E-EEC4F8EC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B8A63-B183-4533-965A-63A35B31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AD7EB-E5F0-42AE-818F-C03A58A73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5021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47281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84798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22315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477671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8864" y="1511955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64993" y="1511955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891122" y="1511957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33633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753592"/>
            <a:ext cx="3047999" cy="238990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2" y="2753592"/>
            <a:ext cx="3047999" cy="238990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68541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3504013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547820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386337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224853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849408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547820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3386337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5224853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849408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261220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288328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69206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857534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0059993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24453" y="3160728"/>
            <a:ext cx="2028575" cy="158272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72334" y="1578004"/>
            <a:ext cx="3570765" cy="316544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53028" y="1578005"/>
            <a:ext cx="2028575" cy="158272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90092488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42036" y="3533150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259412" y="3542522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919393" y="3533150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318105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204734" y="1652792"/>
            <a:ext cx="4939266" cy="2445684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8987437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046552" y="0"/>
            <a:ext cx="3055283" cy="5143500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0454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F6115-9C10-4E32-8D33-D91AE71B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CA097105-D9A6-4250-AB48-0C3E395760C9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2431D-A89E-4A94-A10A-73B7C75B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81FD8-42CD-474D-AFB3-864721A6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E4510-617B-428A-8EC0-070F35F52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0137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1877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05731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923468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440357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1357674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161149" cy="257532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2089548"/>
            <a:ext cx="3155501" cy="305395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21944185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9161149" cy="320264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22389" y="2179976"/>
            <a:ext cx="2238439" cy="296352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35357249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9161149" cy="320264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808629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053673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29005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7519038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984527" y="1859553"/>
            <a:ext cx="3134959" cy="233562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25712146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740750"/>
            <a:ext cx="4397295" cy="364620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48601408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138943" y="1987672"/>
            <a:ext cx="2853627" cy="177435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6632895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786136" y="730809"/>
            <a:ext cx="1427277" cy="14269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>
              <a:defRPr sz="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153234" y="730809"/>
            <a:ext cx="1427277" cy="14269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>
              <a:defRPr sz="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22366830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4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A1279F-4380-464A-BE8E-F21D6B47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FE21E2E6-F5ED-4276-ADEC-B222ADF1C522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7739E8-4F60-4310-A0E1-A74B248B3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75A6E4-E32F-4514-AFA3-A1E79E70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2D39C-3844-4BA4-8EC2-58E1B4F6D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5584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861FA2-52A7-4A78-9891-3B77AFC4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625A09BC-226F-4739-9B1C-50575C3B3597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8A6BC0D-F86E-4F7A-9863-AC33DF356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F3C1E7-2E54-47B9-AFE2-A9F71268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150F-788F-41AE-8429-EB2DD9C64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041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F60DA23-FD26-4B25-88B3-0655AF2C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6D933066-4B56-4F73-977C-05279A974CB3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62F0E7-ABB1-4B71-AD38-62E2A58A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BB46B5-98C7-456C-B10B-4E09406E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5B4E-C472-4F3B-95B8-444CD46F6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8702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9DD562-56A3-4817-B9DB-F437D8D5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81826DB0-FA12-47C2-9C9C-7B53D39E2A0B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E52A59-B9D8-4522-9196-8BAAB5F6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7A1D4E3-166B-4A25-A9AD-9D5A346A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5FF4B-FCDB-4F3A-B4A8-E1E497D0E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1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B3BA26-D5C0-41B8-A209-5C1010DE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D4B4647A-1F73-481B-8050-0663AB143B7D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274FBC-EB90-46C0-9958-7DDAFBFB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EA4886-65C7-4484-86C1-7232D851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A5AFA-0108-4DD3-872F-C6B5B1FF8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983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21B3F6-32F1-42C5-B080-69FC381D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769A5B6F-B515-4FAD-8F76-FB482E24EDD5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035D43-AC6B-48ED-84AB-C2FDBA21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E90215-94DE-4DB6-AFA9-D5E1C8DB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CCCE7-317B-407F-AE9D-9BB70B315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1331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D4B2AFE-9FB4-4483-BF03-10F07D76E6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006FD46-25E8-400F-8C9F-783F342FA3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06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  <p:sldLayoutId id="2147484146" r:id="rId18"/>
    <p:sldLayoutId id="2147484147" r:id="rId19"/>
    <p:sldLayoutId id="2147484148" r:id="rId20"/>
    <p:sldLayoutId id="2147484149" r:id="rId21"/>
    <p:sldLayoutId id="2147484150" r:id="rId22"/>
    <p:sldLayoutId id="2147484151" r:id="rId23"/>
    <p:sldLayoutId id="2147484152" r:id="rId24"/>
    <p:sldLayoutId id="2147484153" r:id="rId25"/>
    <p:sldLayoutId id="2147484154" r:id="rId26"/>
    <p:sldLayoutId id="2147484155" r:id="rId27"/>
    <p:sldLayoutId id="2147484156" r:id="rId28"/>
    <p:sldLayoutId id="2147484157" r:id="rId29"/>
    <p:sldLayoutId id="2147484158" r:id="rId30"/>
    <p:sldLayoutId id="2147484159" r:id="rId31"/>
    <p:sldLayoutId id="2147484160" r:id="rId32"/>
    <p:sldLayoutId id="2147484161" r:id="rId33"/>
    <p:sldLayoutId id="2147484162" r:id="rId34"/>
    <p:sldLayoutId id="2147484163" r:id="rId35"/>
    <p:sldLayoutId id="2147484164" r:id="rId36"/>
    <p:sldLayoutId id="2147484165" r:id="rId37"/>
    <p:sldLayoutId id="2147484166" r:id="rId38"/>
    <p:sldLayoutId id="2147484167" r:id="rId39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16968E-0798-46A2-BD2A-CF7AE0AC60B9}"/>
              </a:ext>
            </a:extLst>
          </p:cNvPr>
          <p:cNvSpPr txBox="1"/>
          <p:nvPr/>
        </p:nvSpPr>
        <p:spPr>
          <a:xfrm>
            <a:off x="1216654" y="1932992"/>
            <a:ext cx="334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Bamako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C3623-1134-49D6-9DD9-2F17E0D545CD}"/>
              </a:ext>
            </a:extLst>
          </p:cNvPr>
          <p:cNvSpPr txBox="1"/>
          <p:nvPr/>
        </p:nvSpPr>
        <p:spPr>
          <a:xfrm>
            <a:off x="656892" y="2579323"/>
            <a:ext cx="446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E7E6E6">
                    <a:lumMod val="50000"/>
                  </a:srgbClr>
                </a:solidFill>
              </a:rPr>
              <a:t>Logistics hubs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D6BA80-DB76-4224-B062-1346D9ED4E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r="12784"/>
          <a:stretch/>
        </p:blipFill>
        <p:spPr>
          <a:xfrm>
            <a:off x="5597608" y="-7644"/>
            <a:ext cx="3246339" cy="510628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F41C3650-DB3D-47B9-85F7-4EFB35D6556B}"/>
              </a:ext>
            </a:extLst>
          </p:cNvPr>
          <p:cNvSpPr/>
          <p:nvPr/>
        </p:nvSpPr>
        <p:spPr>
          <a:xfrm rot="8631018">
            <a:off x="5292440" y="866667"/>
            <a:ext cx="1720093" cy="3717701"/>
          </a:xfrm>
          <a:prstGeom prst="parallelogram">
            <a:avLst>
              <a:gd name="adj" fmla="val 67982"/>
            </a:avLst>
          </a:prstGeom>
          <a:solidFill>
            <a:srgbClr val="4681AD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63500" dir="5400000" sx="98000" sy="98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436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32C3BE-CB4E-4858-97DC-92F023C9F7AC}"/>
              </a:ext>
            </a:extLst>
          </p:cNvPr>
          <p:cNvGrpSpPr/>
          <p:nvPr/>
        </p:nvGrpSpPr>
        <p:grpSpPr>
          <a:xfrm>
            <a:off x="3397250" y="777766"/>
            <a:ext cx="2349500" cy="338554"/>
            <a:chOff x="3174612" y="785261"/>
            <a:chExt cx="2349500" cy="3385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E399A8-5307-4697-923E-04ED78482493}"/>
                </a:ext>
              </a:extLst>
            </p:cNvPr>
            <p:cNvSpPr txBox="1"/>
            <p:nvPr/>
          </p:nvSpPr>
          <p:spPr>
            <a:xfrm>
              <a:off x="3174612" y="785261"/>
              <a:ext cx="23495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spc="45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Bamako</a:t>
              </a:r>
              <a:endParaRPr kumimoji="0" lang="en-US" sz="1600" b="0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7D7F64-F57A-4356-BF0F-64F3C8DDBF9A}"/>
                </a:ext>
              </a:extLst>
            </p:cNvPr>
            <p:cNvCxnSpPr>
              <a:cxnSpLocks/>
            </p:cNvCxnSpPr>
            <p:nvPr/>
          </p:nvCxnSpPr>
          <p:spPr>
            <a:xfrm>
              <a:off x="3848431" y="1085474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5505539-B0D7-4892-B1CB-B82FC37025A1}"/>
              </a:ext>
            </a:extLst>
          </p:cNvPr>
          <p:cNvSpPr txBox="1"/>
          <p:nvPr/>
        </p:nvSpPr>
        <p:spPr>
          <a:xfrm>
            <a:off x="1537062" y="234329"/>
            <a:ext cx="606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Logistics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an issue…</a:t>
            </a:r>
          </a:p>
        </p:txBody>
      </p:sp>
      <p:pic>
        <p:nvPicPr>
          <p:cNvPr id="16" name="Espace réservé du contenu 4"/>
          <p:cNvPicPr>
            <a:picLocks noChangeAspect="1"/>
          </p:cNvPicPr>
          <p:nvPr/>
        </p:nvPicPr>
        <p:blipFill rotWithShape="1">
          <a:blip r:embed="rId3" cstate="print"/>
          <a:srcRect t="12290"/>
          <a:stretch/>
        </p:blipFill>
        <p:spPr>
          <a:xfrm>
            <a:off x="4569211" y="1278596"/>
            <a:ext cx="3840145" cy="256032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25" y="0"/>
            <a:ext cx="2274275" cy="1705706"/>
          </a:xfrm>
          <a:prstGeom prst="rect">
            <a:avLst/>
          </a:prstGeom>
        </p:spPr>
      </p:pic>
      <p:pic>
        <p:nvPicPr>
          <p:cNvPr id="19" name="Image 18" descr="C:\etude\ADR\Dossier chef de service\Fiche PPP\Image gros porteurs.PNG"/>
          <p:cNvPicPr/>
          <p:nvPr/>
        </p:nvPicPr>
        <p:blipFill rotWithShape="1">
          <a:blip r:embed="rId5"/>
          <a:srcRect l="9899" t="423" r="12709" b="2308"/>
          <a:stretch/>
        </p:blipFill>
        <p:spPr bwMode="auto">
          <a:xfrm>
            <a:off x="7003" y="3249539"/>
            <a:ext cx="5278305" cy="18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03366" y="1077979"/>
            <a:ext cx="46276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</a:rPr>
              <a:t>Mali: 17 million people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</a:rPr>
              <a:t>40% of all goods pass through Bamako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</a:rPr>
              <a:t>500 large trucks per day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</a:rPr>
              <a:t>3 </a:t>
            </a:r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13 million people!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15% of the population – 34% of GDP</a:t>
            </a:r>
            <a:endParaRPr lang="en-US" b="1" dirty="0">
              <a:solidFill>
                <a:srgbClr val="76717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803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1668CC8-C95C-4870-84BC-267F5E899D68}"/>
              </a:ext>
            </a:extLst>
          </p:cNvPr>
          <p:cNvSpPr txBox="1"/>
          <p:nvPr/>
        </p:nvSpPr>
        <p:spPr>
          <a:xfrm>
            <a:off x="2081397" y="346869"/>
            <a:ext cx="498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…. 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b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we can solve it!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32C3BE-CB4E-4858-97DC-92F023C9F7AC}"/>
              </a:ext>
            </a:extLst>
          </p:cNvPr>
          <p:cNvGrpSpPr/>
          <p:nvPr/>
        </p:nvGrpSpPr>
        <p:grpSpPr>
          <a:xfrm>
            <a:off x="3397250" y="785261"/>
            <a:ext cx="2349500" cy="338554"/>
            <a:chOff x="3174612" y="785261"/>
            <a:chExt cx="2349500" cy="3385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E399A8-5307-4697-923E-04ED78482493}"/>
                </a:ext>
              </a:extLst>
            </p:cNvPr>
            <p:cNvSpPr txBox="1"/>
            <p:nvPr/>
          </p:nvSpPr>
          <p:spPr>
            <a:xfrm>
              <a:off x="3174612" y="785261"/>
              <a:ext cx="23495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spc="45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Bamako</a:t>
              </a:r>
              <a:endParaRPr kumimoji="0" lang="en-US" sz="1600" b="0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7D7F64-F57A-4356-BF0F-64F3C8DDBF9A}"/>
                </a:ext>
              </a:extLst>
            </p:cNvPr>
            <p:cNvCxnSpPr>
              <a:cxnSpLocks/>
            </p:cNvCxnSpPr>
            <p:nvPr/>
          </p:nvCxnSpPr>
          <p:spPr>
            <a:xfrm>
              <a:off x="3848431" y="1107959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95496" y="1209736"/>
            <a:ext cx="375293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</a:rPr>
              <a:t>Four logistics hubs: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</a:rPr>
              <a:t>Parking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</a:rPr>
              <a:t>Loading and unloading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</a:rPr>
              <a:t>Other economic </a:t>
            </a:r>
            <a:r>
              <a:rPr lang="en-US" sz="1800" b="1" dirty="0" err="1">
                <a:solidFill>
                  <a:srgbClr val="767171"/>
                </a:solidFill>
                <a:latin typeface="Century Gothic" panose="020B0502020202020204" pitchFamily="34" charset="0"/>
              </a:rPr>
              <a:t>activties</a:t>
            </a:r>
            <a:endParaRPr lang="en-US" sz="1800" b="1" dirty="0">
              <a:solidFill>
                <a:srgbClr val="767171"/>
              </a:solidFill>
              <a:latin typeface="Century Gothic" panose="020B0502020202020204" pitchFamily="34" charset="0"/>
            </a:endParaRP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169887" y="2571749"/>
            <a:ext cx="25857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Inclure une carte de votre zone d'intervention pilote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24" y="1475090"/>
            <a:ext cx="5187776" cy="366841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9766"/>
            <a:ext cx="3956224" cy="237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700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660E286-4486-4533-A812-3990EB2E2499}"/>
              </a:ext>
            </a:extLst>
          </p:cNvPr>
          <p:cNvSpPr/>
          <p:nvPr/>
        </p:nvSpPr>
        <p:spPr>
          <a:xfrm>
            <a:off x="4392184" y="0"/>
            <a:ext cx="4751815" cy="5143500"/>
          </a:xfrm>
          <a:prstGeom prst="rect">
            <a:avLst/>
          </a:prstGeom>
          <a:solidFill>
            <a:srgbClr val="6C7B9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5F1E55-92A3-48B1-B011-DD829C263AAC}"/>
              </a:ext>
            </a:extLst>
          </p:cNvPr>
          <p:cNvSpPr txBox="1"/>
          <p:nvPr/>
        </p:nvSpPr>
        <p:spPr>
          <a:xfrm>
            <a:off x="-1" y="364595"/>
            <a:ext cx="4309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Private capital opportunities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B15776-684E-4161-BBE2-8AAC405581E5}"/>
              </a:ext>
            </a:extLst>
          </p:cNvPr>
          <p:cNvGrpSpPr/>
          <p:nvPr/>
        </p:nvGrpSpPr>
        <p:grpSpPr>
          <a:xfrm>
            <a:off x="985759" y="747786"/>
            <a:ext cx="2349500" cy="338554"/>
            <a:chOff x="2972247" y="747786"/>
            <a:chExt cx="2349500" cy="33855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DC5BB4-5102-431C-9D0F-6022A76A1CC4}"/>
                </a:ext>
              </a:extLst>
            </p:cNvPr>
            <p:cNvSpPr txBox="1"/>
            <p:nvPr/>
          </p:nvSpPr>
          <p:spPr>
            <a:xfrm>
              <a:off x="2972247" y="747786"/>
              <a:ext cx="23495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spc="45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Bamako</a:t>
              </a:r>
              <a:endParaRPr kumimoji="0" lang="en-US" sz="1200" b="0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7E92526-B815-47F9-A476-9F11ED854464}"/>
                </a:ext>
              </a:extLst>
            </p:cNvPr>
            <p:cNvCxnSpPr>
              <a:cxnSpLocks/>
            </p:cNvCxnSpPr>
            <p:nvPr/>
          </p:nvCxnSpPr>
          <p:spPr>
            <a:xfrm>
              <a:off x="3601096" y="1040504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A7A1FAA-8AEF-4EBE-BF97-0CF76C011950}"/>
              </a:ext>
            </a:extLst>
          </p:cNvPr>
          <p:cNvSpPr txBox="1"/>
          <p:nvPr/>
        </p:nvSpPr>
        <p:spPr>
          <a:xfrm>
            <a:off x="4858603" y="453440"/>
            <a:ext cx="374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6C7B94"/>
                </a:solidFill>
                <a:latin typeface="Century Gothic" panose="020B0502020202020204" pitchFamily="34" charset="0"/>
              </a:rPr>
              <a:t>Rapid Capital Assessment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6C7B94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7A95FA1-DCC8-4890-B133-0FCFA3F36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285765"/>
              </p:ext>
            </p:extLst>
          </p:nvPr>
        </p:nvGraphicFramePr>
        <p:xfrm>
          <a:off x="4552718" y="1158967"/>
          <a:ext cx="4398918" cy="782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8987">
                  <a:extLst>
                    <a:ext uri="{9D8B030D-6E8A-4147-A177-3AD203B41FA5}">
                      <a16:colId xmlns:a16="http://schemas.microsoft.com/office/drawing/2014/main" val="2516126933"/>
                    </a:ext>
                  </a:extLst>
                </a:gridCol>
                <a:gridCol w="1099977">
                  <a:extLst>
                    <a:ext uri="{9D8B030D-6E8A-4147-A177-3AD203B41FA5}">
                      <a16:colId xmlns:a16="http://schemas.microsoft.com/office/drawing/2014/main" val="199345724"/>
                    </a:ext>
                  </a:extLst>
                </a:gridCol>
                <a:gridCol w="1099977">
                  <a:extLst>
                    <a:ext uri="{9D8B030D-6E8A-4147-A177-3AD203B41FA5}">
                      <a16:colId xmlns:a16="http://schemas.microsoft.com/office/drawing/2014/main" val="2771223265"/>
                    </a:ext>
                  </a:extLst>
                </a:gridCol>
                <a:gridCol w="1099977">
                  <a:extLst>
                    <a:ext uri="{9D8B030D-6E8A-4147-A177-3AD203B41FA5}">
                      <a16:colId xmlns:a16="http://schemas.microsoft.com/office/drawing/2014/main" val="2401301761"/>
                    </a:ext>
                  </a:extLst>
                </a:gridCol>
              </a:tblGrid>
              <a:tr h="3839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PPP Track Record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Regulatory Frameworks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Procurement Capacity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Government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Co-Financing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791214"/>
                  </a:ext>
                </a:extLst>
              </a:tr>
              <a:tr h="398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35895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706B287-3D3D-4AD4-ADAF-3C6CD33A0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113339"/>
              </p:ext>
            </p:extLst>
          </p:nvPr>
        </p:nvGraphicFramePr>
        <p:xfrm>
          <a:off x="4552716" y="2292895"/>
          <a:ext cx="4398920" cy="120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022">
                  <a:extLst>
                    <a:ext uri="{9D8B030D-6E8A-4147-A177-3AD203B41FA5}">
                      <a16:colId xmlns:a16="http://schemas.microsoft.com/office/drawing/2014/main" val="3721814750"/>
                    </a:ext>
                  </a:extLst>
                </a:gridCol>
                <a:gridCol w="861935">
                  <a:extLst>
                    <a:ext uri="{9D8B030D-6E8A-4147-A177-3AD203B41FA5}">
                      <a16:colId xmlns:a16="http://schemas.microsoft.com/office/drawing/2014/main" val="855735491"/>
                    </a:ext>
                  </a:extLst>
                </a:gridCol>
                <a:gridCol w="929390">
                  <a:extLst>
                    <a:ext uri="{9D8B030D-6E8A-4147-A177-3AD203B41FA5}">
                      <a16:colId xmlns:a16="http://schemas.microsoft.com/office/drawing/2014/main" val="4239706864"/>
                    </a:ext>
                  </a:extLst>
                </a:gridCol>
                <a:gridCol w="682052">
                  <a:extLst>
                    <a:ext uri="{9D8B030D-6E8A-4147-A177-3AD203B41FA5}">
                      <a16:colId xmlns:a16="http://schemas.microsoft.com/office/drawing/2014/main" val="2531687167"/>
                    </a:ext>
                  </a:extLst>
                </a:gridCol>
                <a:gridCol w="584617">
                  <a:extLst>
                    <a:ext uri="{9D8B030D-6E8A-4147-A177-3AD203B41FA5}">
                      <a16:colId xmlns:a16="http://schemas.microsoft.com/office/drawing/2014/main" val="3691893124"/>
                    </a:ext>
                  </a:extLst>
                </a:gridCol>
                <a:gridCol w="528904">
                  <a:extLst>
                    <a:ext uri="{9D8B030D-6E8A-4147-A177-3AD203B41FA5}">
                      <a16:colId xmlns:a16="http://schemas.microsoft.com/office/drawing/2014/main" val="3878562817"/>
                    </a:ext>
                  </a:extLst>
                </a:gridCol>
              </a:tblGrid>
              <a:tr h="675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Real Estate Market Capacity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Land Use Regulations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Land Cadaster / Land Data Management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Security of property rights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Local Fiscal Powers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LVC track record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183016"/>
                  </a:ext>
                </a:extLst>
              </a:tr>
              <a:tr h="4392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793284"/>
                  </a:ext>
                </a:extLst>
              </a:tr>
            </a:tbl>
          </a:graphicData>
        </a:graphic>
      </p:graphicFrame>
      <p:sp>
        <p:nvSpPr>
          <p:cNvPr id="13" name="Овал 2">
            <a:extLst>
              <a:ext uri="{FF2B5EF4-FFF2-40B4-BE49-F238E27FC236}">
                <a16:creationId xmlns:a16="http://schemas.microsoft.com/office/drawing/2014/main" id="{AC85074F-D7E5-4970-812E-9F1CD6738B68}"/>
              </a:ext>
            </a:extLst>
          </p:cNvPr>
          <p:cNvSpPr/>
          <p:nvPr/>
        </p:nvSpPr>
        <p:spPr>
          <a:xfrm>
            <a:off x="7218821" y="1559757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Овал 2">
            <a:extLst>
              <a:ext uri="{FF2B5EF4-FFF2-40B4-BE49-F238E27FC236}">
                <a16:creationId xmlns:a16="http://schemas.microsoft.com/office/drawing/2014/main" id="{8650BC4F-770A-408F-BBB4-775E867A0C6F}"/>
              </a:ext>
            </a:extLst>
          </p:cNvPr>
          <p:cNvSpPr/>
          <p:nvPr/>
        </p:nvSpPr>
        <p:spPr>
          <a:xfrm>
            <a:off x="7350516" y="3098351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Овал 10">
            <a:extLst>
              <a:ext uri="{FF2B5EF4-FFF2-40B4-BE49-F238E27FC236}">
                <a16:creationId xmlns:a16="http://schemas.microsoft.com/office/drawing/2014/main" id="{C2D3D714-2295-4238-B08F-BEBF6D75B18D}"/>
              </a:ext>
            </a:extLst>
          </p:cNvPr>
          <p:cNvSpPr/>
          <p:nvPr/>
        </p:nvSpPr>
        <p:spPr>
          <a:xfrm>
            <a:off x="6107511" y="1558608"/>
            <a:ext cx="342900" cy="3429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Овал 11">
            <a:extLst>
              <a:ext uri="{FF2B5EF4-FFF2-40B4-BE49-F238E27FC236}">
                <a16:creationId xmlns:a16="http://schemas.microsoft.com/office/drawing/2014/main" id="{20E4AFD2-D05B-44E6-8811-62B236B37D90}"/>
              </a:ext>
            </a:extLst>
          </p:cNvPr>
          <p:cNvSpPr/>
          <p:nvPr/>
        </p:nvSpPr>
        <p:spPr>
          <a:xfrm>
            <a:off x="8516553" y="3109866"/>
            <a:ext cx="342900" cy="342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9012" y="1081208"/>
            <a:ext cx="4435728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Financing</a:t>
            </a:r>
          </a:p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</a:rPr>
              <a:t>Land value capture</a:t>
            </a:r>
          </a:p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</a:rPr>
              <a:t>Tax collection</a:t>
            </a:r>
          </a:p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</a:rPr>
              <a:t>Good regulatory framework</a:t>
            </a:r>
          </a:p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</a:rPr>
              <a:t>Strengthening city’s technical support</a:t>
            </a:r>
          </a:p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</a:rPr>
              <a:t>Pipeline portfolio of PPP projects </a:t>
            </a:r>
            <a:endParaRPr lang="en-US" dirty="0">
              <a:solidFill>
                <a:srgbClr val="76717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Овал 11">
            <a:extLst>
              <a:ext uri="{FF2B5EF4-FFF2-40B4-BE49-F238E27FC236}">
                <a16:creationId xmlns:a16="http://schemas.microsoft.com/office/drawing/2014/main" id="{20E4AFD2-D05B-44E6-8811-62B236B37D90}"/>
              </a:ext>
            </a:extLst>
          </p:cNvPr>
          <p:cNvSpPr/>
          <p:nvPr/>
        </p:nvSpPr>
        <p:spPr>
          <a:xfrm>
            <a:off x="4981100" y="1559757"/>
            <a:ext cx="342900" cy="342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Овал 11">
            <a:extLst>
              <a:ext uri="{FF2B5EF4-FFF2-40B4-BE49-F238E27FC236}">
                <a16:creationId xmlns:a16="http://schemas.microsoft.com/office/drawing/2014/main" id="{20E4AFD2-D05B-44E6-8811-62B236B37D90}"/>
              </a:ext>
            </a:extLst>
          </p:cNvPr>
          <p:cNvSpPr/>
          <p:nvPr/>
        </p:nvSpPr>
        <p:spPr>
          <a:xfrm>
            <a:off x="8263570" y="1558608"/>
            <a:ext cx="342900" cy="342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Овал 11">
            <a:extLst>
              <a:ext uri="{FF2B5EF4-FFF2-40B4-BE49-F238E27FC236}">
                <a16:creationId xmlns:a16="http://schemas.microsoft.com/office/drawing/2014/main" id="{20E4AFD2-D05B-44E6-8811-62B236B37D90}"/>
              </a:ext>
            </a:extLst>
          </p:cNvPr>
          <p:cNvSpPr/>
          <p:nvPr/>
        </p:nvSpPr>
        <p:spPr>
          <a:xfrm>
            <a:off x="6532561" y="3101915"/>
            <a:ext cx="342900" cy="342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Овал 11">
            <a:extLst>
              <a:ext uri="{FF2B5EF4-FFF2-40B4-BE49-F238E27FC236}">
                <a16:creationId xmlns:a16="http://schemas.microsoft.com/office/drawing/2014/main" id="{20E4AFD2-D05B-44E6-8811-62B236B37D90}"/>
              </a:ext>
            </a:extLst>
          </p:cNvPr>
          <p:cNvSpPr/>
          <p:nvPr/>
        </p:nvSpPr>
        <p:spPr>
          <a:xfrm>
            <a:off x="5644985" y="3098544"/>
            <a:ext cx="342900" cy="342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Овал 11">
            <a:extLst>
              <a:ext uri="{FF2B5EF4-FFF2-40B4-BE49-F238E27FC236}">
                <a16:creationId xmlns:a16="http://schemas.microsoft.com/office/drawing/2014/main" id="{20E4AFD2-D05B-44E6-8811-62B236B37D90}"/>
              </a:ext>
            </a:extLst>
          </p:cNvPr>
          <p:cNvSpPr/>
          <p:nvPr/>
        </p:nvSpPr>
        <p:spPr>
          <a:xfrm>
            <a:off x="4771266" y="3103537"/>
            <a:ext cx="342900" cy="342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Овал 11">
            <a:extLst>
              <a:ext uri="{FF2B5EF4-FFF2-40B4-BE49-F238E27FC236}">
                <a16:creationId xmlns:a16="http://schemas.microsoft.com/office/drawing/2014/main" id="{20E4AFD2-D05B-44E6-8811-62B236B37D90}"/>
              </a:ext>
            </a:extLst>
          </p:cNvPr>
          <p:cNvSpPr/>
          <p:nvPr/>
        </p:nvSpPr>
        <p:spPr>
          <a:xfrm>
            <a:off x="7980917" y="3109866"/>
            <a:ext cx="342900" cy="342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0" name="Image 29" descr="C:\etude\ADR\Dossier chef de service\Fiche PPP\téléchargemen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094923"/>
            <a:ext cx="2110100" cy="104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20" y="3570135"/>
            <a:ext cx="2507564" cy="1607128"/>
          </a:xfrm>
          <a:prstGeom prst="rect">
            <a:avLst/>
          </a:prstGeom>
        </p:spPr>
      </p:pic>
      <p:pic>
        <p:nvPicPr>
          <p:cNvPr id="32" name="Image 31" descr="C:\etude\ADR\Dossier chef de service\Benchmark parking\annexe7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6347" y="3576205"/>
            <a:ext cx="2318707" cy="156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99" y="3570135"/>
            <a:ext cx="2282086" cy="160712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7" y="3465090"/>
            <a:ext cx="1773493" cy="74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714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1668CC8-C95C-4870-84BC-267F5E899D68}"/>
              </a:ext>
            </a:extLst>
          </p:cNvPr>
          <p:cNvSpPr txBox="1"/>
          <p:nvPr/>
        </p:nvSpPr>
        <p:spPr>
          <a:xfrm>
            <a:off x="1612490" y="295235"/>
            <a:ext cx="616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Our Project, Our Numbers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32C3BE-CB4E-4858-97DC-92F023C9F7AC}"/>
              </a:ext>
            </a:extLst>
          </p:cNvPr>
          <p:cNvGrpSpPr/>
          <p:nvPr/>
        </p:nvGrpSpPr>
        <p:grpSpPr>
          <a:xfrm>
            <a:off x="3397250" y="770271"/>
            <a:ext cx="2349500" cy="338554"/>
            <a:chOff x="3174612" y="770271"/>
            <a:chExt cx="2349500" cy="3385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E399A8-5307-4697-923E-04ED78482493}"/>
                </a:ext>
              </a:extLst>
            </p:cNvPr>
            <p:cNvSpPr txBox="1"/>
            <p:nvPr/>
          </p:nvSpPr>
          <p:spPr>
            <a:xfrm>
              <a:off x="3174612" y="770271"/>
              <a:ext cx="23495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spc="45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Bamako</a:t>
              </a:r>
              <a:endParaRPr kumimoji="0" lang="en-US" sz="1600" b="0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7D7F64-F57A-4356-BF0F-64F3C8DDBF9A}"/>
                </a:ext>
              </a:extLst>
            </p:cNvPr>
            <p:cNvCxnSpPr>
              <a:cxnSpLocks/>
            </p:cNvCxnSpPr>
            <p:nvPr/>
          </p:nvCxnSpPr>
          <p:spPr>
            <a:xfrm>
              <a:off x="3848431" y="1100464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5C92DA8-8072-4A43-8EC2-C34C819B76B5}"/>
              </a:ext>
            </a:extLst>
          </p:cNvPr>
          <p:cNvSpPr txBox="1"/>
          <p:nvPr/>
        </p:nvSpPr>
        <p:spPr>
          <a:xfrm>
            <a:off x="5224072" y="1553084"/>
            <a:ext cx="3247511" cy="26930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3672" y="1142555"/>
            <a:ext cx="47836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</a:rPr>
              <a:t>Phase 1 : 2 X 80 M$   		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</a:rPr>
              <a:t>Phase 2 : 2 X 80 M$</a:t>
            </a:r>
          </a:p>
          <a:p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</a:rPr>
              <a:t>Financing sources: 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</a:rPr>
              <a:t>Local government, local land owner</a:t>
            </a:r>
          </a:p>
          <a:p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</a:rPr>
              <a:t>Investor risk: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</a:rPr>
              <a:t>Parking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</a:rPr>
              <a:t>Termination of contract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IDA Private Sector Window Guarantee</a:t>
            </a:r>
            <a:endParaRPr lang="en-US" sz="1800" b="1" dirty="0">
              <a:solidFill>
                <a:srgbClr val="76717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</a:rPr>
              <a:t>Return on investment:  20 %</a:t>
            </a:r>
          </a:p>
          <a:p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</a:rPr>
              <a:t>Pay-back period: 5 years</a:t>
            </a:r>
          </a:p>
          <a:p>
            <a:r>
              <a:rPr lang="en-US" sz="1800" b="1" dirty="0">
                <a:solidFill>
                  <a:srgbClr val="767171"/>
                </a:solidFill>
                <a:latin typeface="Century Gothic" panose="020B0502020202020204" pitchFamily="34" charset="0"/>
              </a:rPr>
              <a:t>Deferred dividend to other investors</a:t>
            </a:r>
            <a:endParaRPr lang="en-US" b="1" dirty="0">
              <a:solidFill>
                <a:srgbClr val="76717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26519" y="2391774"/>
            <a:ext cx="2842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67171"/>
                </a:solidFill>
                <a:latin typeface="Century Gothic" panose="020B0502020202020204" pitchFamily="34" charset="0"/>
              </a:rPr>
              <a:t>COME BOOT WITH US</a:t>
            </a:r>
          </a:p>
          <a:p>
            <a:pPr algn="ctr"/>
            <a:endParaRPr lang="en-US" sz="2000" b="1" dirty="0">
              <a:solidFill>
                <a:srgbClr val="76717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767171"/>
                </a:solidFill>
                <a:latin typeface="Century Gothic" panose="020B0502020202020204" pitchFamily="34" charset="0"/>
              </a:rPr>
              <a:t>20+ YEARS</a:t>
            </a:r>
            <a:endParaRPr lang="fr-FR" sz="2000" b="1" dirty="0">
              <a:solidFill>
                <a:srgbClr val="76717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093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45371</TotalTime>
  <Words>155</Words>
  <Application>Microsoft Office PowerPoint</Application>
  <PresentationFormat>On-screen Show (16:9)</PresentationFormat>
  <Paragraphs>72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Lato Light</vt:lpstr>
      <vt:lpstr>Montserrat</vt:lpstr>
      <vt:lpstr>Times New Roman</vt:lpstr>
      <vt:lpstr>Wingdings</vt:lpstr>
      <vt:lpstr>1_Default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Slidepro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 PowerPoint Template</dc:title>
  <dc:subject/>
  <dc:creator>Slidepro</dc:creator>
  <cp:keywords/>
  <dc:description/>
  <cp:lastModifiedBy>Christian Vang Eghoff</cp:lastModifiedBy>
  <cp:revision>6749</cp:revision>
  <dcterms:created xsi:type="dcterms:W3CDTF">2014-11-12T21:47:38Z</dcterms:created>
  <dcterms:modified xsi:type="dcterms:W3CDTF">2018-07-12T12:52:20Z</dcterms:modified>
  <cp:category/>
</cp:coreProperties>
</file>