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9"/>
  </p:notesMasterIdLst>
  <p:handoutMasterIdLst>
    <p:handoutMasterId r:id="rId10"/>
  </p:handoutMasterIdLst>
  <p:sldIdLst>
    <p:sldId id="2970" r:id="rId2"/>
    <p:sldId id="2988" r:id="rId3"/>
    <p:sldId id="2996" r:id="rId4"/>
    <p:sldId id="2989" r:id="rId5"/>
    <p:sldId id="2995" r:id="rId6"/>
    <p:sldId id="2990" r:id="rId7"/>
    <p:sldId id="2997" r:id="rId8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3907" autoAdjust="0"/>
  </p:normalViewPr>
  <p:slideViewPr>
    <p:cSldViewPr snapToGrid="0" snapToObjects="1">
      <p:cViewPr varScale="1">
        <p:scale>
          <a:sx n="84" d="100"/>
          <a:sy n="84" d="100"/>
        </p:scale>
        <p:origin x="748" y="68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5CAD5-B514-4229-8684-491CCA452C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7C12E9-C206-47AF-85FA-9CAD2E829B26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PLAN D’ACTION COMMUNAL</a:t>
          </a:r>
        </a:p>
        <a:p>
          <a:r>
            <a:rPr lang="fr-FR" sz="1600" b="1" dirty="0">
              <a:solidFill>
                <a:schemeClr val="tx1"/>
              </a:solidFill>
            </a:rPr>
            <a:t>630 Millions Dollars US</a:t>
          </a:r>
        </a:p>
      </dgm:t>
    </dgm:pt>
    <dgm:pt modelId="{28AD8217-B4BA-4C76-BC4C-E67EB105780E}" type="parTrans" cxnId="{780E698D-8A14-4F9A-8FDF-0B65EECEAB35}">
      <dgm:prSet/>
      <dgm:spPr/>
      <dgm:t>
        <a:bodyPr/>
        <a:lstStyle/>
        <a:p>
          <a:endParaRPr lang="fr-FR" sz="700"/>
        </a:p>
      </dgm:t>
    </dgm:pt>
    <dgm:pt modelId="{E9D22EFA-01C3-4F3D-AB0E-B70D120F5E46}" type="sibTrans" cxnId="{780E698D-8A14-4F9A-8FDF-0B65EECEAB35}">
      <dgm:prSet/>
      <dgm:spPr/>
      <dgm:t>
        <a:bodyPr/>
        <a:lstStyle/>
        <a:p>
          <a:endParaRPr lang="fr-FR" sz="700"/>
        </a:p>
      </dgm:t>
    </dgm:pt>
    <dgm:pt modelId="{F238F466-E26D-40AD-8AAE-94DB3E03046A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PLAN DE DE DEVELOPPEMENT DU GRAND CASABLANCA</a:t>
          </a:r>
        </a:p>
        <a:p>
          <a:r>
            <a:rPr lang="fr-FR" sz="1600" b="1" dirty="0">
              <a:solidFill>
                <a:schemeClr val="tx1"/>
              </a:solidFill>
            </a:rPr>
            <a:t>3,5 Milliards Dollars US</a:t>
          </a:r>
        </a:p>
      </dgm:t>
    </dgm:pt>
    <dgm:pt modelId="{68EBB2F5-5461-4E0E-9403-A847907DF6B0}" type="parTrans" cxnId="{A49457D3-FF0B-479D-96A8-4457BDF0DAC3}">
      <dgm:prSet/>
      <dgm:spPr/>
      <dgm:t>
        <a:bodyPr/>
        <a:lstStyle/>
        <a:p>
          <a:endParaRPr lang="fr-FR" sz="700"/>
        </a:p>
      </dgm:t>
    </dgm:pt>
    <dgm:pt modelId="{0F0D599B-2CBC-40CA-8935-2CA304485D0F}" type="sibTrans" cxnId="{A49457D3-FF0B-479D-96A8-4457BDF0DAC3}">
      <dgm:prSet/>
      <dgm:spPr/>
      <dgm:t>
        <a:bodyPr/>
        <a:lstStyle/>
        <a:p>
          <a:endParaRPr lang="fr-FR" sz="700"/>
        </a:p>
      </dgm:t>
    </dgm:pt>
    <dgm:pt modelId="{066DF451-EAC4-4530-A0F5-970A328A1CDF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sz="1600" b="1" dirty="0">
              <a:solidFill>
                <a:schemeClr val="tx1"/>
              </a:solidFill>
            </a:rPr>
            <a:t>RESSOURCES FINANCIERES DE LA VILLE LIMITEES</a:t>
          </a:r>
        </a:p>
      </dgm:t>
    </dgm:pt>
    <dgm:pt modelId="{5ADDE21A-54B0-4059-85C6-660A6BA0FC99}" type="parTrans" cxnId="{9B3F4838-A571-43D1-8FC0-697B633E94DA}">
      <dgm:prSet/>
      <dgm:spPr/>
      <dgm:t>
        <a:bodyPr/>
        <a:lstStyle/>
        <a:p>
          <a:endParaRPr lang="fr-FR" sz="700"/>
        </a:p>
      </dgm:t>
    </dgm:pt>
    <dgm:pt modelId="{D23AE38E-8355-4ABA-A59C-A9437AD24C98}" type="sibTrans" cxnId="{9B3F4838-A571-43D1-8FC0-697B633E94DA}">
      <dgm:prSet/>
      <dgm:spPr/>
      <dgm:t>
        <a:bodyPr/>
        <a:lstStyle/>
        <a:p>
          <a:endParaRPr lang="fr-FR" sz="700"/>
        </a:p>
      </dgm:t>
    </dgm:pt>
    <dgm:pt modelId="{1318233D-D9A0-4F2F-A8E7-A228A1C679BF}" type="pres">
      <dgm:prSet presAssocID="{EBD5CAD5-B514-4229-8684-491CCA452C0C}" presName="diagram" presStyleCnt="0">
        <dgm:presLayoutVars>
          <dgm:dir/>
          <dgm:resizeHandles val="exact"/>
        </dgm:presLayoutVars>
      </dgm:prSet>
      <dgm:spPr/>
    </dgm:pt>
    <dgm:pt modelId="{491F0031-9024-49D7-98AD-74D3F844BAE5}" type="pres">
      <dgm:prSet presAssocID="{AF7C12E9-C206-47AF-85FA-9CAD2E829B26}" presName="node" presStyleLbl="node1" presStyleIdx="0" presStyleCnt="3" custScaleY="46444" custLinFactX="10026" custLinFactNeighborX="100000" custLinFactNeighborY="-3248">
        <dgm:presLayoutVars>
          <dgm:bulletEnabled val="1"/>
        </dgm:presLayoutVars>
      </dgm:prSet>
      <dgm:spPr/>
    </dgm:pt>
    <dgm:pt modelId="{A44FB119-820B-4BBC-B686-8F6C346D981B}" type="pres">
      <dgm:prSet presAssocID="{E9D22EFA-01C3-4F3D-AB0E-B70D120F5E46}" presName="sibTrans" presStyleCnt="0"/>
      <dgm:spPr/>
    </dgm:pt>
    <dgm:pt modelId="{0F52B110-BF0A-4B9C-A301-F86E83706BD9}" type="pres">
      <dgm:prSet presAssocID="{F238F466-E26D-40AD-8AAE-94DB3E03046A}" presName="node" presStyleLbl="node1" presStyleIdx="1" presStyleCnt="3" custScaleY="46444" custLinFactX="-9748" custLinFactNeighborX="-100000" custLinFactNeighborY="-3248">
        <dgm:presLayoutVars>
          <dgm:bulletEnabled val="1"/>
        </dgm:presLayoutVars>
      </dgm:prSet>
      <dgm:spPr/>
    </dgm:pt>
    <dgm:pt modelId="{8ADF49F9-7323-4B96-86E5-16FD75E76338}" type="pres">
      <dgm:prSet presAssocID="{0F0D599B-2CBC-40CA-8935-2CA304485D0F}" presName="sibTrans" presStyleCnt="0"/>
      <dgm:spPr/>
    </dgm:pt>
    <dgm:pt modelId="{779C063F-3B2A-415B-82F4-BFD8F2FA82D3}" type="pres">
      <dgm:prSet presAssocID="{066DF451-EAC4-4530-A0F5-970A328A1CDF}" presName="node" presStyleLbl="node1" presStyleIdx="2" presStyleCnt="3" custScaleY="46444" custLinFactNeighborX="252" custLinFactNeighborY="3248">
        <dgm:presLayoutVars>
          <dgm:bulletEnabled val="1"/>
        </dgm:presLayoutVars>
      </dgm:prSet>
      <dgm:spPr/>
    </dgm:pt>
  </dgm:ptLst>
  <dgm:cxnLst>
    <dgm:cxn modelId="{E3803930-1176-496C-AACB-2CFE2FE7F688}" type="presOf" srcId="{F238F466-E26D-40AD-8AAE-94DB3E03046A}" destId="{0F52B110-BF0A-4B9C-A301-F86E83706BD9}" srcOrd="0" destOrd="0" presId="urn:microsoft.com/office/officeart/2005/8/layout/default"/>
    <dgm:cxn modelId="{9B3F4838-A571-43D1-8FC0-697B633E94DA}" srcId="{EBD5CAD5-B514-4229-8684-491CCA452C0C}" destId="{066DF451-EAC4-4530-A0F5-970A328A1CDF}" srcOrd="2" destOrd="0" parTransId="{5ADDE21A-54B0-4059-85C6-660A6BA0FC99}" sibTransId="{D23AE38E-8355-4ABA-A59C-A9437AD24C98}"/>
    <dgm:cxn modelId="{7E74B046-AE3E-4940-8BB7-13CD83682BB4}" type="presOf" srcId="{EBD5CAD5-B514-4229-8684-491CCA452C0C}" destId="{1318233D-D9A0-4F2F-A8E7-A228A1C679BF}" srcOrd="0" destOrd="0" presId="urn:microsoft.com/office/officeart/2005/8/layout/default"/>
    <dgm:cxn modelId="{3407C87A-4408-4D53-A5F0-FE4BFC3AE868}" type="presOf" srcId="{AF7C12E9-C206-47AF-85FA-9CAD2E829B26}" destId="{491F0031-9024-49D7-98AD-74D3F844BAE5}" srcOrd="0" destOrd="0" presId="urn:microsoft.com/office/officeart/2005/8/layout/default"/>
    <dgm:cxn modelId="{780E698D-8A14-4F9A-8FDF-0B65EECEAB35}" srcId="{EBD5CAD5-B514-4229-8684-491CCA452C0C}" destId="{AF7C12E9-C206-47AF-85FA-9CAD2E829B26}" srcOrd="0" destOrd="0" parTransId="{28AD8217-B4BA-4C76-BC4C-E67EB105780E}" sibTransId="{E9D22EFA-01C3-4F3D-AB0E-B70D120F5E46}"/>
    <dgm:cxn modelId="{8CE9EEC1-9D53-494A-84DF-2770CFAA4E3A}" type="presOf" srcId="{066DF451-EAC4-4530-A0F5-970A328A1CDF}" destId="{779C063F-3B2A-415B-82F4-BFD8F2FA82D3}" srcOrd="0" destOrd="0" presId="urn:microsoft.com/office/officeart/2005/8/layout/default"/>
    <dgm:cxn modelId="{A49457D3-FF0B-479D-96A8-4457BDF0DAC3}" srcId="{EBD5CAD5-B514-4229-8684-491CCA452C0C}" destId="{F238F466-E26D-40AD-8AAE-94DB3E03046A}" srcOrd="1" destOrd="0" parTransId="{68EBB2F5-5461-4E0E-9403-A847907DF6B0}" sibTransId="{0F0D599B-2CBC-40CA-8935-2CA304485D0F}"/>
    <dgm:cxn modelId="{D8E82CAC-3CF7-4ADF-BE12-F5A0C0C63669}" type="presParOf" srcId="{1318233D-D9A0-4F2F-A8E7-A228A1C679BF}" destId="{491F0031-9024-49D7-98AD-74D3F844BAE5}" srcOrd="0" destOrd="0" presId="urn:microsoft.com/office/officeart/2005/8/layout/default"/>
    <dgm:cxn modelId="{22FBBEE7-C681-4C95-BF37-8D9F15BD210B}" type="presParOf" srcId="{1318233D-D9A0-4F2F-A8E7-A228A1C679BF}" destId="{A44FB119-820B-4BBC-B686-8F6C346D981B}" srcOrd="1" destOrd="0" presId="urn:microsoft.com/office/officeart/2005/8/layout/default"/>
    <dgm:cxn modelId="{539700D1-816C-49F6-8F69-EB630483D26C}" type="presParOf" srcId="{1318233D-D9A0-4F2F-A8E7-A228A1C679BF}" destId="{0F52B110-BF0A-4B9C-A301-F86E83706BD9}" srcOrd="2" destOrd="0" presId="urn:microsoft.com/office/officeart/2005/8/layout/default"/>
    <dgm:cxn modelId="{25710275-6902-4DA0-9DC9-0C2A697AD653}" type="presParOf" srcId="{1318233D-D9A0-4F2F-A8E7-A228A1C679BF}" destId="{8ADF49F9-7323-4B96-86E5-16FD75E76338}" srcOrd="3" destOrd="0" presId="urn:microsoft.com/office/officeart/2005/8/layout/default"/>
    <dgm:cxn modelId="{BEE68E40-D8FE-4F37-ADB9-BB2824D94D59}" type="presParOf" srcId="{1318233D-D9A0-4F2F-A8E7-A228A1C679BF}" destId="{779C063F-3B2A-415B-82F4-BFD8F2FA82D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F0031-9024-49D7-98AD-74D3F844BAE5}">
      <dsp:nvSpPr>
        <dsp:cNvPr id="0" name=""/>
        <dsp:cNvSpPr/>
      </dsp:nvSpPr>
      <dsp:spPr>
        <a:xfrm>
          <a:off x="4411320" y="0"/>
          <a:ext cx="4008422" cy="11170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PLAN D’ACTION COMMUNAL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630 Millions Dollars US</a:t>
          </a:r>
        </a:p>
      </dsp:txBody>
      <dsp:txXfrm>
        <a:off x="4411320" y="0"/>
        <a:ext cx="4008422" cy="1117003"/>
      </dsp:txXfrm>
    </dsp:sp>
    <dsp:sp modelId="{0F52B110-BF0A-4B9C-A301-F86E83706BD9}">
      <dsp:nvSpPr>
        <dsp:cNvPr id="0" name=""/>
        <dsp:cNvSpPr/>
      </dsp:nvSpPr>
      <dsp:spPr>
        <a:xfrm>
          <a:off x="11129" y="0"/>
          <a:ext cx="4008422" cy="11170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PLAN DE DE DEVELOPPEMENT DU GRAND CASABLANCA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3,5 Milliards Dollars US</a:t>
          </a:r>
        </a:p>
      </dsp:txBody>
      <dsp:txXfrm>
        <a:off x="11129" y="0"/>
        <a:ext cx="4008422" cy="1117003"/>
      </dsp:txXfrm>
    </dsp:sp>
    <dsp:sp modelId="{779C063F-3B2A-415B-82F4-BFD8F2FA82D3}">
      <dsp:nvSpPr>
        <dsp:cNvPr id="0" name=""/>
        <dsp:cNvSpPr/>
      </dsp:nvSpPr>
      <dsp:spPr>
        <a:xfrm>
          <a:off x="2215761" y="1674056"/>
          <a:ext cx="4008422" cy="11170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</a:rPr>
            <a:t>RESSOURCES FINANCIERES DE LA VILLE LIMITEES</a:t>
          </a:r>
        </a:p>
      </dsp:txBody>
      <dsp:txXfrm>
        <a:off x="2215761" y="1674056"/>
        <a:ext cx="4008422" cy="1117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7/17/2018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21" Type="http://schemas.microsoft.com/office/2007/relationships/diagramDrawing" Target="../diagrams/drawing1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diagramQuickStyle" Target="../diagrams/quickStyle1.xml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1380889" y="2751211"/>
            <a:ext cx="2622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MA" dirty="0">
                <a:solidFill>
                  <a:srgbClr val="E7E6E6">
                    <a:lumMod val="50000"/>
                  </a:srgbClr>
                </a:solidFill>
              </a:rPr>
              <a:t>Valorisation du capital immobilier de la ville de Casablanca</a:t>
            </a:r>
            <a:endParaRPr kumimoji="0" lang="fr-MA" sz="1300" b="0" i="0" u="none" strike="noStrike" kern="1200" cap="none" spc="0" normalizeH="0" baseline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6BA80-DB76-4224-B062-1346D9ED4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2784"/>
          <a:stretch/>
        </p:blipFill>
        <p:spPr>
          <a:xfrm>
            <a:off x="5597608" y="-7644"/>
            <a:ext cx="3246339" cy="51062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F41C3650-DB3D-47B9-85F7-4EFB35D6556B}"/>
              </a:ext>
            </a:extLst>
          </p:cNvPr>
          <p:cNvSpPr/>
          <p:nvPr/>
        </p:nvSpPr>
        <p:spPr>
          <a:xfrm rot="8631018">
            <a:off x="5292440" y="866667"/>
            <a:ext cx="1720093" cy="3717701"/>
          </a:xfrm>
          <a:prstGeom prst="parallelogram">
            <a:avLst>
              <a:gd name="adj" fmla="val 67982"/>
            </a:avLst>
          </a:prstGeom>
          <a:solidFill>
            <a:srgbClr val="4681AD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63500" dir="5400000" sx="98000" sy="98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" y="326699"/>
            <a:ext cx="5288969" cy="23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-169051" y="160338"/>
            <a:ext cx="467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CASABLANCA EN CHIFFRES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9A86B7-6557-4EF5-8C7D-E2AAF30D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947" y="4183647"/>
            <a:ext cx="758952" cy="7589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8A7C4C-D0EF-4CEE-856A-85D6DF8D96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6235" y="4183647"/>
            <a:ext cx="758952" cy="7589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843FCCF-6142-430F-9B0F-3FFCB3291A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912720" y="4183647"/>
            <a:ext cx="758952" cy="758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826A0-309D-4156-8049-69D0330A01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633" y="4181197"/>
            <a:ext cx="761402" cy="7614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DCB3C6-4EB8-4D49-AA94-7E1D745E9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3009" y="4181197"/>
            <a:ext cx="758952" cy="758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0CB66E-E67F-4442-B79A-AFCA558EBC3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9750" y="4181197"/>
            <a:ext cx="758952" cy="7589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80FB562-27D3-4686-BB33-071A206198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2919" y="4181197"/>
            <a:ext cx="758952" cy="75895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575" y="865249"/>
            <a:ext cx="5184175" cy="40749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21653" y="2357608"/>
            <a:ext cx="1424435" cy="771403"/>
          </a:xfrm>
          <a:prstGeom prst="rect">
            <a:avLst/>
          </a:prstGeom>
        </p:spPr>
      </p:pic>
      <p:sp>
        <p:nvSpPr>
          <p:cNvPr id="2" name="AutoShape 2" descr="RÃ©sultat de recherche d'images pour &quot;casablanc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MA"/>
          </a:p>
        </p:txBody>
      </p:sp>
      <p:pic>
        <p:nvPicPr>
          <p:cNvPr id="1030" name="Picture 6" descr="RÃ©sultat de recherche d'images pour &quot;casablanca&quot;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5" y="0"/>
            <a:ext cx="4348976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5309589" y="770202"/>
            <a:ext cx="2349500" cy="307777"/>
            <a:chOff x="5086951" y="777697"/>
            <a:chExt cx="234950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5086951" y="777697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CASABLANA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5698250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275494" y="-26235"/>
            <a:ext cx="714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MA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Plan de développement économique et social ambitieux </a:t>
            </a:r>
            <a:endParaRPr kumimoji="0" lang="fr-MA" sz="2800" b="1" i="0" u="none" strike="noStrike" kern="1200" cap="none" spc="0" normalizeH="0" baseline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9A86B7-6557-4EF5-8C7D-E2AAF30D8E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7947" y="4183647"/>
            <a:ext cx="758952" cy="75895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38A7C4C-D0EF-4CEE-856A-85D6DF8D96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26235" y="4183647"/>
            <a:ext cx="758952" cy="7589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843FCCF-6142-430F-9B0F-3FFCB3291A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912720" y="4183647"/>
            <a:ext cx="758952" cy="758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54826A0-309D-4156-8049-69D0330A014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6633" y="4181197"/>
            <a:ext cx="761402" cy="7614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BDCB3C6-4EB8-4D49-AA94-7E1D745E95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3009" y="4181197"/>
            <a:ext cx="758952" cy="758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0CB66E-E67F-4442-B79A-AFCA558EBC3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9750" y="4181197"/>
            <a:ext cx="758952" cy="7589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80FB562-27D3-4686-BB33-071A206198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02919" y="4181197"/>
            <a:ext cx="758952" cy="758952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808656004"/>
              </p:ext>
            </p:extLst>
          </p:nvPr>
        </p:nvGraphicFramePr>
        <p:xfrm>
          <a:off x="316633" y="1197046"/>
          <a:ext cx="8419743" cy="2791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4206620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-598777" y="242686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SOLUTION PROPOSEE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399A8-5307-4697-923E-04ED78482493}"/>
              </a:ext>
            </a:extLst>
          </p:cNvPr>
          <p:cNvSpPr txBox="1"/>
          <p:nvPr/>
        </p:nvSpPr>
        <p:spPr>
          <a:xfrm>
            <a:off x="3892606" y="362351"/>
            <a:ext cx="2349500" cy="26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6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450" dirty="0">
                <a:solidFill>
                  <a:srgbClr val="E7E6E6">
                    <a:lumMod val="50000"/>
                  </a:srgbClr>
                </a:solidFill>
                <a:latin typeface="Montserrat" charset="0"/>
                <a:ea typeface="Montserrat" charset="0"/>
                <a:cs typeface="Montserrat" charset="0"/>
              </a:rPr>
              <a:t>CASABLANCA</a:t>
            </a:r>
            <a:endParaRPr kumimoji="0" lang="en-US" sz="1400" b="0" i="0" u="none" strike="noStrike" kern="1200" cap="none" spc="45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973747" y="2125212"/>
            <a:ext cx="3612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00389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60317" y="817147"/>
            <a:ext cx="2469086" cy="4033654"/>
            <a:chOff x="4080900" y="2541424"/>
            <a:chExt cx="4127961" cy="1172093"/>
          </a:xfrm>
        </p:grpSpPr>
        <p:sp>
          <p:nvSpPr>
            <p:cNvPr id="10" name="Rectangle 9"/>
            <p:cNvSpPr/>
            <p:nvPr/>
          </p:nvSpPr>
          <p:spPr>
            <a:xfrm>
              <a:off x="4080900" y="2541424"/>
              <a:ext cx="4008422" cy="11170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oneTexte 10"/>
            <p:cNvSpPr txBox="1"/>
            <p:nvPr/>
          </p:nvSpPr>
          <p:spPr>
            <a:xfrm>
              <a:off x="4200439" y="2596514"/>
              <a:ext cx="4008422" cy="1117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fr-MA" sz="1600" dirty="0">
                  <a:solidFill>
                    <a:schemeClr val="tx1"/>
                  </a:solidFill>
                </a:rPr>
                <a:t>Mettre en place une stratégie de valorisation du capital immobilier de la ville pour: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fr-MA" sz="1600" dirty="0">
                <a:solidFill>
                  <a:schemeClr val="tx1"/>
                </a:solidFill>
              </a:endParaRPr>
            </a:p>
            <a:p>
              <a:pPr marL="285750" marR="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-MA" sz="1600" dirty="0">
                  <a:solidFill>
                    <a:schemeClr val="tx1"/>
                  </a:solidFill>
                </a:rPr>
                <a:t>Générer des revenus</a:t>
              </a:r>
            </a:p>
            <a:p>
              <a:pPr marR="0">
                <a:spcBef>
                  <a:spcPts val="0"/>
                </a:spcBef>
                <a:spcAft>
                  <a:spcPts val="0"/>
                </a:spcAft>
              </a:pPr>
              <a:endParaRPr lang="fr-MA" sz="1600" dirty="0">
                <a:solidFill>
                  <a:schemeClr val="tx1"/>
                </a:solidFill>
              </a:endParaRPr>
            </a:p>
            <a:p>
              <a:pPr marR="0">
                <a:spcBef>
                  <a:spcPts val="0"/>
                </a:spcBef>
                <a:spcAft>
                  <a:spcPts val="0"/>
                </a:spcAft>
              </a:pPr>
              <a:endParaRPr lang="fr-MA" sz="1600" dirty="0">
                <a:solidFill>
                  <a:schemeClr val="tx1"/>
                </a:solidFill>
              </a:endParaRPr>
            </a:p>
            <a:p>
              <a:pPr marL="285750" marR="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fr-MA" sz="1600" dirty="0">
                  <a:solidFill>
                    <a:schemeClr val="tx1"/>
                  </a:solidFill>
                </a:rPr>
                <a:t>Accompagner la transformation de la ville et son développement économique.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tx1"/>
                  </a:solidFill>
                </a:rPr>
                <a:t>           </a:t>
              </a:r>
              <a:endParaRPr lang="fr-FR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Flèche droite rayée 4"/>
          <p:cNvSpPr/>
          <p:nvPr/>
        </p:nvSpPr>
        <p:spPr>
          <a:xfrm rot="5400000">
            <a:off x="1607812" y="2837266"/>
            <a:ext cx="509084" cy="28993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64" y="3260281"/>
            <a:ext cx="2805194" cy="1495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88" y="817147"/>
            <a:ext cx="2571750" cy="39714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067" y="850621"/>
            <a:ext cx="2755721" cy="19376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05932" y="2781366"/>
            <a:ext cx="2164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MA" sz="1400" b="1" dirty="0"/>
              <a:t>Cathédrale sacré cœur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-332304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Private capital opportunities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292718"/>
            <a:chOff x="2972247" y="747786"/>
            <a:chExt cx="2349500" cy="292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CASABLANCA</a:t>
              </a:r>
              <a:endParaRPr kumimoji="0" lang="en-US" sz="12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387701" y="1407976"/>
            <a:ext cx="3775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fr-MA" sz="2800" b="1" dirty="0"/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fr-MA" sz="2800" b="1" dirty="0"/>
              <a:t>Un environnement favorable aux investissements privés</a:t>
            </a:r>
            <a:endParaRPr lang="fr-MA" sz="2000" dirty="0"/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A1FAA-8AEF-4EBE-BF97-0CF76C011950}"/>
              </a:ext>
            </a:extLst>
          </p:cNvPr>
          <p:cNvSpPr txBox="1"/>
          <p:nvPr/>
        </p:nvSpPr>
        <p:spPr>
          <a:xfrm>
            <a:off x="5152266" y="669771"/>
            <a:ext cx="30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7B94"/>
                </a:solidFill>
                <a:latin typeface="Century Gothic" panose="020B0502020202020204" pitchFamily="34" charset="0"/>
              </a:rPr>
              <a:t>RCA results below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C7B9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A95FA1-DCC8-4890-B133-0FCFA3F36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94843"/>
              </p:ext>
            </p:extLst>
          </p:nvPr>
        </p:nvGraphicFramePr>
        <p:xfrm>
          <a:off x="4599427" y="1501867"/>
          <a:ext cx="4398918" cy="782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8987">
                  <a:extLst>
                    <a:ext uri="{9D8B030D-6E8A-4147-A177-3AD203B41FA5}">
                      <a16:colId xmlns:a16="http://schemas.microsoft.com/office/drawing/2014/main" val="2516126933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199345724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771223265"/>
                    </a:ext>
                  </a:extLst>
                </a:gridCol>
                <a:gridCol w="1099977">
                  <a:extLst>
                    <a:ext uri="{9D8B030D-6E8A-4147-A177-3AD203B41FA5}">
                      <a16:colId xmlns:a16="http://schemas.microsoft.com/office/drawing/2014/main" val="2401301761"/>
                    </a:ext>
                  </a:extLst>
                </a:gridCol>
              </a:tblGrid>
              <a:tr h="3839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PPP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Regulatory Frameworks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Procurement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Government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Co-Financing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79121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58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706B287-3D3D-4AD4-ADAF-3C6CD33A0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33183"/>
              </p:ext>
            </p:extLst>
          </p:nvPr>
        </p:nvGraphicFramePr>
        <p:xfrm>
          <a:off x="4599427" y="2784459"/>
          <a:ext cx="4398920" cy="120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022">
                  <a:extLst>
                    <a:ext uri="{9D8B030D-6E8A-4147-A177-3AD203B41FA5}">
                      <a16:colId xmlns:a16="http://schemas.microsoft.com/office/drawing/2014/main" val="3721814750"/>
                    </a:ext>
                  </a:extLst>
                </a:gridCol>
                <a:gridCol w="861935">
                  <a:extLst>
                    <a:ext uri="{9D8B030D-6E8A-4147-A177-3AD203B41FA5}">
                      <a16:colId xmlns:a16="http://schemas.microsoft.com/office/drawing/2014/main" val="855735491"/>
                    </a:ext>
                  </a:extLst>
                </a:gridCol>
                <a:gridCol w="929390">
                  <a:extLst>
                    <a:ext uri="{9D8B030D-6E8A-4147-A177-3AD203B41FA5}">
                      <a16:colId xmlns:a16="http://schemas.microsoft.com/office/drawing/2014/main" val="4239706864"/>
                    </a:ext>
                  </a:extLst>
                </a:gridCol>
                <a:gridCol w="682052">
                  <a:extLst>
                    <a:ext uri="{9D8B030D-6E8A-4147-A177-3AD203B41FA5}">
                      <a16:colId xmlns:a16="http://schemas.microsoft.com/office/drawing/2014/main" val="2531687167"/>
                    </a:ext>
                  </a:extLst>
                </a:gridCol>
                <a:gridCol w="584617">
                  <a:extLst>
                    <a:ext uri="{9D8B030D-6E8A-4147-A177-3AD203B41FA5}">
                      <a16:colId xmlns:a16="http://schemas.microsoft.com/office/drawing/2014/main" val="3691893124"/>
                    </a:ext>
                  </a:extLst>
                </a:gridCol>
                <a:gridCol w="528904">
                  <a:extLst>
                    <a:ext uri="{9D8B030D-6E8A-4147-A177-3AD203B41FA5}">
                      <a16:colId xmlns:a16="http://schemas.microsoft.com/office/drawing/2014/main" val="3878562817"/>
                    </a:ext>
                  </a:extLst>
                </a:gridCol>
              </a:tblGrid>
              <a:tr h="6757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Real Estate Market Capacity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Use Regulations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Land Cadaster / Land Data Management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Security of property rights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Local Fiscal Powers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Lato Ligh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Lato Light"/>
                        </a:rPr>
                        <a:t>LVC track record</a:t>
                      </a:r>
                      <a:endParaRPr lang="en-US" sz="10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5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183016"/>
                  </a:ext>
                </a:extLst>
              </a:tr>
              <a:tr h="439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Lato Ligh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56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93284"/>
                  </a:ext>
                </a:extLst>
              </a:tr>
            </a:tbl>
          </a:graphicData>
        </a:graphic>
      </p:graphicFrame>
      <p:sp>
        <p:nvSpPr>
          <p:cNvPr id="12" name="Овал 2">
            <a:extLst>
              <a:ext uri="{FF2B5EF4-FFF2-40B4-BE49-F238E27FC236}">
                <a16:creationId xmlns:a16="http://schemas.microsoft.com/office/drawing/2014/main" id="{901886D1-3121-4B6E-8C3C-550FAA2673E6}"/>
              </a:ext>
            </a:extLst>
          </p:cNvPr>
          <p:cNvSpPr/>
          <p:nvPr/>
        </p:nvSpPr>
        <p:spPr>
          <a:xfrm>
            <a:off x="8325661" y="1916509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Овал 2">
            <a:extLst>
              <a:ext uri="{FF2B5EF4-FFF2-40B4-BE49-F238E27FC236}">
                <a16:creationId xmlns:a16="http://schemas.microsoft.com/office/drawing/2014/main" id="{AC85074F-D7E5-4970-812E-9F1CD6738B68}"/>
              </a:ext>
            </a:extLst>
          </p:cNvPr>
          <p:cNvSpPr/>
          <p:nvPr/>
        </p:nvSpPr>
        <p:spPr>
          <a:xfrm>
            <a:off x="5028308" y="1923042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Овал 2">
            <a:extLst>
              <a:ext uri="{FF2B5EF4-FFF2-40B4-BE49-F238E27FC236}">
                <a16:creationId xmlns:a16="http://schemas.microsoft.com/office/drawing/2014/main" id="{8650BC4F-770A-408F-BBB4-775E867A0C6F}"/>
              </a:ext>
            </a:extLst>
          </p:cNvPr>
          <p:cNvSpPr/>
          <p:nvPr/>
        </p:nvSpPr>
        <p:spPr>
          <a:xfrm>
            <a:off x="7390271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Овал 2">
            <a:extLst>
              <a:ext uri="{FF2B5EF4-FFF2-40B4-BE49-F238E27FC236}">
                <a16:creationId xmlns:a16="http://schemas.microsoft.com/office/drawing/2014/main" id="{B9E9E704-0105-4570-9740-93796A970B15}"/>
              </a:ext>
            </a:extLst>
          </p:cNvPr>
          <p:cNvSpPr/>
          <p:nvPr/>
        </p:nvSpPr>
        <p:spPr>
          <a:xfrm>
            <a:off x="4918061" y="3600733"/>
            <a:ext cx="342900" cy="3429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Овал 10">
            <a:extLst>
              <a:ext uri="{FF2B5EF4-FFF2-40B4-BE49-F238E27FC236}">
                <a16:creationId xmlns:a16="http://schemas.microsoft.com/office/drawing/2014/main" id="{C2D3D714-2295-4238-B08F-BEBF6D75B18D}"/>
              </a:ext>
            </a:extLst>
          </p:cNvPr>
          <p:cNvSpPr/>
          <p:nvPr/>
        </p:nvSpPr>
        <p:spPr>
          <a:xfrm>
            <a:off x="6107511" y="1914253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Овал 10">
            <a:extLst>
              <a:ext uri="{FF2B5EF4-FFF2-40B4-BE49-F238E27FC236}">
                <a16:creationId xmlns:a16="http://schemas.microsoft.com/office/drawing/2014/main" id="{39F549E2-6F10-43CD-83BA-CB4EB9B0BFD6}"/>
              </a:ext>
            </a:extLst>
          </p:cNvPr>
          <p:cNvSpPr/>
          <p:nvPr/>
        </p:nvSpPr>
        <p:spPr>
          <a:xfrm>
            <a:off x="7218821" y="1909014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Овал 10">
            <a:extLst>
              <a:ext uri="{FF2B5EF4-FFF2-40B4-BE49-F238E27FC236}">
                <a16:creationId xmlns:a16="http://schemas.microsoft.com/office/drawing/2014/main" id="{45F9ACD9-1EE0-4AA4-A36A-97880EC97193}"/>
              </a:ext>
            </a:extLst>
          </p:cNvPr>
          <p:cNvSpPr/>
          <p:nvPr/>
        </p:nvSpPr>
        <p:spPr>
          <a:xfrm>
            <a:off x="6572620" y="3600733"/>
            <a:ext cx="342900" cy="3429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0">
            <a:extLst>
              <a:ext uri="{FF2B5EF4-FFF2-40B4-BE49-F238E27FC236}">
                <a16:creationId xmlns:a16="http://schemas.microsoft.com/office/drawing/2014/main" id="{DD0AC210-CFAB-4965-9C93-F21108F8A462}"/>
              </a:ext>
            </a:extLst>
          </p:cNvPr>
          <p:cNvSpPr/>
          <p:nvPr/>
        </p:nvSpPr>
        <p:spPr>
          <a:xfrm>
            <a:off x="8012518" y="3600733"/>
            <a:ext cx="342900" cy="3429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Овал 10">
            <a:extLst>
              <a:ext uri="{FF2B5EF4-FFF2-40B4-BE49-F238E27FC236}">
                <a16:creationId xmlns:a16="http://schemas.microsoft.com/office/drawing/2014/main" id="{F1DC6860-34DA-47F4-AE46-EC1BDFD9DFC9}"/>
              </a:ext>
            </a:extLst>
          </p:cNvPr>
          <p:cNvSpPr/>
          <p:nvPr/>
        </p:nvSpPr>
        <p:spPr>
          <a:xfrm>
            <a:off x="5660879" y="3600733"/>
            <a:ext cx="342900" cy="3429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11">
            <a:extLst>
              <a:ext uri="{FF2B5EF4-FFF2-40B4-BE49-F238E27FC236}">
                <a16:creationId xmlns:a16="http://schemas.microsoft.com/office/drawing/2014/main" id="{20E4AFD2-D05B-44E6-8811-62B236B37D90}"/>
              </a:ext>
            </a:extLst>
          </p:cNvPr>
          <p:cNvSpPr/>
          <p:nvPr/>
        </p:nvSpPr>
        <p:spPr>
          <a:xfrm>
            <a:off x="8608736" y="3611438"/>
            <a:ext cx="342900" cy="342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5028308" y="1923042"/>
            <a:ext cx="342900" cy="3288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3" name="Ellipse 22"/>
          <p:cNvSpPr/>
          <p:nvPr/>
        </p:nvSpPr>
        <p:spPr>
          <a:xfrm>
            <a:off x="7212263" y="1910574"/>
            <a:ext cx="342900" cy="3288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4" name="Ellipse 23"/>
          <p:cNvSpPr/>
          <p:nvPr/>
        </p:nvSpPr>
        <p:spPr>
          <a:xfrm>
            <a:off x="8317015" y="1890386"/>
            <a:ext cx="342900" cy="3288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5" name="Ellipse 24"/>
          <p:cNvSpPr/>
          <p:nvPr/>
        </p:nvSpPr>
        <p:spPr>
          <a:xfrm>
            <a:off x="6097988" y="1916706"/>
            <a:ext cx="342900" cy="3288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6" name="Ellipse 25"/>
          <p:cNvSpPr/>
          <p:nvPr/>
        </p:nvSpPr>
        <p:spPr>
          <a:xfrm>
            <a:off x="4909154" y="3600733"/>
            <a:ext cx="342900" cy="3288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7" name="Ellipse 26"/>
          <p:cNvSpPr/>
          <p:nvPr/>
        </p:nvSpPr>
        <p:spPr>
          <a:xfrm>
            <a:off x="5660879" y="3599863"/>
            <a:ext cx="342900" cy="3428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8" name="Ellipse 27"/>
          <p:cNvSpPr/>
          <p:nvPr/>
        </p:nvSpPr>
        <p:spPr>
          <a:xfrm>
            <a:off x="6575845" y="3602316"/>
            <a:ext cx="342900" cy="3288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29" name="Ellipse 28"/>
          <p:cNvSpPr/>
          <p:nvPr/>
        </p:nvSpPr>
        <p:spPr>
          <a:xfrm>
            <a:off x="7366637" y="3587874"/>
            <a:ext cx="342900" cy="3288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0" name="Ellipse 29"/>
          <p:cNvSpPr/>
          <p:nvPr/>
        </p:nvSpPr>
        <p:spPr>
          <a:xfrm>
            <a:off x="8005021" y="3600733"/>
            <a:ext cx="342900" cy="3288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31" name="Ellipse 30"/>
          <p:cNvSpPr/>
          <p:nvPr/>
        </p:nvSpPr>
        <p:spPr>
          <a:xfrm>
            <a:off x="8608736" y="3587874"/>
            <a:ext cx="358553" cy="3664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-617754" y="99208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Our Project, Our Numbers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4372322" y="167937"/>
            <a:ext cx="2349500" cy="314512"/>
            <a:chOff x="3171824" y="785952"/>
            <a:chExt cx="2349500" cy="3145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1824" y="785952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noProof="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Casablanca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178419" y="939840"/>
            <a:ext cx="253132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MA" sz="1200" dirty="0"/>
              <a:t>Un partenariat pour libérer le potentiel de nos actifs immobilier et contribuer aux développement économique culturel et social d’une métropole africaine de 1er ordre: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MA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MA" sz="1200" dirty="0"/>
              <a:t>1- Opérationnalisation d’une structure dédiée au portage des projets,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MA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MA" sz="1200" dirty="0"/>
              <a:t>2- 3 actifs à fort potentiel commercial, nécessitant des investissements conséquents (réhabilitation,…)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fr-MA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MA" sz="1200" dirty="0"/>
              <a:t>3- appel d’offre concurrentiel pour identifier les meilleurs projets/partenaires privés,</a:t>
            </a:r>
            <a:endParaRPr lang="fr-MA" sz="1050" dirty="0"/>
          </a:p>
        </p:txBody>
      </p:sp>
      <p:pic>
        <p:nvPicPr>
          <p:cNvPr id="9" name="Picture 2" descr="RÃ©sultat de recherche d'images pour &quot;complexe alamal cas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72" y="3269654"/>
            <a:ext cx="2311653" cy="16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Ã©sultat de recherche d'images pour &quot;les anciens abattoirs casablanc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75" y="802763"/>
            <a:ext cx="5972759" cy="20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Ã©sultat de recherche d'images pour &quot;avenue des far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9" y="3243739"/>
            <a:ext cx="3351195" cy="17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5766" y="328983"/>
            <a:ext cx="226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Ancien</a:t>
            </a:r>
            <a:r>
              <a:rPr lang="en-US" sz="1400" b="1" dirty="0"/>
              <a:t> </a:t>
            </a:r>
            <a:r>
              <a:rPr lang="en-US" sz="1400" b="1" dirty="0" err="1"/>
              <a:t>Abbatoir</a:t>
            </a:r>
            <a:r>
              <a:rPr lang="en-US" sz="1400" b="1" dirty="0"/>
              <a:t>  5,5 Ha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86361" y="2910341"/>
            <a:ext cx="2494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/>
              <a:t>Complexe</a:t>
            </a:r>
            <a:r>
              <a:rPr lang="en-US" sz="1400" b="1" dirty="0"/>
              <a:t> Al </a:t>
            </a:r>
            <a:r>
              <a:rPr lang="en-US" sz="1400" b="1" dirty="0" err="1"/>
              <a:t>Amal</a:t>
            </a:r>
            <a:r>
              <a:rPr lang="en-US" sz="1400" b="1" dirty="0"/>
              <a:t> 5,5 Ha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57020" y="2935408"/>
            <a:ext cx="3110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sz="1400" b="1" dirty="0"/>
              <a:t>Ancienne bibliothèque municipale</a:t>
            </a:r>
          </a:p>
        </p:txBody>
      </p:sp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95" y="0"/>
            <a:ext cx="4983329" cy="14529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8"/>
          <a:stretch/>
        </p:blipFill>
        <p:spPr>
          <a:xfrm>
            <a:off x="0" y="1443789"/>
            <a:ext cx="9144000" cy="36292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466" y="486342"/>
            <a:ext cx="1198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sz="4000" b="1" dirty="0"/>
              <a:t>YES</a:t>
            </a:r>
            <a:endParaRPr lang="fr-MA" sz="3600" dirty="0"/>
          </a:p>
        </p:txBody>
      </p:sp>
      <p:sp>
        <p:nvSpPr>
          <p:cNvPr id="7" name="Rectangle 6"/>
          <p:cNvSpPr/>
          <p:nvPr/>
        </p:nvSpPr>
        <p:spPr>
          <a:xfrm>
            <a:off x="7229224" y="502384"/>
            <a:ext cx="1198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sz="4000" b="1" dirty="0"/>
              <a:t>!</a:t>
            </a:r>
            <a:endParaRPr lang="fr-MA" sz="3600" dirty="0"/>
          </a:p>
        </p:txBody>
      </p:sp>
    </p:spTree>
    <p:extLst>
      <p:ext uri="{BB962C8B-B14F-4D97-AF65-F5344CB8AC3E}">
        <p14:creationId xmlns:p14="http://schemas.microsoft.com/office/powerpoint/2010/main" val="25836731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45390</TotalTime>
  <Words>221</Words>
  <Application>Microsoft Office PowerPoint</Application>
  <PresentationFormat>On-screen Show (16:9)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</vt:lpstr>
      <vt:lpstr>Arial</vt:lpstr>
      <vt:lpstr>Calibri</vt:lpstr>
      <vt:lpstr>Calibri Light</vt:lpstr>
      <vt:lpstr>Century Gothic</vt:lpstr>
      <vt:lpstr>Lato Light</vt:lpstr>
      <vt:lpstr>Times New Roman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Mary Shen</cp:lastModifiedBy>
  <cp:revision>6751</cp:revision>
  <dcterms:created xsi:type="dcterms:W3CDTF">2014-11-12T21:47:38Z</dcterms:created>
  <dcterms:modified xsi:type="dcterms:W3CDTF">2018-07-17T19:30:46Z</dcterms:modified>
  <cp:category/>
</cp:coreProperties>
</file>