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8"/>
  </p:notesMasterIdLst>
  <p:handoutMasterIdLst>
    <p:handoutMasterId r:id="rId9"/>
  </p:handoutMasterIdLst>
  <p:sldIdLst>
    <p:sldId id="2970" r:id="rId2"/>
    <p:sldId id="2988" r:id="rId3"/>
    <p:sldId id="2989" r:id="rId4"/>
    <p:sldId id="2999" r:id="rId5"/>
    <p:sldId id="2995" r:id="rId6"/>
    <p:sldId id="2990" r:id="rId7"/>
  </p:sldIdLst>
  <p:sldSz cx="9144000" cy="5143500" type="screen16x9"/>
  <p:notesSz cx="6858000" cy="9144000"/>
  <p:defaultTextStyle>
    <a:defPPr>
      <a:defRPr lang="en-US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1pPr>
    <a:lvl2pPr marL="341313" indent="-1698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2pPr>
    <a:lvl3pPr marL="684213" indent="-3413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3pPr>
    <a:lvl4pPr marL="1027113" indent="-5127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4pPr>
    <a:lvl5pPr marL="1370013" indent="-6842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B94"/>
    <a:srgbClr val="767171"/>
    <a:srgbClr val="EE732E"/>
    <a:srgbClr val="C2BFB6"/>
    <a:srgbClr val="7F6658"/>
    <a:srgbClr val="EE7325"/>
    <a:srgbClr val="0E0E0E"/>
    <a:srgbClr val="027101"/>
    <a:srgbClr val="000000"/>
    <a:srgbClr val="AA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73724" autoAdjust="0"/>
  </p:normalViewPr>
  <p:slideViewPr>
    <p:cSldViewPr snapToGrid="0" snapToObjects="1">
      <p:cViewPr>
        <p:scale>
          <a:sx n="70" d="100"/>
          <a:sy n="70" d="100"/>
        </p:scale>
        <p:origin x="1699" y="211"/>
      </p:cViewPr>
      <p:guideLst>
        <p:guide orient="horz" pos="16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2CDEC8-4BEF-4E6C-90EB-3FA456D6C1C9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C04443-CBA0-43E8-B65A-CE25205A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CE706C90-1D6C-4C45-967E-4E37CA44FFF2}" type="datetimeFigureOut">
              <a:rPr lang="en-US"/>
              <a:pPr>
                <a:defRPr/>
              </a:pPr>
              <a:t>7/11/2018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9EA871CF-78F8-437A-8790-0037A0107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13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42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71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00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3857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18552-88D3-4786-8AF2-27AB6D479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Douala </a:t>
            </a:r>
            <a:r>
              <a:rPr lang="en-US" sz="3200" dirty="0" err="1"/>
              <a:t>est</a:t>
            </a:r>
            <a:r>
              <a:rPr lang="en-US" sz="3200" baseline="0" dirty="0"/>
              <a:t> le </a:t>
            </a:r>
            <a:r>
              <a:rPr lang="en-US" sz="3200" baseline="0" dirty="0" err="1"/>
              <a:t>poumon</a:t>
            </a:r>
            <a:r>
              <a:rPr lang="en-US" sz="3200" baseline="0" dirty="0"/>
              <a:t> </a:t>
            </a:r>
            <a:r>
              <a:rPr lang="en-US" sz="3200" baseline="0" dirty="0" err="1"/>
              <a:t>economique</a:t>
            </a:r>
            <a:r>
              <a:rPr lang="en-US" sz="3200" baseline="0" dirty="0"/>
              <a:t> du Cameroun avec </a:t>
            </a:r>
            <a:r>
              <a:rPr lang="en-US" sz="3200" baseline="0" dirty="0" err="1"/>
              <a:t>une</a:t>
            </a:r>
            <a:r>
              <a:rPr lang="en-US" sz="3200" baseline="0" dirty="0"/>
              <a:t> </a:t>
            </a:r>
            <a:r>
              <a:rPr lang="en-US" sz="3200" baseline="0" dirty="0" err="1"/>
              <a:t>croissance</a:t>
            </a:r>
            <a:r>
              <a:rPr lang="en-US" sz="3200" baseline="0" dirty="0"/>
              <a:t> qui ne se dement. 32% du PIB, 5.5% de </a:t>
            </a:r>
            <a:r>
              <a:rPr lang="en-US" sz="3200" baseline="0" dirty="0" err="1"/>
              <a:t>croissance</a:t>
            </a:r>
            <a:r>
              <a:rPr lang="en-US" sz="3200" baseline="0" dirty="0"/>
              <a:t> / an pour </a:t>
            </a:r>
            <a:r>
              <a:rPr lang="en-US" sz="3200" baseline="0" dirty="0" err="1"/>
              <a:t>atteindre</a:t>
            </a:r>
            <a:r>
              <a:rPr lang="en-US" sz="3200" baseline="0" dirty="0"/>
              <a:t> 4M </a:t>
            </a:r>
            <a:r>
              <a:rPr lang="en-US" sz="3200" baseline="0" dirty="0" err="1"/>
              <a:t>hab</a:t>
            </a:r>
            <a:r>
              <a:rPr lang="en-US" sz="3200" baseline="0" dirty="0"/>
              <a:t> </a:t>
            </a:r>
            <a:r>
              <a:rPr lang="en-US" sz="3200" baseline="0" dirty="0" err="1"/>
              <a:t>en</a:t>
            </a:r>
            <a:r>
              <a:rPr lang="en-US" sz="3200" baseline="0" dirty="0"/>
              <a:t> 2025. </a:t>
            </a:r>
            <a:r>
              <a:rPr lang="en-US" sz="3200" baseline="0" dirty="0" err="1"/>
              <a:t>Potentiel</a:t>
            </a:r>
            <a:r>
              <a:rPr lang="en-US" sz="3200" baseline="0" dirty="0"/>
              <a:t> </a:t>
            </a:r>
            <a:r>
              <a:rPr lang="en-US" sz="3200" baseline="0" dirty="0" err="1"/>
              <a:t>enorme</a:t>
            </a:r>
            <a:endParaRPr lang="en-US" sz="3200" baseline="0" dirty="0"/>
          </a:p>
          <a:p>
            <a:endParaRPr lang="en-US" sz="3200" baseline="0" dirty="0"/>
          </a:p>
          <a:p>
            <a:r>
              <a:rPr lang="en-US" sz="3200" baseline="0" dirty="0"/>
              <a:t>Une </a:t>
            </a:r>
            <a:r>
              <a:rPr lang="en-US" sz="3200" baseline="0" dirty="0" err="1"/>
              <a:t>analayse</a:t>
            </a:r>
            <a:r>
              <a:rPr lang="en-US" sz="3200" baseline="0" dirty="0"/>
              <a:t> de la Banque </a:t>
            </a:r>
            <a:r>
              <a:rPr lang="en-US" sz="3200" baseline="0" dirty="0" err="1"/>
              <a:t>Mondiale</a:t>
            </a:r>
            <a:r>
              <a:rPr lang="en-US" sz="3200" baseline="0" dirty="0"/>
              <a:t> a </a:t>
            </a:r>
            <a:r>
              <a:rPr lang="en-US" sz="3200" baseline="0" dirty="0" err="1"/>
              <a:t>montre</a:t>
            </a:r>
            <a:r>
              <a:rPr lang="en-US" sz="3200" baseline="0" dirty="0"/>
              <a:t> que la congestion </a:t>
            </a:r>
            <a:r>
              <a:rPr lang="en-US" sz="3200" baseline="0" dirty="0" err="1"/>
              <a:t>etait</a:t>
            </a:r>
            <a:r>
              <a:rPr lang="en-US" sz="3200" baseline="0" dirty="0"/>
              <a:t> le </a:t>
            </a:r>
            <a:r>
              <a:rPr lang="en-US" sz="3200" baseline="0" dirty="0" err="1"/>
              <a:t>frein</a:t>
            </a:r>
            <a:r>
              <a:rPr lang="en-US" sz="3200" baseline="0" dirty="0"/>
              <a:t> principal a son development. </a:t>
            </a:r>
          </a:p>
          <a:p>
            <a:r>
              <a:rPr lang="en-US" sz="3200" baseline="0" dirty="0"/>
              <a:t>Les gens dependent du </a:t>
            </a:r>
            <a:r>
              <a:rPr lang="en-US" sz="3200" baseline="0" dirty="0" err="1"/>
              <a:t>systeme</a:t>
            </a:r>
            <a:r>
              <a:rPr lang="en-US" sz="3200" baseline="0" dirty="0"/>
              <a:t> de transport </a:t>
            </a:r>
            <a:r>
              <a:rPr lang="en-US" sz="3200" baseline="0" dirty="0" err="1"/>
              <a:t>colletifc</a:t>
            </a:r>
            <a:r>
              <a:rPr lang="en-US" sz="3200" baseline="0" dirty="0"/>
              <a:t> qui se </a:t>
            </a:r>
            <a:r>
              <a:rPr lang="en-US" sz="3200" baseline="0" dirty="0" err="1"/>
              <a:t>revelent</a:t>
            </a:r>
            <a:r>
              <a:rPr lang="en-US" sz="3200" baseline="0" dirty="0"/>
              <a:t> </a:t>
            </a:r>
            <a:r>
              <a:rPr lang="en-US" sz="3200" baseline="0" dirty="0" err="1"/>
              <a:t>inffeicace</a:t>
            </a:r>
            <a:r>
              <a:rPr lang="en-US" sz="3200" baseline="0" dirty="0"/>
              <a:t> et dominie par des modes </a:t>
            </a:r>
            <a:r>
              <a:rPr lang="en-US" sz="3200" baseline="0" dirty="0" err="1"/>
              <a:t>informels</a:t>
            </a:r>
            <a:r>
              <a:rPr lang="en-US" sz="3200" baseline="0" dirty="0"/>
              <a:t> et </a:t>
            </a:r>
            <a:r>
              <a:rPr lang="en-US" sz="3200" baseline="0" dirty="0" err="1"/>
              <a:t>dangereux</a:t>
            </a:r>
            <a:r>
              <a:rPr lang="en-US" sz="3200" baseline="0" dirty="0"/>
              <a:t> (moto-</a:t>
            </a:r>
            <a:r>
              <a:rPr lang="en-US" sz="3200" baseline="0" dirty="0" err="1"/>
              <a:t>taxix</a:t>
            </a:r>
            <a:r>
              <a:rPr lang="en-US" sz="3200" baseline="0" dirty="0"/>
              <a:t>)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Nous,</a:t>
            </a:r>
            <a:r>
              <a:rPr lang="en-US" sz="3200" baseline="0" dirty="0"/>
              <a:t> </a:t>
            </a:r>
            <a:r>
              <a:rPr lang="en-US" sz="3200" baseline="0" dirty="0" err="1"/>
              <a:t>GoC</a:t>
            </a:r>
            <a:r>
              <a:rPr lang="en-US" sz="3200" baseline="0" dirty="0"/>
              <a:t>, CUD avec </a:t>
            </a:r>
            <a:r>
              <a:rPr lang="en-US" sz="3200" baseline="0" dirty="0" err="1"/>
              <a:t>l’appui</a:t>
            </a:r>
            <a:r>
              <a:rPr lang="en-US" sz="3200" baseline="0" dirty="0"/>
              <a:t> des </a:t>
            </a:r>
            <a:r>
              <a:rPr lang="en-US" sz="3200" baseline="0" dirty="0" err="1"/>
              <a:t>donneurs</a:t>
            </a:r>
            <a:r>
              <a:rPr lang="en-US" sz="3200" baseline="0" dirty="0"/>
              <a:t> (WB+AFD) </a:t>
            </a:r>
            <a:r>
              <a:rPr lang="en-US" sz="3200" baseline="0" dirty="0" err="1"/>
              <a:t>avons</a:t>
            </a:r>
            <a:r>
              <a:rPr lang="en-US" sz="3200" baseline="0" dirty="0"/>
              <a:t> decide de s’ </a:t>
            </a:r>
            <a:r>
              <a:rPr lang="en-US" sz="3200" baseline="0" dirty="0" err="1"/>
              <a:t>attaquer</a:t>
            </a:r>
            <a:r>
              <a:rPr lang="en-US" sz="3200" baseline="0" dirty="0"/>
              <a:t> au </a:t>
            </a:r>
            <a:r>
              <a:rPr lang="en-US" sz="3200" baseline="0" dirty="0" err="1"/>
              <a:t>probleme</a:t>
            </a:r>
            <a:r>
              <a:rPr lang="en-US" sz="3200" baseline="0" dirty="0"/>
              <a:t> pour </a:t>
            </a:r>
            <a:r>
              <a:rPr lang="en-US" sz="3200" baseline="0" dirty="0" err="1"/>
              <a:t>liberer</a:t>
            </a:r>
            <a:r>
              <a:rPr lang="en-US" sz="3200" baseline="0" dirty="0"/>
              <a:t> le potential de la </a:t>
            </a:r>
            <a:r>
              <a:rPr lang="en-US" sz="3200" baseline="0" dirty="0" err="1"/>
              <a:t>ville</a:t>
            </a:r>
            <a:r>
              <a:rPr lang="en-US" sz="3200" baseline="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On a developpe </a:t>
            </a:r>
            <a:r>
              <a:rPr lang="en-US" sz="3200" dirty="0" err="1"/>
              <a:t>une</a:t>
            </a:r>
            <a:r>
              <a:rPr lang="en-US" sz="3200" dirty="0"/>
              <a:t> veritable </a:t>
            </a:r>
            <a:r>
              <a:rPr lang="en-US" sz="3200" dirty="0" err="1"/>
              <a:t>strategie</a:t>
            </a:r>
            <a:r>
              <a:rPr lang="en-US" sz="3200" baseline="0" dirty="0"/>
              <a:t> de </a:t>
            </a:r>
            <a:r>
              <a:rPr lang="en-US" sz="3200" baseline="0" dirty="0" err="1"/>
              <a:t>dvts</a:t>
            </a:r>
            <a:r>
              <a:rPr lang="en-US" sz="3200" baseline="0" dirty="0"/>
              <a:t> des TC qui s’ integer </a:t>
            </a:r>
            <a:r>
              <a:rPr lang="en-US" sz="3200" baseline="0" dirty="0" err="1"/>
              <a:t>dans</a:t>
            </a:r>
            <a:r>
              <a:rPr lang="en-US" sz="3200" baseline="0" dirty="0"/>
              <a:t> </a:t>
            </a:r>
            <a:r>
              <a:rPr lang="en-US" sz="3200" baseline="0" dirty="0" err="1"/>
              <a:t>une</a:t>
            </a:r>
            <a:r>
              <a:rPr lang="en-US" sz="3200" baseline="0" dirty="0"/>
              <a:t> vision </a:t>
            </a:r>
            <a:r>
              <a:rPr lang="en-US" sz="3200" baseline="0" dirty="0" err="1"/>
              <a:t>integree</a:t>
            </a:r>
            <a:r>
              <a:rPr lang="en-US" sz="3200" baseline="0" dirty="0"/>
              <a:t> </a:t>
            </a:r>
            <a:r>
              <a:rPr lang="en-US" sz="3200" baseline="0" dirty="0" err="1"/>
              <a:t>amanegement</a:t>
            </a:r>
            <a:r>
              <a:rPr lang="en-US" sz="3200" baseline="0" dirty="0"/>
              <a:t>/transport.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Douala is 2.8M -&gt; 4.0</a:t>
            </a:r>
            <a:r>
              <a:rPr lang="en-US" sz="3200" baseline="0" dirty="0"/>
              <a:t> in 2025, 5%/an. Economic capital of Cameroon. 32% du PIB national. +5% GDP growth</a:t>
            </a:r>
          </a:p>
          <a:p>
            <a:r>
              <a:rPr lang="en-US" sz="3200" baseline="0" dirty="0"/>
              <a:t>Need to unlock the competitiveness: solve the mobility issue</a:t>
            </a:r>
          </a:p>
          <a:p>
            <a:r>
              <a:rPr lang="en-US" sz="3200" baseline="0" dirty="0"/>
              <a:t>The city comes with a plan to restructure the urban </a:t>
            </a:r>
            <a:r>
              <a:rPr lang="en-US" sz="3200" baseline="0" dirty="0" err="1"/>
              <a:t>pt</a:t>
            </a:r>
            <a:r>
              <a:rPr lang="en-US" sz="3200" baseline="0" dirty="0"/>
              <a:t> network. </a:t>
            </a:r>
          </a:p>
          <a:p>
            <a:r>
              <a:rPr lang="en-US" sz="3200" baseline="0" dirty="0"/>
              <a:t>We the help of the WB and other donors (AFD), we are preparing a </a:t>
            </a:r>
            <a:r>
              <a:rPr lang="en-US" sz="3200" baseline="0" dirty="0" err="1"/>
              <a:t>masisve</a:t>
            </a:r>
            <a:r>
              <a:rPr lang="en-US" sz="3200" baseline="0" dirty="0"/>
              <a:t> </a:t>
            </a:r>
            <a:r>
              <a:rPr lang="en-US" sz="3200" baseline="0" dirty="0" err="1"/>
              <a:t>prioject</a:t>
            </a:r>
            <a:r>
              <a:rPr lang="en-US" sz="3200" baseline="0" dirty="0"/>
              <a:t> that will change the face of the city, unlock its potential: build mass-</a:t>
            </a:r>
            <a:r>
              <a:rPr lang="en-US" sz="3200" baseline="0" dirty="0" err="1"/>
              <a:t>ytrasnit</a:t>
            </a:r>
            <a:r>
              <a:rPr lang="en-US" sz="3200" baseline="0" dirty="0"/>
              <a:t> systems (BRT) and raise opportunities</a:t>
            </a:r>
          </a:p>
          <a:p>
            <a:endParaRPr lang="en-US" sz="3200" baseline="0" dirty="0"/>
          </a:p>
          <a:p>
            <a:r>
              <a:rPr lang="en-US" sz="3200" baseline="0" dirty="0"/>
              <a:t>MINDHU, CUD all stakeholders engaged</a:t>
            </a:r>
          </a:p>
          <a:p>
            <a:r>
              <a:rPr lang="en-US" sz="3200" baseline="0" dirty="0"/>
              <a:t>Strategies already approved and agreed.</a:t>
            </a:r>
          </a:p>
          <a:p>
            <a:endParaRPr lang="en-US" sz="3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6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Nous,</a:t>
            </a:r>
            <a:r>
              <a:rPr lang="en-US" sz="3200" baseline="0" dirty="0"/>
              <a:t> </a:t>
            </a:r>
            <a:r>
              <a:rPr lang="en-US" sz="3200" baseline="0" dirty="0" err="1"/>
              <a:t>GoC</a:t>
            </a:r>
            <a:r>
              <a:rPr lang="en-US" sz="3200" baseline="0" dirty="0"/>
              <a:t>, CUD avec </a:t>
            </a:r>
            <a:r>
              <a:rPr lang="en-US" sz="3200" baseline="0" dirty="0" err="1"/>
              <a:t>l’appui</a:t>
            </a:r>
            <a:r>
              <a:rPr lang="en-US" sz="3200" baseline="0" dirty="0"/>
              <a:t> des </a:t>
            </a:r>
            <a:r>
              <a:rPr lang="en-US" sz="3200" baseline="0" dirty="0" err="1"/>
              <a:t>donneurs</a:t>
            </a:r>
            <a:r>
              <a:rPr lang="en-US" sz="3200" baseline="0" dirty="0"/>
              <a:t> (WB+AFD) </a:t>
            </a:r>
            <a:r>
              <a:rPr lang="en-US" sz="3200" baseline="0" dirty="0" err="1"/>
              <a:t>avons</a:t>
            </a:r>
            <a:r>
              <a:rPr lang="en-US" sz="3200" baseline="0" dirty="0"/>
              <a:t> decide de s’ </a:t>
            </a:r>
            <a:r>
              <a:rPr lang="en-US" sz="3200" baseline="0" dirty="0" err="1"/>
              <a:t>attaquer</a:t>
            </a:r>
            <a:r>
              <a:rPr lang="en-US" sz="3200" baseline="0" dirty="0"/>
              <a:t> au </a:t>
            </a:r>
            <a:r>
              <a:rPr lang="en-US" sz="3200" baseline="0" dirty="0" err="1"/>
              <a:t>probleme</a:t>
            </a:r>
            <a:r>
              <a:rPr lang="en-US" sz="3200" baseline="0" dirty="0"/>
              <a:t> pour </a:t>
            </a:r>
            <a:r>
              <a:rPr lang="en-US" sz="3200" baseline="0" dirty="0" err="1"/>
              <a:t>liberer</a:t>
            </a:r>
            <a:r>
              <a:rPr lang="en-US" sz="3200" baseline="0" dirty="0"/>
              <a:t> le potential de la </a:t>
            </a:r>
            <a:r>
              <a:rPr lang="en-US" sz="3200" baseline="0" dirty="0" err="1"/>
              <a:t>ville</a:t>
            </a:r>
            <a:r>
              <a:rPr lang="en-US" sz="3200" baseline="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On a developpe </a:t>
            </a:r>
            <a:r>
              <a:rPr lang="en-US" sz="3200" dirty="0" err="1"/>
              <a:t>une</a:t>
            </a:r>
            <a:r>
              <a:rPr lang="en-US" sz="3200" dirty="0"/>
              <a:t> veritable </a:t>
            </a:r>
            <a:r>
              <a:rPr lang="en-US" sz="3200" dirty="0" err="1"/>
              <a:t>strategie</a:t>
            </a:r>
            <a:r>
              <a:rPr lang="en-US" sz="3200" baseline="0" dirty="0"/>
              <a:t> de </a:t>
            </a:r>
            <a:r>
              <a:rPr lang="en-US" sz="3200" baseline="0" dirty="0" err="1"/>
              <a:t>dvts</a:t>
            </a:r>
            <a:r>
              <a:rPr lang="en-US" sz="3200" baseline="0" dirty="0"/>
              <a:t> des TC qui s’ integer </a:t>
            </a:r>
            <a:r>
              <a:rPr lang="en-US" sz="3200" baseline="0" dirty="0" err="1"/>
              <a:t>dans</a:t>
            </a:r>
            <a:r>
              <a:rPr lang="en-US" sz="3200" baseline="0" dirty="0"/>
              <a:t> </a:t>
            </a:r>
            <a:r>
              <a:rPr lang="en-US" sz="3200" baseline="0" dirty="0" err="1"/>
              <a:t>une</a:t>
            </a:r>
            <a:r>
              <a:rPr lang="en-US" sz="3200" baseline="0" dirty="0"/>
              <a:t> vision </a:t>
            </a:r>
            <a:r>
              <a:rPr lang="en-US" sz="3200" baseline="0" dirty="0" err="1"/>
              <a:t>integree</a:t>
            </a:r>
            <a:r>
              <a:rPr lang="en-US" sz="3200" baseline="0" dirty="0"/>
              <a:t> </a:t>
            </a:r>
            <a:r>
              <a:rPr lang="en-US" sz="3200" baseline="0" dirty="0" err="1"/>
              <a:t>amanegement</a:t>
            </a:r>
            <a:r>
              <a:rPr lang="en-US" sz="3200" baseline="0" dirty="0"/>
              <a:t>/transport.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Cette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r>
              <a:rPr lang="en-US" sz="3200" baseline="0" dirty="0"/>
              <a:t> repose sur des </a:t>
            </a:r>
          </a:p>
          <a:p>
            <a:pPr marL="457200" indent="-457200">
              <a:buFontTx/>
              <a:buChar char="-"/>
            </a:pPr>
            <a:r>
              <a:rPr lang="en-US" sz="3200" baseline="0" dirty="0"/>
              <a:t>axes de TC et </a:t>
            </a:r>
          </a:p>
          <a:p>
            <a:pPr marL="457200" indent="-457200">
              <a:buFontTx/>
              <a:buChar char="-"/>
            </a:pPr>
            <a:r>
              <a:rPr lang="en-US" sz="3200" baseline="0" dirty="0" err="1"/>
              <a:t>une</a:t>
            </a:r>
            <a:r>
              <a:rPr lang="en-US" sz="3200" baseline="0" dirty="0"/>
              <a:t> restructuration </a:t>
            </a:r>
          </a:p>
          <a:p>
            <a:pPr marL="457200" indent="-457200">
              <a:buFontTx/>
              <a:buChar char="-"/>
            </a:pPr>
            <a:r>
              <a:rPr lang="en-US" sz="3200" baseline="0" dirty="0" err="1"/>
              <a:t>Renouvellement</a:t>
            </a:r>
            <a:r>
              <a:rPr lang="en-US" sz="3200" baseline="0" dirty="0"/>
              <a:t> de la </a:t>
            </a:r>
            <a:r>
              <a:rPr lang="en-US" sz="3200" baseline="0" dirty="0" err="1"/>
              <a:t>flotte</a:t>
            </a:r>
            <a:r>
              <a:rPr lang="en-US" sz="3200" baseline="0" dirty="0"/>
              <a:t> </a:t>
            </a:r>
            <a:r>
              <a:rPr lang="en-US" sz="3200" baseline="0" dirty="0" err="1"/>
              <a:t>existante</a:t>
            </a:r>
            <a:endParaRPr lang="en-US" sz="3200" dirty="0"/>
          </a:p>
          <a:p>
            <a:br>
              <a:rPr lang="en-US" sz="3200" dirty="0"/>
            </a:br>
            <a:r>
              <a:rPr lang="en-US" sz="3200" dirty="0"/>
              <a:t>des etudes </a:t>
            </a:r>
            <a:r>
              <a:rPr lang="fr-FR" sz="3200" noProof="0" dirty="0" err="1"/>
              <a:t>prelimnaires</a:t>
            </a:r>
            <a:r>
              <a:rPr lang="fr-FR" sz="3200" baseline="0" noProof="0" dirty="0"/>
              <a:t> ont montre le potentiel de plusieurs </a:t>
            </a:r>
            <a:r>
              <a:rPr lang="fr-FR" sz="3200" baseline="0" noProof="0" dirty="0" err="1"/>
              <a:t>coridors</a:t>
            </a:r>
            <a:r>
              <a:rPr lang="fr-FR" sz="3200" baseline="0" noProof="0" dirty="0"/>
              <a:t> (10 000 </a:t>
            </a:r>
            <a:r>
              <a:rPr lang="fr-FR" sz="3200" baseline="0" noProof="0" dirty="0" err="1"/>
              <a:t>ppphpd</a:t>
            </a:r>
            <a:r>
              <a:rPr lang="fr-FR" sz="3200" baseline="0" noProof="0" dirty="0"/>
              <a:t>) et du design </a:t>
            </a:r>
            <a:r>
              <a:rPr lang="fr-FR" sz="3200" baseline="0" noProof="0" dirty="0" err="1"/>
              <a:t>prelimnaire</a:t>
            </a:r>
            <a:endParaRPr lang="fr-FR" sz="3200" baseline="0" noProof="0" dirty="0"/>
          </a:p>
          <a:p>
            <a:r>
              <a:rPr lang="fr-FR" sz="3200" baseline="0" noProof="0" dirty="0"/>
              <a:t>Des partenaires prives ont manifeste leur </a:t>
            </a:r>
            <a:r>
              <a:rPr lang="fr-FR" sz="3200" baseline="0" noProof="0" dirty="0" err="1"/>
              <a:t>interet</a:t>
            </a:r>
            <a:r>
              <a:rPr lang="fr-FR" sz="3200" baseline="0" noProof="0" dirty="0"/>
              <a:t> </a:t>
            </a:r>
            <a:r>
              <a:rPr lang="fr-FR" sz="3200" baseline="0" noProof="0" dirty="0" err="1"/>
              <a:t>spontane</a:t>
            </a:r>
            <a:r>
              <a:rPr lang="fr-FR" sz="3200" baseline="0" noProof="0" dirty="0"/>
              <a:t> et </a:t>
            </a:r>
            <a:r>
              <a:rPr lang="fr-FR" sz="3200" baseline="0" noProof="0" dirty="0" err="1"/>
              <a:t>mene</a:t>
            </a:r>
            <a:r>
              <a:rPr lang="fr-FR" sz="3200" baseline="0" noProof="0" dirty="0"/>
              <a:t> les </a:t>
            </a:r>
            <a:r>
              <a:rPr lang="fr-FR" sz="3200" baseline="0" noProof="0" dirty="0" err="1"/>
              <a:t>etudes</a:t>
            </a:r>
            <a:r>
              <a:rPr lang="fr-FR" sz="3200" baseline="0" noProof="0" dirty="0"/>
              <a:t>. Nous </a:t>
            </a:r>
            <a:r>
              <a:rPr lang="fr-FR" sz="3200" baseline="0" noProof="0" dirty="0" err="1"/>
              <a:t>GoC</a:t>
            </a:r>
            <a:r>
              <a:rPr lang="fr-FR" sz="3200" baseline="0" noProof="0" dirty="0"/>
              <a:t> souhaitons engager une </a:t>
            </a:r>
            <a:r>
              <a:rPr lang="fr-FR" sz="3200" baseline="0" noProof="0" dirty="0" err="1"/>
              <a:t>procedure</a:t>
            </a:r>
            <a:r>
              <a:rPr lang="fr-FR" sz="3200" baseline="0" noProof="0" dirty="0"/>
              <a:t> PPP </a:t>
            </a:r>
            <a:r>
              <a:rPr lang="fr-FR" sz="3200" baseline="0" noProof="0" dirty="0" err="1"/>
              <a:t>transpaarente</a:t>
            </a:r>
            <a:r>
              <a:rPr lang="fr-FR" sz="3200" baseline="0" noProof="0" dirty="0"/>
              <a:t> </a:t>
            </a:r>
          </a:p>
          <a:p>
            <a:r>
              <a:rPr lang="fr-FR" sz="3200" baseline="0" noProof="0" dirty="0"/>
              <a:t>Des </a:t>
            </a:r>
            <a:r>
              <a:rPr lang="fr-FR" sz="3200" baseline="0" noProof="0" dirty="0" err="1"/>
              <a:t>precendetes</a:t>
            </a:r>
            <a:r>
              <a:rPr lang="fr-FR" sz="3200" baseline="0" noProof="0" dirty="0"/>
              <a:t> </a:t>
            </a:r>
            <a:r>
              <a:rPr lang="fr-FR" sz="3200" baseline="0" noProof="0" dirty="0" err="1"/>
              <a:t>experiences</a:t>
            </a:r>
            <a:r>
              <a:rPr lang="fr-FR" sz="3200" baseline="0" noProof="0" dirty="0"/>
              <a:t> ont prouve , acteur public en place </a:t>
            </a:r>
            <a:endParaRPr lang="fr-FR" sz="3200" noProof="0" dirty="0"/>
          </a:p>
          <a:p>
            <a:endParaRPr lang="en-US" sz="3200" dirty="0"/>
          </a:p>
          <a:p>
            <a:r>
              <a:rPr lang="en-US" sz="3200" dirty="0"/>
              <a:t>Pictures: BRT</a:t>
            </a:r>
            <a:r>
              <a:rPr lang="en-US" sz="3200" baseline="0" dirty="0"/>
              <a:t> corridors. Restructuring the PT network to serve the cities</a:t>
            </a:r>
          </a:p>
          <a:p>
            <a:pPr marL="457200" indent="-457200">
              <a:buFontTx/>
              <a:buChar char="-"/>
            </a:pPr>
            <a:r>
              <a:rPr lang="en-US" sz="3200" baseline="0" dirty="0"/>
              <a:t>pre-feasibility studies to be refined</a:t>
            </a:r>
          </a:p>
          <a:p>
            <a:pPr marL="457200" indent="-457200">
              <a:buFontTx/>
              <a:buChar char="-"/>
            </a:pPr>
            <a:r>
              <a:rPr lang="en-US" sz="3200" baseline="0" dirty="0"/>
              <a:t>More studies</a:t>
            </a:r>
          </a:p>
          <a:p>
            <a:pPr marL="457200" indent="-457200">
              <a:buFontTx/>
              <a:buChar char="-"/>
            </a:pPr>
            <a:r>
              <a:rPr lang="en-US" sz="3200" baseline="0" dirty="0"/>
              <a:t>Agreement 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7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Nous,</a:t>
            </a:r>
            <a:r>
              <a:rPr lang="en-US" sz="3200" baseline="0" dirty="0"/>
              <a:t> </a:t>
            </a:r>
            <a:r>
              <a:rPr lang="en-US" sz="3200" baseline="0" dirty="0" err="1"/>
              <a:t>GoC</a:t>
            </a:r>
            <a:r>
              <a:rPr lang="en-US" sz="3200" baseline="0" dirty="0"/>
              <a:t>, CUD avec </a:t>
            </a:r>
            <a:r>
              <a:rPr lang="en-US" sz="3200" baseline="0" dirty="0" err="1"/>
              <a:t>l’appui</a:t>
            </a:r>
            <a:r>
              <a:rPr lang="en-US" sz="3200" baseline="0" dirty="0"/>
              <a:t> des </a:t>
            </a:r>
            <a:r>
              <a:rPr lang="en-US" sz="3200" baseline="0" dirty="0" err="1"/>
              <a:t>donneurs</a:t>
            </a:r>
            <a:r>
              <a:rPr lang="en-US" sz="3200" baseline="0" dirty="0"/>
              <a:t> (WB+AFD) </a:t>
            </a:r>
            <a:r>
              <a:rPr lang="en-US" sz="3200" baseline="0" dirty="0" err="1"/>
              <a:t>avons</a:t>
            </a:r>
            <a:r>
              <a:rPr lang="en-US" sz="3200" baseline="0" dirty="0"/>
              <a:t> decide de s’ </a:t>
            </a:r>
            <a:r>
              <a:rPr lang="en-US" sz="3200" baseline="0" dirty="0" err="1"/>
              <a:t>attaquer</a:t>
            </a:r>
            <a:r>
              <a:rPr lang="en-US" sz="3200" baseline="0" dirty="0"/>
              <a:t> au </a:t>
            </a:r>
            <a:r>
              <a:rPr lang="en-US" sz="3200" baseline="0" dirty="0" err="1"/>
              <a:t>probleme</a:t>
            </a:r>
            <a:r>
              <a:rPr lang="en-US" sz="3200" baseline="0" dirty="0"/>
              <a:t> pour </a:t>
            </a:r>
            <a:r>
              <a:rPr lang="en-US" sz="3200" baseline="0" dirty="0" err="1"/>
              <a:t>liberer</a:t>
            </a:r>
            <a:r>
              <a:rPr lang="en-US" sz="3200" baseline="0" dirty="0"/>
              <a:t> le potential de la </a:t>
            </a:r>
            <a:r>
              <a:rPr lang="en-US" sz="3200" baseline="0" dirty="0" err="1"/>
              <a:t>ville</a:t>
            </a:r>
            <a:r>
              <a:rPr lang="en-US" sz="3200" baseline="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On a developpe </a:t>
            </a:r>
            <a:r>
              <a:rPr lang="en-US" sz="3200" dirty="0" err="1"/>
              <a:t>une</a:t>
            </a:r>
            <a:r>
              <a:rPr lang="en-US" sz="3200" dirty="0"/>
              <a:t> veritable </a:t>
            </a:r>
            <a:r>
              <a:rPr lang="en-US" sz="3200" dirty="0" err="1"/>
              <a:t>strategie</a:t>
            </a:r>
            <a:r>
              <a:rPr lang="en-US" sz="3200" baseline="0" dirty="0"/>
              <a:t> de </a:t>
            </a:r>
            <a:r>
              <a:rPr lang="en-US" sz="3200" baseline="0" dirty="0" err="1"/>
              <a:t>dvts</a:t>
            </a:r>
            <a:r>
              <a:rPr lang="en-US" sz="3200" baseline="0" dirty="0"/>
              <a:t> des TC qui s’ integer </a:t>
            </a:r>
            <a:r>
              <a:rPr lang="en-US" sz="3200" baseline="0" dirty="0" err="1"/>
              <a:t>dans</a:t>
            </a:r>
            <a:r>
              <a:rPr lang="en-US" sz="3200" baseline="0" dirty="0"/>
              <a:t> </a:t>
            </a:r>
            <a:r>
              <a:rPr lang="en-US" sz="3200" baseline="0" dirty="0" err="1"/>
              <a:t>une</a:t>
            </a:r>
            <a:r>
              <a:rPr lang="en-US" sz="3200" baseline="0" dirty="0"/>
              <a:t> vision </a:t>
            </a:r>
            <a:r>
              <a:rPr lang="en-US" sz="3200" baseline="0" dirty="0" err="1"/>
              <a:t>integree</a:t>
            </a:r>
            <a:r>
              <a:rPr lang="en-US" sz="3200" baseline="0" dirty="0"/>
              <a:t> </a:t>
            </a:r>
            <a:r>
              <a:rPr lang="en-US" sz="3200" baseline="0" dirty="0" err="1"/>
              <a:t>amanegement</a:t>
            </a:r>
            <a:r>
              <a:rPr lang="en-US" sz="3200" baseline="0" dirty="0"/>
              <a:t>/transport.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Cette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r>
              <a:rPr lang="en-US" sz="3200" baseline="0" dirty="0"/>
              <a:t> repose sur des </a:t>
            </a:r>
          </a:p>
          <a:p>
            <a:pPr marL="457200" indent="-457200">
              <a:buFontTx/>
              <a:buChar char="-"/>
            </a:pPr>
            <a:r>
              <a:rPr lang="en-US" sz="3200" baseline="0" dirty="0"/>
              <a:t>axes de TC et </a:t>
            </a:r>
          </a:p>
          <a:p>
            <a:pPr marL="457200" indent="-457200">
              <a:buFontTx/>
              <a:buChar char="-"/>
            </a:pPr>
            <a:r>
              <a:rPr lang="en-US" sz="3200" baseline="0" dirty="0" err="1"/>
              <a:t>une</a:t>
            </a:r>
            <a:r>
              <a:rPr lang="en-US" sz="3200" baseline="0" dirty="0"/>
              <a:t> restructuration </a:t>
            </a:r>
          </a:p>
          <a:p>
            <a:pPr marL="457200" indent="-457200">
              <a:buFontTx/>
              <a:buChar char="-"/>
            </a:pPr>
            <a:r>
              <a:rPr lang="en-US" sz="3200" baseline="0" dirty="0" err="1"/>
              <a:t>Renouvellement</a:t>
            </a:r>
            <a:r>
              <a:rPr lang="en-US" sz="3200" baseline="0" dirty="0"/>
              <a:t> de la </a:t>
            </a:r>
            <a:r>
              <a:rPr lang="en-US" sz="3200" baseline="0" dirty="0" err="1"/>
              <a:t>flotte</a:t>
            </a:r>
            <a:r>
              <a:rPr lang="en-US" sz="3200" baseline="0" dirty="0"/>
              <a:t> </a:t>
            </a:r>
            <a:r>
              <a:rPr lang="en-US" sz="3200" baseline="0" dirty="0" err="1"/>
              <a:t>existante</a:t>
            </a:r>
            <a:endParaRPr lang="en-US" sz="3200" dirty="0"/>
          </a:p>
          <a:p>
            <a:br>
              <a:rPr lang="en-US" sz="3200" dirty="0"/>
            </a:br>
            <a:r>
              <a:rPr lang="en-US" sz="3200" dirty="0"/>
              <a:t>des etudes </a:t>
            </a:r>
            <a:r>
              <a:rPr lang="fr-FR" sz="3200" noProof="0" dirty="0" err="1"/>
              <a:t>prelimnaires</a:t>
            </a:r>
            <a:r>
              <a:rPr lang="fr-FR" sz="3200" baseline="0" noProof="0" dirty="0"/>
              <a:t> ont montre le potentiel de plusieurs </a:t>
            </a:r>
            <a:r>
              <a:rPr lang="fr-FR" sz="3200" baseline="0" noProof="0" dirty="0" err="1"/>
              <a:t>coridors</a:t>
            </a:r>
            <a:r>
              <a:rPr lang="fr-FR" sz="3200" baseline="0" noProof="0" dirty="0"/>
              <a:t> (10 000 </a:t>
            </a:r>
            <a:r>
              <a:rPr lang="fr-FR" sz="3200" baseline="0" noProof="0" dirty="0" err="1"/>
              <a:t>ppphpd</a:t>
            </a:r>
            <a:r>
              <a:rPr lang="fr-FR" sz="3200" baseline="0" noProof="0" dirty="0"/>
              <a:t>) et du design </a:t>
            </a:r>
            <a:r>
              <a:rPr lang="fr-FR" sz="3200" baseline="0" noProof="0" dirty="0" err="1"/>
              <a:t>prelimnaire</a:t>
            </a:r>
            <a:endParaRPr lang="fr-FR" sz="3200" baseline="0" noProof="0" dirty="0"/>
          </a:p>
          <a:p>
            <a:r>
              <a:rPr lang="fr-FR" sz="3200" baseline="0" noProof="0" dirty="0"/>
              <a:t>Des partenaires prives ont manifeste leur </a:t>
            </a:r>
            <a:r>
              <a:rPr lang="fr-FR" sz="3200" baseline="0" noProof="0" dirty="0" err="1"/>
              <a:t>interet</a:t>
            </a:r>
            <a:r>
              <a:rPr lang="fr-FR" sz="3200" baseline="0" noProof="0" dirty="0"/>
              <a:t> </a:t>
            </a:r>
            <a:r>
              <a:rPr lang="fr-FR" sz="3200" baseline="0" noProof="0" dirty="0" err="1"/>
              <a:t>spontane</a:t>
            </a:r>
            <a:r>
              <a:rPr lang="fr-FR" sz="3200" baseline="0" noProof="0" dirty="0"/>
              <a:t> et </a:t>
            </a:r>
            <a:r>
              <a:rPr lang="fr-FR" sz="3200" baseline="0" noProof="0" dirty="0" err="1"/>
              <a:t>mene</a:t>
            </a:r>
            <a:r>
              <a:rPr lang="fr-FR" sz="3200" baseline="0" noProof="0" dirty="0"/>
              <a:t> les </a:t>
            </a:r>
            <a:r>
              <a:rPr lang="fr-FR" sz="3200" baseline="0" noProof="0" dirty="0" err="1"/>
              <a:t>etudes</a:t>
            </a:r>
            <a:r>
              <a:rPr lang="fr-FR" sz="3200" baseline="0" noProof="0" dirty="0"/>
              <a:t>. Nous </a:t>
            </a:r>
            <a:r>
              <a:rPr lang="fr-FR" sz="3200" baseline="0" noProof="0" dirty="0" err="1"/>
              <a:t>GoC</a:t>
            </a:r>
            <a:r>
              <a:rPr lang="fr-FR" sz="3200" baseline="0" noProof="0" dirty="0"/>
              <a:t> souhaitons engager une </a:t>
            </a:r>
            <a:r>
              <a:rPr lang="fr-FR" sz="3200" baseline="0" noProof="0" dirty="0" err="1"/>
              <a:t>procedure</a:t>
            </a:r>
            <a:r>
              <a:rPr lang="fr-FR" sz="3200" baseline="0" noProof="0" dirty="0"/>
              <a:t> PPP </a:t>
            </a:r>
            <a:r>
              <a:rPr lang="fr-FR" sz="3200" baseline="0" noProof="0" dirty="0" err="1"/>
              <a:t>transpaarente</a:t>
            </a:r>
            <a:r>
              <a:rPr lang="fr-FR" sz="3200" baseline="0" noProof="0" dirty="0"/>
              <a:t> </a:t>
            </a:r>
          </a:p>
          <a:p>
            <a:r>
              <a:rPr lang="fr-FR" sz="3200" baseline="0" noProof="0" dirty="0"/>
              <a:t>Des </a:t>
            </a:r>
            <a:r>
              <a:rPr lang="fr-FR" sz="3200" baseline="0" noProof="0" dirty="0" err="1"/>
              <a:t>precendetes</a:t>
            </a:r>
            <a:r>
              <a:rPr lang="fr-FR" sz="3200" baseline="0" noProof="0" dirty="0"/>
              <a:t> </a:t>
            </a:r>
            <a:r>
              <a:rPr lang="fr-FR" sz="3200" baseline="0" noProof="0" dirty="0" err="1"/>
              <a:t>experiences</a:t>
            </a:r>
            <a:r>
              <a:rPr lang="fr-FR" sz="3200" baseline="0" noProof="0" dirty="0"/>
              <a:t> ont prouve , acteur public en place </a:t>
            </a:r>
            <a:endParaRPr lang="fr-FR" sz="3200" noProof="0" dirty="0"/>
          </a:p>
          <a:p>
            <a:endParaRPr lang="en-US" sz="3200" dirty="0"/>
          </a:p>
          <a:p>
            <a:r>
              <a:rPr lang="en-US" sz="3200" dirty="0"/>
              <a:t>Pictures: BRT</a:t>
            </a:r>
            <a:r>
              <a:rPr lang="en-US" sz="3200" baseline="0" dirty="0"/>
              <a:t> corridors. Restructuring the PT network to serve the cities</a:t>
            </a:r>
          </a:p>
          <a:p>
            <a:pPr marL="457200" indent="-457200">
              <a:buFontTx/>
              <a:buChar char="-"/>
            </a:pPr>
            <a:r>
              <a:rPr lang="en-US" sz="3200" baseline="0" dirty="0"/>
              <a:t>pre-feasibility studies to be refined</a:t>
            </a:r>
          </a:p>
          <a:p>
            <a:pPr marL="457200" indent="-457200">
              <a:buFontTx/>
              <a:buChar char="-"/>
            </a:pPr>
            <a:r>
              <a:rPr lang="en-US" sz="3200" baseline="0" dirty="0"/>
              <a:t>More studies</a:t>
            </a:r>
          </a:p>
          <a:p>
            <a:pPr marL="457200" indent="-457200">
              <a:buFontTx/>
              <a:buChar char="-"/>
            </a:pPr>
            <a:r>
              <a:rPr lang="en-US" sz="3200" baseline="0" dirty="0"/>
              <a:t>Agreement 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2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/>
              <a:t>Dans</a:t>
            </a:r>
            <a:r>
              <a:rPr lang="en-US" sz="3200" baseline="0" dirty="0"/>
              <a:t> le </a:t>
            </a:r>
            <a:r>
              <a:rPr lang="en-US" sz="3200" baseline="0" dirty="0" err="1"/>
              <a:t>projet</a:t>
            </a:r>
            <a:r>
              <a:rPr lang="en-US" sz="3200" baseline="0" dirty="0"/>
              <a:t>, </a:t>
            </a:r>
            <a:r>
              <a:rPr lang="en-US" sz="3200" baseline="0" dirty="0" err="1"/>
              <a:t>il</a:t>
            </a:r>
            <a:r>
              <a:rPr lang="en-US" sz="3200" baseline="0" dirty="0"/>
              <a:t> y a </a:t>
            </a:r>
            <a:r>
              <a:rPr lang="en-US" sz="3200" baseline="0" dirty="0" err="1"/>
              <a:t>une</a:t>
            </a:r>
            <a:r>
              <a:rPr lang="en-US" sz="3200" baseline="0" dirty="0"/>
              <a:t> </a:t>
            </a:r>
            <a:r>
              <a:rPr lang="en-US" sz="3200" baseline="0" dirty="0" err="1"/>
              <a:t>cpomplsante</a:t>
            </a:r>
            <a:r>
              <a:rPr lang="en-US" sz="3200" baseline="0" dirty="0"/>
              <a:t> </a:t>
            </a:r>
            <a:r>
              <a:rPr lang="en-US" sz="3200" baseline="0" dirty="0" err="1"/>
              <a:t>capaite</a:t>
            </a:r>
            <a:r>
              <a:rPr lang="en-US" sz="3200" baseline="0" dirty="0"/>
              <a:t> building + PDVIR + </a:t>
            </a:r>
            <a:r>
              <a:rPr lang="en-US" sz="3200" baseline="0" dirty="0" err="1"/>
              <a:t>appui</a:t>
            </a:r>
            <a:r>
              <a:rPr lang="en-US" sz="3200" baseline="0" dirty="0"/>
              <a:t> municipal pour se </a:t>
            </a:r>
            <a:r>
              <a:rPr lang="en-US" sz="3200" baseline="0" dirty="0" err="1"/>
              <a:t>mettre</a:t>
            </a:r>
            <a:r>
              <a:rPr lang="en-US" sz="3200" baseline="0" dirty="0"/>
              <a:t> au </a:t>
            </a:r>
            <a:r>
              <a:rPr lang="en-US" sz="3200" baseline="0" dirty="0" err="1"/>
              <a:t>niveau</a:t>
            </a:r>
            <a:endParaRPr lang="en-US" sz="3200" baseline="0" dirty="0"/>
          </a:p>
          <a:p>
            <a:endParaRPr lang="en-US" sz="3200" baseline="0" dirty="0"/>
          </a:p>
          <a:p>
            <a:r>
              <a:rPr lang="en-US" sz="3200" baseline="0" dirty="0"/>
              <a:t>Il y a </a:t>
            </a:r>
            <a:r>
              <a:rPr lang="en-US" sz="3200" baseline="0" dirty="0" err="1"/>
              <a:t>eu</a:t>
            </a:r>
            <a:r>
              <a:rPr lang="en-US" sz="3200" baseline="0" dirty="0"/>
              <a:t> des assessment </a:t>
            </a:r>
            <a:r>
              <a:rPr lang="en-US" sz="3200" baseline="0" dirty="0" err="1"/>
              <a:t>mais</a:t>
            </a:r>
            <a:r>
              <a:rPr lang="en-US" sz="3200" baseline="0" dirty="0"/>
              <a:t> </a:t>
            </a:r>
            <a:r>
              <a:rPr lang="en-US" sz="3200" baseline="0" dirty="0" err="1"/>
              <a:t>tous</a:t>
            </a:r>
            <a:r>
              <a:rPr lang="en-US" sz="3200" baseline="0" dirty="0"/>
              <a:t> un </a:t>
            </a:r>
            <a:r>
              <a:rPr lang="en-US" sz="3200" baseline="0" dirty="0" err="1"/>
              <a:t>tas</a:t>
            </a:r>
            <a:r>
              <a:rPr lang="en-US" sz="3200" baseline="0" dirty="0"/>
              <a:t> </a:t>
            </a:r>
            <a:r>
              <a:rPr lang="en-US" sz="3200" baseline="0" dirty="0" err="1"/>
              <a:t>d’intitiaves</a:t>
            </a:r>
            <a:r>
              <a:rPr lang="en-US" sz="3200" baseline="0" dirty="0"/>
              <a:t> </a:t>
            </a:r>
            <a:r>
              <a:rPr lang="en-US" sz="3200" baseline="0" dirty="0" err="1"/>
              <a:t>en</a:t>
            </a:r>
            <a:r>
              <a:rPr lang="en-US" sz="3200" baseline="0" dirty="0"/>
              <a:t> </a:t>
            </a:r>
            <a:r>
              <a:rPr lang="en-US" sz="3200" baseline="0" dirty="0" err="1"/>
              <a:t>cours</a:t>
            </a:r>
            <a:r>
              <a:rPr lang="en-US" sz="3200" baseline="0" dirty="0"/>
              <a:t>: </a:t>
            </a:r>
            <a:r>
              <a:rPr lang="en-US" sz="3200" baseline="0" dirty="0" err="1"/>
              <a:t>appui</a:t>
            </a:r>
            <a:r>
              <a:rPr lang="en-US" sz="3200" baseline="0" dirty="0"/>
              <a:t> municipal, </a:t>
            </a:r>
            <a:r>
              <a:rPr lang="en-US" sz="3200" baseline="0" dirty="0" err="1"/>
              <a:t>appui</a:t>
            </a:r>
            <a:r>
              <a:rPr lang="en-US" sz="3200" baseline="0" dirty="0"/>
              <a:t> AFD, </a:t>
            </a:r>
            <a:r>
              <a:rPr lang="en-US" sz="3200" baseline="0" dirty="0" err="1"/>
              <a:t>appui</a:t>
            </a:r>
            <a:r>
              <a:rPr lang="en-US" sz="3200" baseline="0" dirty="0"/>
              <a:t> Banque, IFC </a:t>
            </a:r>
            <a:r>
              <a:rPr lang="en-US" sz="3200" baseline="0" dirty="0" err="1"/>
              <a:t>interveient</a:t>
            </a:r>
            <a:r>
              <a:rPr lang="en-US" sz="3200" baseline="0" dirty="0"/>
              <a:t> </a:t>
            </a:r>
            <a:r>
              <a:rPr lang="en-US" sz="3200" baseline="0" dirty="0" err="1"/>
              <a:t>aussi</a:t>
            </a:r>
            <a:endParaRPr lang="en-US" sz="3200" baseline="0" dirty="0"/>
          </a:p>
          <a:p>
            <a:endParaRPr lang="en-US" sz="3200" baseline="0" dirty="0"/>
          </a:p>
          <a:p>
            <a:endParaRPr lang="en-US" sz="3200" baseline="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2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Public sources: WB + AFD</a:t>
            </a:r>
            <a:r>
              <a:rPr lang="en-US" sz="2800" baseline="0" dirty="0"/>
              <a:t> / 200M~250M$</a:t>
            </a:r>
          </a:p>
          <a:p>
            <a:r>
              <a:rPr lang="en-US" sz="2800" baseline="0" dirty="0"/>
              <a:t>Private sector: </a:t>
            </a:r>
          </a:p>
          <a:p>
            <a:pPr marL="457200" indent="-457200">
              <a:buFontTx/>
              <a:buChar char="-"/>
            </a:pPr>
            <a:r>
              <a:rPr lang="en-US" sz="2800" baseline="0" dirty="0"/>
              <a:t>operate the BRTS + invest in RS</a:t>
            </a:r>
          </a:p>
          <a:p>
            <a:pPr marL="457200" indent="-457200">
              <a:buFontTx/>
              <a:buChar char="-"/>
            </a:pPr>
            <a:r>
              <a:rPr lang="en-US" sz="2800" baseline="0" dirty="0"/>
              <a:t>Renew the fleet (investors)</a:t>
            </a:r>
          </a:p>
          <a:p>
            <a:pPr marL="457200" indent="-457200">
              <a:buFontTx/>
              <a:buChar char="-"/>
            </a:pPr>
            <a:r>
              <a:rPr lang="en-US" sz="2800" baseline="0" dirty="0"/>
              <a:t>LVC around the stations</a:t>
            </a:r>
          </a:p>
          <a:p>
            <a:pPr marL="457200" indent="-457200">
              <a:buFontTx/>
              <a:buChar char="-"/>
            </a:pPr>
            <a:endParaRPr lang="en-US" sz="2800" baseline="0" dirty="0"/>
          </a:p>
          <a:p>
            <a:pPr marL="0" indent="0">
              <a:buFontTx/>
              <a:buNone/>
            </a:pPr>
            <a:r>
              <a:rPr lang="en-US" sz="2800" baseline="0" dirty="0"/>
              <a:t>Investors and transactions advisors:</a:t>
            </a:r>
          </a:p>
          <a:p>
            <a:pPr marL="457200" indent="-457200">
              <a:buFontTx/>
              <a:buChar char="-"/>
            </a:pPr>
            <a:r>
              <a:rPr lang="en-US" sz="2800" baseline="0" dirty="0"/>
              <a:t>Transaction advisors</a:t>
            </a:r>
          </a:p>
          <a:p>
            <a:pPr marL="457200" indent="-457200">
              <a:buFontTx/>
              <a:buChar char="-"/>
            </a:pPr>
            <a:r>
              <a:rPr lang="en-US" sz="2800" baseline="0" dirty="0"/>
              <a:t>Develop building investor (stations)</a:t>
            </a:r>
          </a:p>
          <a:p>
            <a:pPr marL="457200" indent="-457200">
              <a:buFontTx/>
              <a:buChar char="-"/>
            </a:pPr>
            <a:r>
              <a:rPr lang="en-US" sz="2800" baseline="0" dirty="0"/>
              <a:t>BRTs investors/operators through PPP</a:t>
            </a:r>
          </a:p>
          <a:p>
            <a:pPr marL="0" indent="0">
              <a:buFontTx/>
              <a:buNone/>
            </a:pPr>
            <a:endParaRPr lang="en-US" sz="2800" baseline="0" dirty="0"/>
          </a:p>
          <a:p>
            <a:pPr marL="0" indent="0">
              <a:buFontTx/>
              <a:buNone/>
            </a:pPr>
            <a:r>
              <a:rPr lang="en-US" sz="2800" baseline="0" dirty="0"/>
              <a:t>The opportunities</a:t>
            </a:r>
          </a:p>
          <a:p>
            <a:pPr marL="457200" indent="-457200">
              <a:buFontTx/>
              <a:buChar char="-"/>
            </a:pPr>
            <a:r>
              <a:rPr lang="en-US" sz="2800" baseline="0" dirty="0"/>
              <a:t>Already some successful PPP in Cameroon</a:t>
            </a:r>
          </a:p>
          <a:p>
            <a:pPr marL="457200" indent="-457200">
              <a:buFontTx/>
              <a:buChar char="-"/>
            </a:pPr>
            <a:r>
              <a:rPr lang="en-US" sz="2800" baseline="0" dirty="0"/>
              <a:t>Lots of ridership demand</a:t>
            </a:r>
          </a:p>
          <a:p>
            <a:pPr marL="457200" indent="-457200">
              <a:buFontTx/>
              <a:buChar char="-"/>
            </a:pPr>
            <a:r>
              <a:rPr lang="en-US" sz="2800" baseline="0" dirty="0"/>
              <a:t>Lots of commercial </a:t>
            </a:r>
            <a:r>
              <a:rPr lang="en-US" sz="2800" baseline="0" dirty="0" err="1"/>
              <a:t>opportunites</a:t>
            </a:r>
            <a:endParaRPr lang="en-US" sz="2800" baseline="0" dirty="0"/>
          </a:p>
          <a:p>
            <a:pPr marL="457200" indent="-457200">
              <a:buFontTx/>
              <a:buChar char="-"/>
            </a:pPr>
            <a:endParaRPr lang="en-US" sz="2800" baseline="0" dirty="0"/>
          </a:p>
          <a:p>
            <a:pPr marL="0" indent="0">
              <a:buFontTx/>
              <a:buNone/>
            </a:pPr>
            <a:r>
              <a:rPr lang="en-US" sz="2800" baseline="0" dirty="0"/>
              <a:t>Risk mitigation</a:t>
            </a:r>
          </a:p>
          <a:p>
            <a:pPr marL="457200" indent="-457200">
              <a:buFontTx/>
              <a:buChar char="-"/>
            </a:pPr>
            <a:r>
              <a:rPr lang="en-US" sz="2800" baseline="0" dirty="0"/>
              <a:t>Already some successful PPPs in Cameroon</a:t>
            </a:r>
          </a:p>
          <a:p>
            <a:pPr marL="457200" indent="-457200">
              <a:buFontTx/>
              <a:buChar char="-"/>
            </a:pPr>
            <a:r>
              <a:rPr lang="en-US" sz="2800" baseline="0" dirty="0"/>
              <a:t>Some public-private investors</a:t>
            </a:r>
          </a:p>
          <a:p>
            <a:pPr marL="457200" indent="-457200">
              <a:buFontTx/>
              <a:buChar char="-"/>
            </a:pPr>
            <a:r>
              <a:rPr lang="en-US" sz="2800" baseline="0" dirty="0"/>
              <a:t>Track records from the CUD on Public Transport</a:t>
            </a:r>
          </a:p>
          <a:p>
            <a:pPr marL="457200" indent="-457200">
              <a:buFontTx/>
              <a:buChar char="-"/>
            </a:pPr>
            <a:r>
              <a:rPr lang="en-US" sz="2800" baseline="0" dirty="0"/>
              <a:t>Lots of preliminary contacts with local transporters</a:t>
            </a:r>
          </a:p>
          <a:p>
            <a:pPr marL="457200" indent="-457200">
              <a:buFontTx/>
              <a:buChar char="-"/>
            </a:pPr>
            <a:endParaRPr lang="en-US" sz="2800" baseline="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41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E77B-5B8B-46FB-9F0E-6C5D30A9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3FFDDC3C-4B68-47A9-AF74-C060B32CD63C}" type="datetimeFigureOut">
              <a:rPr lang="en-US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28E7F-27F0-4916-9262-1A96091F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C97F-09AB-4B2D-9BAE-833C324C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0BB4-FB89-4E57-A907-2D766790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93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0127-841E-4876-A577-16CF11F9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A8CB63FA-7EEE-444E-8F9E-A94A3708459F}" type="datetimeFigureOut">
              <a:rPr lang="en-US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0147-91C6-4754-AD01-D19D02C4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E1A4-E0F4-4054-8126-FE199E49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BC12-2A61-4F73-9DE1-3A5458B9D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46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79628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77441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680236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940163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1338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169367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353674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942413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94094" y="0"/>
            <a:ext cx="2258243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741"/>
            <a:ext cx="225824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84018" y="0"/>
            <a:ext cx="225998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8187" y="1619310"/>
            <a:ext cx="2258243" cy="155251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45723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4F4D-7E05-4860-BE85-929BDA3F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EDCF992F-2335-4C2F-A890-90014633045E}" type="datetimeFigureOut">
              <a:rPr lang="en-US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3DF6-9D72-47EC-BA1E-EEC4F8E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B8A63-B183-4533-965A-63A35B31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D7EB-E5F0-42AE-818F-C03A58A73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02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7281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84798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2315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477671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8864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64993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1122" y="1511957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33633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68541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50401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547820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386337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224853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849408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547820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386337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224853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849408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261220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88328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69206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7534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005999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24453" y="3160728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2334" y="1578004"/>
            <a:ext cx="3570765" cy="31654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53028" y="1578005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00924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42036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59412" y="3542522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19393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318105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204734" y="1652792"/>
            <a:ext cx="4939266" cy="2445684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898743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046552" y="0"/>
            <a:ext cx="3055283" cy="51435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045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F6115-9C10-4E32-8D33-D91AE71B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CA097105-D9A6-4250-AB48-0C3E395760C9}" type="datetimeFigureOut">
              <a:rPr lang="en-US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431D-A89E-4A94-A10A-73B7C75B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81FD8-42CD-474D-AFB3-864721A6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4510-617B-428A-8EC0-070F35F52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137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877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05731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3468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40357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357674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61149" cy="257532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2089548"/>
            <a:ext cx="3155501" cy="305395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194418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22389" y="2179976"/>
            <a:ext cx="2238439" cy="296352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535724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08629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53673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29005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751903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84527" y="1859553"/>
            <a:ext cx="3134959" cy="233562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571214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740750"/>
            <a:ext cx="4397295" cy="364620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860140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38943" y="1987672"/>
            <a:ext cx="2853627" cy="17743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663289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86136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53234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2366830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4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A1279F-4380-464A-BE8E-F21D6B47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FE21E2E6-F5ED-4276-ADEC-B222ADF1C522}" type="datetimeFigureOut">
              <a:rPr lang="en-US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7739E8-4F60-4310-A0E1-A74B248B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75A6E4-E32F-4514-AFA3-A1E79E70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D39C-3844-4BA4-8EC2-58E1B4F6D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58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861FA2-52A7-4A78-9891-3B77AFC4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25A09BC-226F-4739-9B1C-50575C3B3597}" type="datetimeFigureOut">
              <a:rPr lang="en-US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A6BC0D-F86E-4F7A-9863-AC33DF35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F3C1E7-2E54-47B9-AFE2-A9F71268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150F-788F-41AE-8429-EB2DD9C6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41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60DA23-FD26-4B25-88B3-0655AF2C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D933066-4B56-4F73-977C-05279A974CB3}" type="datetimeFigureOut">
              <a:rPr lang="en-US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62F0E7-ABB1-4B71-AD38-62E2A58A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BB46B5-98C7-456C-B10B-4E09406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B4E-C472-4F3B-95B8-444CD46F6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870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9DD562-56A3-4817-B9DB-F437D8D5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81826DB0-FA12-47C2-9C9C-7B53D39E2A0B}" type="datetimeFigureOut">
              <a:rPr lang="en-US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E52A59-B9D8-4522-9196-8BAAB5F6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A1D4E3-166B-4A25-A9AD-9D5A346A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5FF4B-FCDB-4F3A-B4A8-E1E497D0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B3BA26-D5C0-41B8-A209-5C1010DE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D4B4647A-1F73-481B-8050-0663AB143B7D}" type="datetimeFigureOut">
              <a:rPr lang="en-US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274FBC-EB90-46C0-9958-7DDAFBFB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EA4886-65C7-4484-86C1-7232D851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5AFA-0108-4DD3-872F-C6B5B1FF8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8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21B3F6-32F1-42C5-B080-69FC381D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769A5B6F-B515-4FAD-8F76-FB482E24EDD5}" type="datetimeFigureOut">
              <a:rPr lang="en-US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35D43-AC6B-48ED-84AB-C2FDBA21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E90215-94DE-4DB6-AFA9-D5E1C8DB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CCCE7-317B-407F-AE9D-9BB70B315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133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4B2AFE-9FB4-4483-BF03-10F07D76E6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06FD46-25E8-400F-8C9F-783F342FA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06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  <p:sldLayoutId id="2147484160" r:id="rId32"/>
    <p:sldLayoutId id="2147484161" r:id="rId33"/>
    <p:sldLayoutId id="2147484162" r:id="rId34"/>
    <p:sldLayoutId id="2147484163" r:id="rId35"/>
    <p:sldLayoutId id="2147484164" r:id="rId36"/>
    <p:sldLayoutId id="2147484165" r:id="rId37"/>
    <p:sldLayoutId id="2147484166" r:id="rId38"/>
    <p:sldLayoutId id="2147484167" r:id="rId39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6968E-0798-46A2-BD2A-CF7AE0AC60B9}"/>
              </a:ext>
            </a:extLst>
          </p:cNvPr>
          <p:cNvSpPr txBox="1"/>
          <p:nvPr/>
        </p:nvSpPr>
        <p:spPr>
          <a:xfrm>
            <a:off x="656892" y="1969723"/>
            <a:ext cx="33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Douala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C3623-1134-49D6-9DD9-2F17E0D545CD}"/>
              </a:ext>
            </a:extLst>
          </p:cNvPr>
          <p:cNvSpPr txBox="1"/>
          <p:nvPr/>
        </p:nvSpPr>
        <p:spPr>
          <a:xfrm>
            <a:off x="-38527" y="2579323"/>
            <a:ext cx="47356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</a:rPr>
              <a:t>A cutting-edge project to unlock the city’s economic potential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6BA80-DB76-4224-B062-1346D9ED4E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r="12784"/>
          <a:stretch/>
        </p:blipFill>
        <p:spPr>
          <a:xfrm>
            <a:off x="5597608" y="-7644"/>
            <a:ext cx="3246339" cy="510628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F41C3650-DB3D-47B9-85F7-4EFB35D6556B}"/>
              </a:ext>
            </a:extLst>
          </p:cNvPr>
          <p:cNvSpPr/>
          <p:nvPr/>
        </p:nvSpPr>
        <p:spPr>
          <a:xfrm rot="8631018">
            <a:off x="5292440" y="866667"/>
            <a:ext cx="1720093" cy="3717701"/>
          </a:xfrm>
          <a:prstGeom prst="parallelogram">
            <a:avLst>
              <a:gd name="adj" fmla="val 67982"/>
            </a:avLst>
          </a:prstGeom>
          <a:solidFill>
            <a:srgbClr val="4681AD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63500" dir="5400000" sx="98000" sy="98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436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77766"/>
            <a:ext cx="2349500" cy="307777"/>
            <a:chOff x="3174612" y="785261"/>
            <a:chExt cx="2349500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8526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Douala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08547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279156" y="1039421"/>
            <a:ext cx="458675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Douala is Cameroon’s main economic hub and port of entry: 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32% of national GDP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5.5% annual population growth. 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2.7M -&gt; 4M inhabitants in 2025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Congestion is the main bottleneck of city’s competitiveness (World Bank report: Cameroon City Competitiveness Diagnostic)</a:t>
            </a:r>
            <a:endParaRPr lang="en-US" dirty="0">
              <a:solidFill>
                <a:srgbClr val="00389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05539-B0D7-4892-B1CB-B82FC37025A1}"/>
              </a:ext>
            </a:extLst>
          </p:cNvPr>
          <p:cNvSpPr txBox="1"/>
          <p:nvPr/>
        </p:nvSpPr>
        <p:spPr>
          <a:xfrm>
            <a:off x="1537062" y="302788"/>
            <a:ext cx="606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Urban mobility is an issue…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1F4F2-FBBD-42DD-8F9C-446D90E45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149" y="891948"/>
            <a:ext cx="3649213" cy="2608499"/>
          </a:xfrm>
          <a:prstGeom prst="rect">
            <a:avLst/>
          </a:prstGeom>
        </p:spPr>
      </p:pic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0AC0BEC1-08DC-4862-9069-C0E8A076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2926792"/>
            <a:ext cx="3560581" cy="21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659F74F-612D-4739-A832-934BB98D80F6}"/>
              </a:ext>
            </a:extLst>
          </p:cNvPr>
          <p:cNvSpPr/>
          <p:nvPr/>
        </p:nvSpPr>
        <p:spPr>
          <a:xfrm>
            <a:off x="4450035" y="3636636"/>
            <a:ext cx="45867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dirty="0">
                <a:solidFill>
                  <a:srgbClr val="003891"/>
                </a:solidFill>
              </a:rPr>
              <a:t>Public Transport is mainly informal, inefficient, pollutant  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83% of motorized trips are done by public transport, out of which 40% by moto taxis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Low individual motorization rate, high dependency of the population to public transport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1480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2081397" y="346869"/>
            <a:ext cx="498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…. But we can solve it!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85261"/>
            <a:ext cx="2349500" cy="322698"/>
            <a:chOff x="3174612" y="785261"/>
            <a:chExt cx="2349500" cy="3226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8526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Douala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7959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-3" y="1078280"/>
            <a:ext cx="518160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Government of Cameroon, Douala Urban Council with the help of donors (World Bank, </a:t>
            </a:r>
            <a:r>
              <a:rPr lang="en-US" dirty="0" err="1">
                <a:solidFill>
                  <a:srgbClr val="003891"/>
                </a:solidFill>
              </a:rPr>
              <a:t>Agence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fr-FR" dirty="0">
                <a:solidFill>
                  <a:srgbClr val="003891"/>
                </a:solidFill>
              </a:rPr>
              <a:t>Française</a:t>
            </a:r>
            <a:r>
              <a:rPr lang="en-US" dirty="0">
                <a:solidFill>
                  <a:srgbClr val="003891"/>
                </a:solidFill>
              </a:rPr>
              <a:t> de </a:t>
            </a:r>
            <a:r>
              <a:rPr lang="en-US" dirty="0" err="1">
                <a:solidFill>
                  <a:srgbClr val="003891"/>
                </a:solidFill>
              </a:rPr>
              <a:t>Développment</a:t>
            </a:r>
            <a:r>
              <a:rPr lang="en-US" dirty="0">
                <a:solidFill>
                  <a:srgbClr val="003891"/>
                </a:solidFill>
              </a:rPr>
              <a:t>, </a:t>
            </a:r>
            <a:r>
              <a:rPr lang="en-US" dirty="0" err="1">
                <a:solidFill>
                  <a:srgbClr val="003891"/>
                </a:solidFill>
              </a:rPr>
              <a:t>etc</a:t>
            </a:r>
            <a:r>
              <a:rPr lang="en-US" dirty="0">
                <a:solidFill>
                  <a:srgbClr val="003891"/>
                </a:solidFill>
              </a:rPr>
              <a:t>) have started the preparation of a WB-financed project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Comprehensive transport strategy in an integrated land use and public transport vision :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Mass transit corridors with segregated lanes (Bus Rapid Transit or BRT)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Bus public transport network restructuring 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Taxis fleet renewal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Project status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Lots of preliminary studies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Preliminary design for identified BRT corridors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High ridership potential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Private investors have already shown interest for BRT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Existing successful best practices worldwide for fleet renewal leasing mechanism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9354F-53F2-4043-A1F6-70B3526C8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24" b="9223"/>
          <a:stretch/>
        </p:blipFill>
        <p:spPr>
          <a:xfrm>
            <a:off x="5181601" y="1489296"/>
            <a:ext cx="3822857" cy="30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00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2081397" y="346869"/>
            <a:ext cx="498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…. But we can solve it!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85261"/>
            <a:ext cx="2349500" cy="322698"/>
            <a:chOff x="3174612" y="785261"/>
            <a:chExt cx="2349500" cy="3226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8526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Douala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7959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-3" y="1078280"/>
            <a:ext cx="518160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Government of Cameroon, Douala Urban Council with the help of donors (World Bank, </a:t>
            </a:r>
            <a:r>
              <a:rPr lang="en-US" dirty="0" err="1">
                <a:solidFill>
                  <a:srgbClr val="003891"/>
                </a:solidFill>
              </a:rPr>
              <a:t>Agence</a:t>
            </a:r>
            <a:r>
              <a:rPr lang="en-US" dirty="0">
                <a:solidFill>
                  <a:srgbClr val="003891"/>
                </a:solidFill>
              </a:rPr>
              <a:t> Fran</a:t>
            </a:r>
            <a:r>
              <a:rPr lang="fr-FR" dirty="0">
                <a:solidFill>
                  <a:srgbClr val="003891"/>
                </a:solidFill>
              </a:rPr>
              <a:t>ç</a:t>
            </a:r>
            <a:r>
              <a:rPr lang="en-US" dirty="0" err="1">
                <a:solidFill>
                  <a:srgbClr val="003891"/>
                </a:solidFill>
              </a:rPr>
              <a:t>aise</a:t>
            </a:r>
            <a:r>
              <a:rPr lang="en-US" dirty="0">
                <a:solidFill>
                  <a:srgbClr val="003891"/>
                </a:solidFill>
              </a:rPr>
              <a:t> de </a:t>
            </a:r>
            <a:r>
              <a:rPr lang="en-US" dirty="0" err="1">
                <a:solidFill>
                  <a:srgbClr val="003891"/>
                </a:solidFill>
              </a:rPr>
              <a:t>Développment</a:t>
            </a:r>
            <a:r>
              <a:rPr lang="en-US" dirty="0">
                <a:solidFill>
                  <a:srgbClr val="003891"/>
                </a:solidFill>
              </a:rPr>
              <a:t>, </a:t>
            </a:r>
            <a:r>
              <a:rPr lang="en-US" dirty="0" err="1">
                <a:solidFill>
                  <a:srgbClr val="003891"/>
                </a:solidFill>
              </a:rPr>
              <a:t>etc</a:t>
            </a:r>
            <a:r>
              <a:rPr lang="en-US" dirty="0">
                <a:solidFill>
                  <a:srgbClr val="003891"/>
                </a:solidFill>
              </a:rPr>
              <a:t>) have started the preparation of a WB-financed project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Comprehensive transport strategy in an integrated land use and public transport vision :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Mass transit corridors with segregated lanes (Bus Rapid Transit or BRT)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Bus public transport network restructuring 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Taxis fleet renewal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Project status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Lots of preliminary studies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Preliminary design for identified BRT corridors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High ridership potential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Private investors have already shown interest for BRT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Existing successful best practices worldwide for fleet renewal leasing mechanism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9E2B1C-3258-4C9A-94DD-4C33055EA4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31"/>
          <a:stretch/>
        </p:blipFill>
        <p:spPr>
          <a:xfrm>
            <a:off x="5121786" y="1282915"/>
            <a:ext cx="3978672" cy="35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049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660E286-4486-4533-A812-3990EB2E2499}"/>
              </a:ext>
            </a:extLst>
          </p:cNvPr>
          <p:cNvSpPr/>
          <p:nvPr/>
        </p:nvSpPr>
        <p:spPr>
          <a:xfrm>
            <a:off x="4309672" y="0"/>
            <a:ext cx="4834328" cy="5143500"/>
          </a:xfrm>
          <a:prstGeom prst="rect">
            <a:avLst/>
          </a:prstGeom>
          <a:solidFill>
            <a:srgbClr val="6C7B9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F1E55-92A3-48B1-B011-DD829C263AAC}"/>
              </a:ext>
            </a:extLst>
          </p:cNvPr>
          <p:cNvSpPr txBox="1"/>
          <p:nvPr/>
        </p:nvSpPr>
        <p:spPr>
          <a:xfrm>
            <a:off x="-1" y="364595"/>
            <a:ext cx="430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Private capital opportunities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B15776-684E-4161-BBE2-8AAC405581E5}"/>
              </a:ext>
            </a:extLst>
          </p:cNvPr>
          <p:cNvGrpSpPr/>
          <p:nvPr/>
        </p:nvGrpSpPr>
        <p:grpSpPr>
          <a:xfrm>
            <a:off x="985759" y="747786"/>
            <a:ext cx="2349500" cy="292718"/>
            <a:chOff x="2972247" y="747786"/>
            <a:chExt cx="2349500" cy="2927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DC5BB4-5102-431C-9D0F-6022A76A1CC4}"/>
                </a:ext>
              </a:extLst>
            </p:cNvPr>
            <p:cNvSpPr txBox="1"/>
            <p:nvPr/>
          </p:nvSpPr>
          <p:spPr>
            <a:xfrm>
              <a:off x="2972247" y="747786"/>
              <a:ext cx="23495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spc="450" noProof="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DOUALA</a:t>
              </a:r>
              <a:endParaRPr kumimoji="0" lang="en-US" sz="12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E92526-B815-47F9-A476-9F11ED854464}"/>
                </a:ext>
              </a:extLst>
            </p:cNvPr>
            <p:cNvCxnSpPr>
              <a:cxnSpLocks/>
            </p:cNvCxnSpPr>
            <p:nvPr/>
          </p:nvCxnSpPr>
          <p:spPr>
            <a:xfrm>
              <a:off x="3601096" y="104050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B07139-DDC4-4CBF-A84C-B05D881A1D09}"/>
              </a:ext>
            </a:extLst>
          </p:cNvPr>
          <p:cNvSpPr/>
          <p:nvPr/>
        </p:nvSpPr>
        <p:spPr>
          <a:xfrm>
            <a:off x="342932" y="1515387"/>
            <a:ext cx="35880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We can see gaps and weaknesses in the Public Private Partnership (PPPs) regulatory framework and representation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A lot of ongoing initiatives :  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“</a:t>
            </a:r>
            <a:r>
              <a:rPr lang="en-US" dirty="0" err="1">
                <a:solidFill>
                  <a:srgbClr val="003891"/>
                </a:solidFill>
              </a:rPr>
              <a:t>Guichet</a:t>
            </a:r>
            <a:r>
              <a:rPr lang="en-US" dirty="0">
                <a:solidFill>
                  <a:srgbClr val="003891"/>
                </a:solidFill>
              </a:rPr>
              <a:t> unique” for issuance of urbanism documents,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Ongoing municipal finances reform financed by AFD grant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recurring PEFA (Public Expenditure and Financial Accountability) assessments : 2012 and ongoing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  <a:effectLst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80EA7BF-F296-44FD-B782-6FD2BB57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952" y="1455998"/>
            <a:ext cx="4617135" cy="8395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DFA9509-3F0F-49C6-8865-AB4CD562D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267" y="2943493"/>
            <a:ext cx="4267200" cy="12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714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1612490" y="295235"/>
            <a:ext cx="616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Our Project, Our Numbers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70271"/>
            <a:ext cx="2349500" cy="330193"/>
            <a:chOff x="3174612" y="770271"/>
            <a:chExt cx="2349500" cy="3301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7027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DOUALA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046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306928" y="1406712"/>
            <a:ext cx="509238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BRT Infrastructure financing: WB and other donors loans for up to USD250M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Expected private sector participation for BRT :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10-year concession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CAPEX ~USD50M (assumption: 30% equity and 70% debt)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Potential WB guarantee on the debt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Private sector would finance, purchase, maintain and operate the Rolling Stock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Operational risks on the private operator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Revenues risks transfer to be assessed: full commercial risks or cap-and-collar mechanism (potential revenue guarantee needed)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Other opportunities for private investors in the project: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Design-build-operate: Transit-oriented Development / Land Value Capture around the stations 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891"/>
                </a:solidFill>
              </a:rPr>
              <a:t>Leasing mechanisms for taxi fleet renewal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441CF4-D94B-438C-A492-E3A8C496F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92441"/>
              </p:ext>
            </p:extLst>
          </p:nvPr>
        </p:nvGraphicFramePr>
        <p:xfrm>
          <a:off x="5901394" y="1565959"/>
          <a:ext cx="2892925" cy="3262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966">
                  <a:extLst>
                    <a:ext uri="{9D8B030D-6E8A-4147-A177-3AD203B41FA5}">
                      <a16:colId xmlns:a16="http://schemas.microsoft.com/office/drawing/2014/main" val="2783126782"/>
                    </a:ext>
                  </a:extLst>
                </a:gridCol>
                <a:gridCol w="1577959">
                  <a:extLst>
                    <a:ext uri="{9D8B030D-6E8A-4147-A177-3AD203B41FA5}">
                      <a16:colId xmlns:a16="http://schemas.microsoft.com/office/drawing/2014/main" val="3461275254"/>
                    </a:ext>
                  </a:extLst>
                </a:gridCol>
              </a:tblGrid>
              <a:tr h="173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Investment Snapshot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53" marR="64553" marT="0" marB="0" anchor="b"/>
                </a:tc>
                <a:extLst>
                  <a:ext uri="{0D108BD9-81ED-4DB2-BD59-A6C34878D82A}">
                    <a16:rowId xmlns:a16="http://schemas.microsoft.com/office/drawing/2014/main" val="3671435342"/>
                  </a:ext>
                </a:extLst>
              </a:tr>
              <a:tr h="31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Investment cost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                         50,000,000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extLst>
                  <a:ext uri="{0D108BD9-81ED-4DB2-BD59-A6C34878D82A}">
                    <a16:rowId xmlns:a16="http://schemas.microsoft.com/office/drawing/2014/main" val="914460641"/>
                  </a:ext>
                </a:extLst>
              </a:tr>
              <a:tr h="173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Debt Equity ratio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70:30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extLst>
                  <a:ext uri="{0D108BD9-81ED-4DB2-BD59-A6C34878D82A}">
                    <a16:rowId xmlns:a16="http://schemas.microsoft.com/office/drawing/2014/main" val="2141720190"/>
                  </a:ext>
                </a:extLst>
              </a:tr>
              <a:tr h="173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Equity IRR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extLst>
                  <a:ext uri="{0D108BD9-81ED-4DB2-BD59-A6C34878D82A}">
                    <a16:rowId xmlns:a16="http://schemas.microsoft.com/office/drawing/2014/main" val="2065104597"/>
                  </a:ext>
                </a:extLst>
              </a:tr>
              <a:tr h="173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Payback period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6.5 years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extLst>
                  <a:ext uri="{0D108BD9-81ED-4DB2-BD59-A6C34878D82A}">
                    <a16:rowId xmlns:a16="http://schemas.microsoft.com/office/drawing/2014/main" val="1208618599"/>
                  </a:ext>
                </a:extLst>
              </a:tr>
              <a:tr h="173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Debt tenor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 years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extLst>
                  <a:ext uri="{0D108BD9-81ED-4DB2-BD59-A6C34878D82A}">
                    <a16:rowId xmlns:a16="http://schemas.microsoft.com/office/drawing/2014/main" val="3767840409"/>
                  </a:ext>
                </a:extLst>
              </a:tr>
              <a:tr h="173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Interest rate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extLst>
                  <a:ext uri="{0D108BD9-81ED-4DB2-BD59-A6C34878D82A}">
                    <a16:rowId xmlns:a16="http://schemas.microsoft.com/office/drawing/2014/main" val="442776721"/>
                  </a:ext>
                </a:extLst>
              </a:tr>
              <a:tr h="866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Risk sharing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local authorities might provide a revenue guarantee to the operator to mitigate the commercial risk.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extLst>
                  <a:ext uri="{0D108BD9-81ED-4DB2-BD59-A6C34878D82A}">
                    <a16:rowId xmlns:a16="http://schemas.microsoft.com/office/drawing/2014/main" val="1957247988"/>
                  </a:ext>
                </a:extLst>
              </a:tr>
              <a:tr h="1040019"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53" marR="6455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Conversely, we might envision that any return in excess of 20% would be split between the private operator and the local authorities.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553" marR="64553" marT="0" marB="0" anchor="b"/>
                </a:tc>
                <a:extLst>
                  <a:ext uri="{0D108BD9-81ED-4DB2-BD59-A6C34878D82A}">
                    <a16:rowId xmlns:a16="http://schemas.microsoft.com/office/drawing/2014/main" val="1541303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7093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45491</TotalTime>
  <Words>1073</Words>
  <Application>Microsoft Office PowerPoint</Application>
  <PresentationFormat>On-screen Show (16:9)</PresentationFormat>
  <Paragraphs>167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Lato Light</vt:lpstr>
      <vt:lpstr>Montserrat</vt:lpstr>
      <vt:lpstr>Times New Roman</vt:lpstr>
      <vt:lpstr>Wingdings</vt:lpstr>
      <vt:lpstr>1_Default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Slidepro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PowerPoint Template</dc:title>
  <dc:subject/>
  <dc:creator>Slidepro</dc:creator>
  <cp:keywords/>
  <dc:description/>
  <cp:lastModifiedBy>Franck Taillandier</cp:lastModifiedBy>
  <cp:revision>6744</cp:revision>
  <dcterms:created xsi:type="dcterms:W3CDTF">2014-11-12T21:47:38Z</dcterms:created>
  <dcterms:modified xsi:type="dcterms:W3CDTF">2018-07-12T11:23:16Z</dcterms:modified>
  <cp:category/>
</cp:coreProperties>
</file>