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66" r:id="rId4"/>
    <p:sldId id="261" r:id="rId5"/>
    <p:sldId id="258" r:id="rId6"/>
    <p:sldId id="271" r:id="rId7"/>
    <p:sldId id="269" r:id="rId8"/>
    <p:sldId id="259" r:id="rId9"/>
    <p:sldId id="265" r:id="rId10"/>
    <p:sldId id="262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36DBEF-561B-4CF3-AFEB-6808CAA1855F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2729D-DE78-48A6-8F56-E4972F9A2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418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2729D-DE78-48A6-8F56-E4972F9A22B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823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7BECB-499C-4D12-86CA-AD2FC4B0C63C}" type="datetimeFigureOut">
              <a:rPr lang="en-US" smtClean="0"/>
              <a:pPr/>
              <a:t>7/12/2018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1FD8D-10BF-460E-A64D-E87ACEABC2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7BECB-499C-4D12-86CA-AD2FC4B0C63C}" type="datetimeFigureOut">
              <a:rPr lang="en-US" smtClean="0"/>
              <a:pPr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1FD8D-10BF-460E-A64D-E87ACEABC2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7BECB-499C-4D12-86CA-AD2FC4B0C63C}" type="datetimeFigureOut">
              <a:rPr lang="en-US" smtClean="0"/>
              <a:pPr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1FD8D-10BF-460E-A64D-E87ACEABC2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7BECB-499C-4D12-86CA-AD2FC4B0C63C}" type="datetimeFigureOut">
              <a:rPr lang="en-US" smtClean="0"/>
              <a:pPr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1FD8D-10BF-460E-A64D-E87ACEABC2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7BECB-499C-4D12-86CA-AD2FC4B0C63C}" type="datetimeFigureOut">
              <a:rPr lang="en-US" smtClean="0"/>
              <a:pPr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1FD8D-10BF-460E-A64D-E87ACEABC2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7BECB-499C-4D12-86CA-AD2FC4B0C63C}" type="datetimeFigureOut">
              <a:rPr lang="en-US" smtClean="0"/>
              <a:pPr/>
              <a:t>7/12/2018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1FD8D-10BF-460E-A64D-E87ACEABC2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7BECB-499C-4D12-86CA-AD2FC4B0C63C}" type="datetimeFigureOut">
              <a:rPr lang="en-US" smtClean="0"/>
              <a:pPr/>
              <a:t>7/12/2018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1FD8D-10BF-460E-A64D-E87ACEABC2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7BECB-499C-4D12-86CA-AD2FC4B0C63C}" type="datetimeFigureOut">
              <a:rPr lang="en-US" smtClean="0"/>
              <a:pPr/>
              <a:t>7/12/2018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1FD8D-10BF-460E-A64D-E87ACEABC2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7BECB-499C-4D12-86CA-AD2FC4B0C63C}" type="datetimeFigureOut">
              <a:rPr lang="en-US" smtClean="0"/>
              <a:pPr/>
              <a:t>7/12/2018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1FD8D-10BF-460E-A64D-E87ACEABC2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7BECB-499C-4D12-86CA-AD2FC4B0C63C}" type="datetimeFigureOut">
              <a:rPr lang="en-US" smtClean="0"/>
              <a:pPr/>
              <a:t>7/12/2018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1FD8D-10BF-460E-A64D-E87ACEABC2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7BECB-499C-4D12-86CA-AD2FC4B0C63C}" type="datetimeFigureOut">
              <a:rPr lang="en-US" smtClean="0"/>
              <a:pPr/>
              <a:t>7/12/2018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811FD8D-10BF-460E-A64D-E87ACEABC2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447BECB-499C-4D12-86CA-AD2FC4B0C63C}" type="datetimeFigureOut">
              <a:rPr lang="en-US" smtClean="0"/>
              <a:pPr/>
              <a:t>7/12/2018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811FD8D-10BF-460E-A64D-E87ACEABC2A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3809999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PROPOSED WATER, SEWERAGE &amp; RIVER SOSIANI NATURE PARK PROJECT FOR ELDORET TOWN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724400"/>
            <a:ext cx="7854696" cy="17526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By </a:t>
            </a:r>
          </a:p>
          <a:p>
            <a:pPr algn="l"/>
            <a:r>
              <a:rPr lang="en-US" dirty="0" smtClean="0"/>
              <a:t>H.E Jackson K. </a:t>
            </a:r>
            <a:r>
              <a:rPr lang="en-US" dirty="0" err="1" smtClean="0"/>
              <a:t>Mandago</a:t>
            </a:r>
            <a:endParaRPr lang="en-US" dirty="0"/>
          </a:p>
          <a:p>
            <a:pPr algn="l"/>
            <a:r>
              <a:rPr lang="en-US" dirty="0" smtClean="0"/>
              <a:t>Governor </a:t>
            </a:r>
            <a:r>
              <a:rPr lang="en-US" dirty="0" err="1" smtClean="0"/>
              <a:t>Uasin</a:t>
            </a:r>
            <a:r>
              <a:rPr lang="en-US" dirty="0" smtClean="0"/>
              <a:t> </a:t>
            </a:r>
            <a:r>
              <a:rPr lang="en-US" dirty="0" err="1" smtClean="0"/>
              <a:t>Gishu</a:t>
            </a:r>
            <a:r>
              <a:rPr lang="en-US" dirty="0" smtClean="0"/>
              <a:t> County, Kenya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FINANCING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smtClean="0"/>
              <a:t>project </a:t>
            </a:r>
            <a:r>
              <a:rPr lang="en-US" smtClean="0"/>
              <a:t>cost is </a:t>
            </a:r>
            <a:r>
              <a:rPr lang="en-US" dirty="0" smtClean="0"/>
              <a:t>$200m with the World Bank and local municipality providing </a:t>
            </a:r>
            <a:r>
              <a:rPr lang="en-US" dirty="0"/>
              <a:t>5</a:t>
            </a:r>
            <a:r>
              <a:rPr lang="en-US" dirty="0" smtClean="0"/>
              <a:t>% of the equity.</a:t>
            </a:r>
          </a:p>
          <a:p>
            <a:r>
              <a:rPr lang="en-US" dirty="0" smtClean="0"/>
              <a:t>The project can be financed through loan, partnerships or Concession with a repayment plan of 15 years.</a:t>
            </a:r>
          </a:p>
          <a:p>
            <a:r>
              <a:rPr lang="en-US" dirty="0" smtClean="0"/>
              <a:t>All regulatory frameworks have been put in place.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2590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Thank you all</a:t>
            </a:r>
            <a:br>
              <a:rPr lang="en-US" dirty="0" smtClean="0"/>
            </a:br>
            <a:r>
              <a:rPr lang="en-US" dirty="0" smtClean="0"/>
              <a:t>and welcome to </a:t>
            </a:r>
            <a:r>
              <a:rPr lang="en-US" dirty="0" err="1" smtClean="0"/>
              <a:t>Eldoret</a:t>
            </a:r>
            <a:r>
              <a:rPr lang="en-US" dirty="0" smtClean="0"/>
              <a:t> city!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Eldoret</a:t>
            </a:r>
            <a:r>
              <a:rPr lang="en-US" dirty="0"/>
              <a:t> </a:t>
            </a:r>
            <a:r>
              <a:rPr lang="en-US" dirty="0" smtClean="0"/>
              <a:t>Town </a:t>
            </a:r>
            <a:r>
              <a:rPr lang="en-US" dirty="0"/>
              <a:t>is the fifth largest town in Kenya with an estimated </a:t>
            </a:r>
            <a:r>
              <a:rPr lang="en-US" dirty="0" smtClean="0"/>
              <a:t>night population </a:t>
            </a:r>
            <a:r>
              <a:rPr lang="en-US" dirty="0"/>
              <a:t>of over </a:t>
            </a:r>
            <a:r>
              <a:rPr lang="en-US" dirty="0" smtClean="0"/>
              <a:t>750,000</a:t>
            </a:r>
          </a:p>
          <a:p>
            <a:r>
              <a:rPr lang="en-US" dirty="0" smtClean="0"/>
              <a:t>The town has been </a:t>
            </a:r>
            <a:r>
              <a:rPr lang="en-US" dirty="0"/>
              <a:t>classified as one of the fastest growing towns in </a:t>
            </a:r>
            <a:r>
              <a:rPr lang="en-US" dirty="0" smtClean="0"/>
              <a:t>Kenya</a:t>
            </a:r>
          </a:p>
          <a:p>
            <a:r>
              <a:rPr lang="en-US" dirty="0" smtClean="0"/>
              <a:t>Africa </a:t>
            </a:r>
            <a:r>
              <a:rPr lang="en-US" dirty="0" smtClean="0"/>
              <a:t>Economic Zones Ltd (AEZ)  recently been awarded a license to develop and operate Kenya’s first licensed Special Economic Zone in </a:t>
            </a:r>
            <a:r>
              <a:rPr lang="en-US" dirty="0" err="1" smtClean="0"/>
              <a:t>Eldoret</a:t>
            </a:r>
            <a:r>
              <a:rPr lang="en-US" dirty="0" smtClean="0"/>
              <a:t>, </a:t>
            </a:r>
            <a:r>
              <a:rPr lang="en-US" dirty="0" err="1" smtClean="0"/>
              <a:t>Uasin</a:t>
            </a:r>
            <a:r>
              <a:rPr lang="en-US" dirty="0" smtClean="0"/>
              <a:t> </a:t>
            </a:r>
            <a:r>
              <a:rPr lang="en-US" dirty="0" err="1" smtClean="0"/>
              <a:t>Gishu</a:t>
            </a:r>
            <a:r>
              <a:rPr lang="en-US" dirty="0" smtClean="0"/>
              <a:t> </a:t>
            </a:r>
            <a:r>
              <a:rPr lang="en-US" dirty="0" smtClean="0"/>
              <a:t>County.</a:t>
            </a:r>
          </a:p>
          <a:p>
            <a:r>
              <a:rPr lang="en-US" dirty="0"/>
              <a:t>The AEZ project is expected to attract over $2 Billion of investment into the region as well as creating over 40,000 direct jobs and up to 150,000 indirect jobs once it is fully operational.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542288"/>
          </a:xfrm>
        </p:spPr>
        <p:txBody>
          <a:bodyPr/>
          <a:lstStyle/>
          <a:p>
            <a:r>
              <a:rPr lang="en-US" dirty="0" err="1" smtClean="0"/>
              <a:t>Cont</a:t>
            </a:r>
            <a:r>
              <a:rPr lang="en-US" dirty="0" smtClean="0"/>
              <a:t>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Therefore there is an </a:t>
            </a:r>
            <a:r>
              <a:rPr lang="en-US" dirty="0"/>
              <a:t>urgent need to develop new water sources to supply the AEZ </a:t>
            </a:r>
            <a:r>
              <a:rPr lang="en-US" dirty="0" smtClean="0"/>
              <a:t>site, </a:t>
            </a:r>
            <a:r>
              <a:rPr lang="en-US" dirty="0" err="1" smtClean="0"/>
              <a:t>Eldoret</a:t>
            </a:r>
            <a:r>
              <a:rPr lang="en-US" dirty="0" smtClean="0"/>
              <a:t> town and </a:t>
            </a:r>
            <a:r>
              <a:rPr lang="en-US" dirty="0"/>
              <a:t>its </a:t>
            </a:r>
            <a:r>
              <a:rPr lang="en-US" dirty="0" smtClean="0"/>
              <a:t>environs.</a:t>
            </a:r>
          </a:p>
          <a:p>
            <a:r>
              <a:rPr lang="en-US" dirty="0" smtClean="0"/>
              <a:t>The </a:t>
            </a:r>
            <a:r>
              <a:rPr lang="en-US" dirty="0"/>
              <a:t>sewer network </a:t>
            </a:r>
            <a:r>
              <a:rPr lang="en-US" dirty="0" smtClean="0"/>
              <a:t>in </a:t>
            </a:r>
            <a:r>
              <a:rPr lang="en-US" dirty="0" err="1" smtClean="0"/>
              <a:t>Eldoret</a:t>
            </a:r>
            <a:r>
              <a:rPr lang="en-US" dirty="0" smtClean="0"/>
              <a:t> town covers </a:t>
            </a:r>
            <a:r>
              <a:rPr lang="en-US" dirty="0"/>
              <a:t>less than 30% </a:t>
            </a:r>
            <a:r>
              <a:rPr lang="en-US" dirty="0" smtClean="0"/>
              <a:t>leaving </a:t>
            </a:r>
            <a:r>
              <a:rPr lang="en-US" dirty="0"/>
              <a:t>the rest dependent on onsite </a:t>
            </a:r>
            <a:r>
              <a:rPr lang="en-US" dirty="0" smtClean="0"/>
              <a:t>sanitation.</a:t>
            </a:r>
            <a:endParaRPr lang="en-US" dirty="0"/>
          </a:p>
          <a:p>
            <a:r>
              <a:rPr lang="en-US" dirty="0"/>
              <a:t>The town </a:t>
            </a:r>
            <a:r>
              <a:rPr lang="en-US" dirty="0" smtClean="0"/>
              <a:t>has two </a:t>
            </a:r>
            <a:r>
              <a:rPr lang="en-US" dirty="0"/>
              <a:t>sewage treatment plants with a combined design capacity of treating 18,000 m</a:t>
            </a:r>
            <a:r>
              <a:rPr lang="en-US" baseline="30000" dirty="0"/>
              <a:t>3</a:t>
            </a:r>
            <a:r>
              <a:rPr lang="en-US" dirty="0"/>
              <a:t>/day operating at 60% </a:t>
            </a:r>
            <a:r>
              <a:rPr lang="en-US" dirty="0" smtClean="0"/>
              <a:t>capacity.</a:t>
            </a:r>
            <a:endParaRPr lang="en-US" dirty="0" smtClean="0"/>
          </a:p>
          <a:p>
            <a:r>
              <a:rPr lang="en-US" dirty="0" smtClean="0"/>
              <a:t>There is need also to </a:t>
            </a:r>
            <a:r>
              <a:rPr lang="en-US" dirty="0"/>
              <a:t>conserve River </a:t>
            </a:r>
            <a:r>
              <a:rPr lang="en-US" dirty="0" err="1"/>
              <a:t>Sosiani</a:t>
            </a:r>
            <a:r>
              <a:rPr lang="en-US" dirty="0"/>
              <a:t> passing through </a:t>
            </a:r>
            <a:r>
              <a:rPr lang="en-US" dirty="0" err="1" smtClean="0"/>
              <a:t>Eldoret</a:t>
            </a:r>
            <a:r>
              <a:rPr lang="en-US" dirty="0" smtClean="0"/>
              <a:t> town </a:t>
            </a:r>
            <a:r>
              <a:rPr lang="en-US" dirty="0" smtClean="0"/>
              <a:t>to attract both local and international tourist. </a:t>
            </a:r>
            <a:endParaRPr lang="en-US" dirty="0"/>
          </a:p>
          <a:p>
            <a:endParaRPr lang="en-US" sz="5100" dirty="0"/>
          </a:p>
          <a:p>
            <a:endParaRPr lang="en-US" sz="5100" dirty="0" smtClean="0"/>
          </a:p>
          <a:p>
            <a:endParaRPr lang="en-US" sz="5100" dirty="0" smtClean="0"/>
          </a:p>
          <a:p>
            <a:endParaRPr lang="en-US" sz="5100" dirty="0"/>
          </a:p>
          <a:p>
            <a:pPr marL="0" indent="0">
              <a:buNone/>
            </a:pPr>
            <a:endParaRPr lang="en-US" sz="5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Objectives of the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638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1</a:t>
            </a:r>
            <a:r>
              <a:rPr lang="en-US" sz="2800" dirty="0" smtClean="0"/>
              <a:t>. Water Supply</a:t>
            </a:r>
          </a:p>
          <a:p>
            <a:pPr lvl="1"/>
            <a:r>
              <a:rPr lang="en-US" sz="2800" dirty="0" smtClean="0"/>
              <a:t>To provide sufficient water supply to </a:t>
            </a:r>
            <a:r>
              <a:rPr lang="en-US" sz="2800" dirty="0" err="1" smtClean="0"/>
              <a:t>Eldoret</a:t>
            </a:r>
            <a:r>
              <a:rPr lang="en-US" sz="2800" dirty="0" smtClean="0"/>
              <a:t> town, AEZ and the neighboring communities.</a:t>
            </a:r>
          </a:p>
          <a:p>
            <a:pPr marL="0" lvl="0" indent="0">
              <a:buNone/>
            </a:pPr>
            <a:r>
              <a:rPr lang="en-US" sz="2800" dirty="0" smtClean="0"/>
              <a:t>2. Sewerage System </a:t>
            </a:r>
          </a:p>
          <a:p>
            <a:pPr lvl="1"/>
            <a:r>
              <a:rPr lang="en-US" sz="2800" dirty="0" smtClean="0"/>
              <a:t>To </a:t>
            </a:r>
            <a:r>
              <a:rPr lang="en-US" sz="2800" dirty="0"/>
              <a:t>improve overall </a:t>
            </a:r>
            <a:r>
              <a:rPr lang="en-US" sz="2800" dirty="0" smtClean="0"/>
              <a:t>sanitary conditions </a:t>
            </a:r>
            <a:r>
              <a:rPr lang="en-US" sz="2800" dirty="0"/>
              <a:t>in the target areas through sewer </a:t>
            </a:r>
            <a:r>
              <a:rPr lang="en-US" sz="2800" dirty="0" smtClean="0"/>
              <a:t>connections leading to reduced diseases prevalence . </a:t>
            </a:r>
          </a:p>
          <a:p>
            <a:pPr lvl="1"/>
            <a:r>
              <a:rPr lang="en-US" sz="2800" dirty="0" smtClean="0"/>
              <a:t>To </a:t>
            </a:r>
            <a:r>
              <a:rPr lang="en-US" sz="2800" dirty="0"/>
              <a:t>increase utilization of the existing capacities in the sewage treatment plants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r>
              <a:rPr lang="en-US" sz="2800" dirty="0"/>
              <a:t>3. River </a:t>
            </a:r>
            <a:r>
              <a:rPr lang="en-US" sz="2800" dirty="0" err="1"/>
              <a:t>Sosiani</a:t>
            </a:r>
            <a:r>
              <a:rPr lang="en-US" sz="2800" dirty="0"/>
              <a:t> Nature Park</a:t>
            </a:r>
          </a:p>
          <a:p>
            <a:pPr marL="651510" lvl="1" indent="-285750">
              <a:buFont typeface="Arial" pitchFamily="34" charset="0"/>
              <a:buChar char="•"/>
            </a:pPr>
            <a:r>
              <a:rPr lang="en-US" sz="2800" dirty="0"/>
              <a:t>Increased Citizens access and utilization of public space, connectivity with the parks and other recreational </a:t>
            </a:r>
            <a:r>
              <a:rPr lang="en-US" sz="2800" dirty="0" smtClean="0"/>
              <a:t>opportunities.</a:t>
            </a:r>
            <a:endParaRPr lang="en-US" sz="2800" dirty="0"/>
          </a:p>
          <a:p>
            <a:pPr marL="651510" lvl="1" indent="-285750">
              <a:buFont typeface="Arial" pitchFamily="34" charset="0"/>
              <a:buChar char="•"/>
            </a:pPr>
            <a:r>
              <a:rPr lang="en-US" sz="2800" dirty="0"/>
              <a:t>Promotion and preservation of an adaptable, innovative and responsive urban heritage </a:t>
            </a:r>
            <a:r>
              <a:rPr lang="en-US" sz="2800" dirty="0" smtClean="0"/>
              <a:t>character.</a:t>
            </a:r>
          </a:p>
          <a:p>
            <a:pPr marL="651510" lvl="1" indent="-285750">
              <a:buFont typeface="Arial" pitchFamily="34" charset="0"/>
              <a:buChar char="•"/>
            </a:pPr>
            <a:endParaRPr lang="en-US" sz="2600" dirty="0"/>
          </a:p>
          <a:p>
            <a:pPr marL="365760" lvl="1" indent="0">
              <a:buNone/>
            </a:pPr>
            <a:endParaRPr lang="en-US" sz="2600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0"/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PROPOSED SEWER PROJECT SANITATION MASTER PLAN 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16667" t="20240" r="21474" b="8209"/>
          <a:stretch/>
        </p:blipFill>
        <p:spPr bwMode="auto">
          <a:xfrm>
            <a:off x="0" y="1295400"/>
            <a:ext cx="8991600" cy="533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857" y="6096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PROPOSED WATER PROJECT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Construction of a new </a:t>
            </a:r>
            <a:r>
              <a:rPr lang="en-US" dirty="0" err="1" smtClean="0"/>
              <a:t>Kerita</a:t>
            </a:r>
            <a:r>
              <a:rPr lang="en-US" dirty="0" smtClean="0"/>
              <a:t> Dam with the capacity of 25 million cubic meters.</a:t>
            </a:r>
          </a:p>
          <a:p>
            <a:r>
              <a:rPr lang="en-US" dirty="0" smtClean="0"/>
              <a:t>Construction of a new water treatment plant to produce 18,000 </a:t>
            </a:r>
            <a:r>
              <a:rPr lang="en-US" dirty="0" smtClean="0"/>
              <a:t>m</a:t>
            </a:r>
            <a:r>
              <a:rPr lang="en-US" baseline="30000" dirty="0"/>
              <a:t>3</a:t>
            </a:r>
            <a:r>
              <a:rPr lang="en-US" dirty="0" smtClean="0"/>
              <a:t>/day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Construction of storage tank and treated water gravity main to the AEZ and </a:t>
            </a:r>
            <a:r>
              <a:rPr lang="en-US" dirty="0" err="1" smtClean="0"/>
              <a:t>Eldoret</a:t>
            </a:r>
            <a:r>
              <a:rPr lang="en-US" dirty="0" smtClean="0"/>
              <a:t> town.</a:t>
            </a:r>
          </a:p>
          <a:p>
            <a:r>
              <a:rPr lang="en-US" dirty="0" smtClean="0"/>
              <a:t>Construction of the water distribution network within the AEZ, </a:t>
            </a:r>
            <a:r>
              <a:rPr lang="en-US" dirty="0" err="1" smtClean="0"/>
              <a:t>Eldoret</a:t>
            </a:r>
            <a:r>
              <a:rPr lang="en-US" dirty="0" smtClean="0"/>
              <a:t> town and the </a:t>
            </a:r>
            <a:r>
              <a:rPr lang="en-US" dirty="0" err="1" smtClean="0"/>
              <a:t>neighbouring</a:t>
            </a:r>
            <a:r>
              <a:rPr lang="en-US" dirty="0" smtClean="0"/>
              <a:t> communities.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839200" cy="12192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PROPOSED RIVER SOSIANI NATURE PARK </a:t>
            </a:r>
            <a:endParaRPr lang="en-US" sz="4000" dirty="0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6160" y="2093277"/>
            <a:ext cx="4551680" cy="2671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990600"/>
            <a:ext cx="8686800" cy="5105400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Landscaper’s </a:t>
            </a:r>
            <a:r>
              <a:rPr lang="en-US" sz="2000" dirty="0"/>
              <a:t>impression of the Nature </a:t>
            </a:r>
            <a:r>
              <a:rPr lang="en-US" sz="2000" dirty="0" smtClean="0"/>
              <a:t>Park’s </a:t>
            </a:r>
            <a:r>
              <a:rPr lang="en-US" sz="2000" dirty="0"/>
              <a:t>components layout along the River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86" y="533400"/>
            <a:ext cx="8229600" cy="838200"/>
          </a:xfrm>
        </p:spPr>
        <p:txBody>
          <a:bodyPr/>
          <a:lstStyle/>
          <a:p>
            <a:r>
              <a:rPr lang="en-US" dirty="0" smtClean="0"/>
              <a:t>EXPECTED BENEFITS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8086" y="1524000"/>
            <a:ext cx="8229600" cy="438912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Improved </a:t>
            </a:r>
            <a:r>
              <a:rPr lang="en-US" dirty="0" smtClean="0"/>
              <a:t>Water </a:t>
            </a:r>
            <a:r>
              <a:rPr lang="en-US" dirty="0"/>
              <a:t>and </a:t>
            </a:r>
            <a:r>
              <a:rPr lang="en-US" dirty="0" smtClean="0"/>
              <a:t>Sanitary conditions </a:t>
            </a:r>
            <a:r>
              <a:rPr lang="en-US" dirty="0"/>
              <a:t>in the project area with over 80%  connectivity by the fifth year.</a:t>
            </a:r>
          </a:p>
          <a:p>
            <a:pPr lvl="0"/>
            <a:r>
              <a:rPr lang="en-US" dirty="0"/>
              <a:t>Reduced </a:t>
            </a:r>
            <a:r>
              <a:rPr lang="en-US" dirty="0" smtClean="0"/>
              <a:t>ground water pollution and water </a:t>
            </a:r>
            <a:r>
              <a:rPr lang="en-US" dirty="0"/>
              <a:t>borne </a:t>
            </a:r>
            <a:r>
              <a:rPr lang="en-US" dirty="0" smtClean="0"/>
              <a:t>diseases.</a:t>
            </a:r>
            <a:endParaRPr lang="en-US" dirty="0"/>
          </a:p>
          <a:p>
            <a:r>
              <a:rPr lang="en-US" dirty="0" smtClean="0"/>
              <a:t>Sustainable </a:t>
            </a:r>
            <a:r>
              <a:rPr lang="en-US" dirty="0"/>
              <a:t>water supply to the proposed African economic </a:t>
            </a:r>
            <a:r>
              <a:rPr lang="en-US" dirty="0" smtClean="0"/>
              <a:t>Zone</a:t>
            </a:r>
            <a:r>
              <a:rPr lang="en-US" dirty="0" smtClean="0"/>
              <a:t>, </a:t>
            </a:r>
            <a:r>
              <a:rPr lang="en-US" dirty="0" err="1" smtClean="0"/>
              <a:t>Eldoret</a:t>
            </a:r>
            <a:r>
              <a:rPr lang="en-US" dirty="0" smtClean="0"/>
              <a:t> </a:t>
            </a:r>
            <a:r>
              <a:rPr lang="en-US" dirty="0" smtClean="0"/>
              <a:t>town and its Environs.</a:t>
            </a:r>
            <a:endParaRPr lang="en-US" dirty="0"/>
          </a:p>
          <a:p>
            <a:r>
              <a:rPr lang="en-US" dirty="0"/>
              <a:t>Enhance social cohesion, u</a:t>
            </a:r>
            <a:r>
              <a:rPr lang="en-US" dirty="0" smtClean="0"/>
              <a:t>rban </a:t>
            </a:r>
            <a:r>
              <a:rPr lang="en-US" dirty="0"/>
              <a:t>g</a:t>
            </a:r>
            <a:r>
              <a:rPr lang="en-US" dirty="0" smtClean="0"/>
              <a:t>reening, employment  </a:t>
            </a:r>
            <a:r>
              <a:rPr lang="en-US" dirty="0"/>
              <a:t>and </a:t>
            </a:r>
            <a:r>
              <a:rPr lang="en-US" dirty="0" smtClean="0"/>
              <a:t>urban </a:t>
            </a:r>
            <a:r>
              <a:rPr lang="en-US" dirty="0"/>
              <a:t>safety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Increased revenue collection.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Stakeholders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Uasin</a:t>
            </a:r>
            <a:r>
              <a:rPr lang="en-US" dirty="0" smtClean="0"/>
              <a:t> </a:t>
            </a:r>
            <a:r>
              <a:rPr lang="en-US" dirty="0" err="1" smtClean="0"/>
              <a:t>Gishu</a:t>
            </a:r>
            <a:r>
              <a:rPr lang="en-US" dirty="0" smtClean="0"/>
              <a:t> County Residents</a:t>
            </a:r>
          </a:p>
          <a:p>
            <a:r>
              <a:rPr lang="en-US" dirty="0" smtClean="0"/>
              <a:t>Community Based Organizations</a:t>
            </a:r>
          </a:p>
          <a:p>
            <a:r>
              <a:rPr lang="en-US" dirty="0" smtClean="0"/>
              <a:t>Kenya Association of Manufacturers </a:t>
            </a:r>
          </a:p>
          <a:p>
            <a:r>
              <a:rPr lang="en-US" dirty="0" smtClean="0"/>
              <a:t>Chamber of Commerce and Industry</a:t>
            </a:r>
          </a:p>
          <a:p>
            <a:r>
              <a:rPr lang="en-US" dirty="0" smtClean="0"/>
              <a:t>National Environmental Management Agency</a:t>
            </a:r>
          </a:p>
          <a:p>
            <a:r>
              <a:rPr lang="en-US" dirty="0" smtClean="0"/>
              <a:t>Institutions of Higher learning</a:t>
            </a:r>
          </a:p>
          <a:p>
            <a:r>
              <a:rPr lang="en-US" dirty="0" smtClean="0"/>
              <a:t>Government Agencies</a:t>
            </a:r>
          </a:p>
          <a:p>
            <a:r>
              <a:rPr lang="en-US" dirty="0" smtClean="0"/>
              <a:t>Development Partners</a:t>
            </a:r>
          </a:p>
          <a:p>
            <a:r>
              <a:rPr lang="en-US" dirty="0" err="1" smtClean="0"/>
              <a:t>Eldoret</a:t>
            </a:r>
            <a:r>
              <a:rPr lang="en-US" dirty="0" smtClean="0"/>
              <a:t> Water and Sanitation Co. Ltd (ELDOWAS)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228</TotalTime>
  <Words>542</Words>
  <Application>Microsoft Office PowerPoint</Application>
  <PresentationFormat>On-screen Show (4:3)</PresentationFormat>
  <Paragraphs>72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Constantia</vt:lpstr>
      <vt:lpstr>Wingdings 2</vt:lpstr>
      <vt:lpstr>Flow</vt:lpstr>
      <vt:lpstr>PROPOSED WATER, SEWERAGE &amp; RIVER SOSIANI NATURE PARK PROJECT FOR ELDORET TOWN</vt:lpstr>
      <vt:lpstr>Introduction</vt:lpstr>
      <vt:lpstr>Cont’</vt:lpstr>
      <vt:lpstr>Objectives of the Project</vt:lpstr>
      <vt:lpstr>PROPOSED SEWER PROJECT SANITATION MASTER PLAN </vt:lpstr>
      <vt:lpstr>PROPOSED WATER PROJECT </vt:lpstr>
      <vt:lpstr>PROPOSED RIVER SOSIANI NATURE PARK </vt:lpstr>
      <vt:lpstr>EXPECTED BENEFITS</vt:lpstr>
      <vt:lpstr>Key Stakeholders</vt:lpstr>
      <vt:lpstr>PROJECT FINANCING</vt:lpstr>
      <vt:lpstr>    Thank you all and welcome to Eldoret city!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PROPOSED SEWERAGE PROJECTS FOR ELDORET TOWN AND ITS ENVIRONS</dc:title>
  <dc:creator>Admin</dc:creator>
  <cp:lastModifiedBy>solo</cp:lastModifiedBy>
  <cp:revision>28</cp:revision>
  <dcterms:created xsi:type="dcterms:W3CDTF">2018-07-10T17:18:13Z</dcterms:created>
  <dcterms:modified xsi:type="dcterms:W3CDTF">2018-07-12T13:50:52Z</dcterms:modified>
</cp:coreProperties>
</file>