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7"/>
  </p:notesMasterIdLst>
  <p:handoutMasterIdLst>
    <p:handoutMasterId r:id="rId8"/>
  </p:handoutMasterIdLst>
  <p:sldIdLst>
    <p:sldId id="2970" r:id="rId2"/>
    <p:sldId id="2988" r:id="rId3"/>
    <p:sldId id="2989" r:id="rId4"/>
    <p:sldId id="2995" r:id="rId5"/>
    <p:sldId id="2990" r:id="rId6"/>
  </p:sldIdLst>
  <p:sldSz cx="9144000" cy="5143500" type="screen16x9"/>
  <p:notesSz cx="6858000" cy="9144000"/>
  <p:defaultTextStyle>
    <a:defPPr>
      <a:defRPr lang="en-US"/>
    </a:defPPr>
    <a:lvl1pPr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to Light"/>
        <a:ea typeface="+mn-ea"/>
        <a:cs typeface="+mn-cs"/>
      </a:defRPr>
    </a:lvl1pPr>
    <a:lvl2pPr marL="341313" indent="-169863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to Light"/>
        <a:ea typeface="+mn-ea"/>
        <a:cs typeface="+mn-cs"/>
      </a:defRPr>
    </a:lvl2pPr>
    <a:lvl3pPr marL="684213" indent="-341313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to Light"/>
        <a:ea typeface="+mn-ea"/>
        <a:cs typeface="+mn-cs"/>
      </a:defRPr>
    </a:lvl3pPr>
    <a:lvl4pPr marL="1027113" indent="-512763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to Light"/>
        <a:ea typeface="+mn-ea"/>
        <a:cs typeface="+mn-cs"/>
      </a:defRPr>
    </a:lvl4pPr>
    <a:lvl5pPr marL="1370013" indent="-684213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to Light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Lato Light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Lato Light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Lato Light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Lato Ligh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7B94"/>
    <a:srgbClr val="767171"/>
    <a:srgbClr val="EE732E"/>
    <a:srgbClr val="C2BFB6"/>
    <a:srgbClr val="7F6658"/>
    <a:srgbClr val="EE7325"/>
    <a:srgbClr val="0E0E0E"/>
    <a:srgbClr val="027101"/>
    <a:srgbClr val="000000"/>
    <a:srgbClr val="AA8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3" autoAdjust="0"/>
    <p:restoredTop sz="80230" autoAdjust="0"/>
  </p:normalViewPr>
  <p:slideViewPr>
    <p:cSldViewPr snapToGrid="0" snapToObjects="1">
      <p:cViewPr varScale="1">
        <p:scale>
          <a:sx n="65" d="100"/>
          <a:sy n="65" d="100"/>
        </p:scale>
        <p:origin x="1227" y="39"/>
      </p:cViewPr>
      <p:guideLst>
        <p:guide orient="horz" pos="1629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106" d="100"/>
          <a:sy n="106" d="100"/>
        </p:scale>
        <p:origin x="323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D2CDEC8-4BEF-4E6C-90EB-3FA456D6C1C9}" type="datetimeFigureOut">
              <a:rPr lang="en-US"/>
              <a:pPr>
                <a:defRPr/>
              </a:pPr>
              <a:t>7/13/2018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6C04443-CBA0-43E8-B65A-CE25205AB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29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 Light"/>
              </a:defRPr>
            </a:lvl1pPr>
          </a:lstStyle>
          <a:p>
            <a:pPr>
              <a:defRPr/>
            </a:pPr>
            <a:fld id="{CE706C90-1D6C-4C45-967E-4E37CA44FFF2}" type="datetimeFigureOut">
              <a:rPr lang="en-US"/>
              <a:pPr>
                <a:defRPr/>
              </a:pPr>
              <a:t>7/13/2018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 Light"/>
              </a:defRPr>
            </a:lvl1pPr>
          </a:lstStyle>
          <a:p>
            <a:pPr>
              <a:defRPr/>
            </a:pPr>
            <a:fld id="{9EA871CF-78F8-437A-8790-0037A01071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6761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3413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/>
        <a:ea typeface="+mn-ea"/>
        <a:cs typeface="+mn-cs"/>
      </a:defRPr>
    </a:lvl1pPr>
    <a:lvl2pPr marL="341313" algn="l" defTabSz="3413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/>
        <a:ea typeface="+mn-ea"/>
        <a:cs typeface="+mn-cs"/>
      </a:defRPr>
    </a:lvl2pPr>
    <a:lvl3pPr marL="684213" algn="l" defTabSz="3413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/>
        <a:ea typeface="+mn-ea"/>
        <a:cs typeface="+mn-cs"/>
      </a:defRPr>
    </a:lvl3pPr>
    <a:lvl4pPr marL="1027113" algn="l" defTabSz="3413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/>
        <a:ea typeface="+mn-ea"/>
        <a:cs typeface="+mn-cs"/>
      </a:defRPr>
    </a:lvl4pPr>
    <a:lvl5pPr marL="1370013" algn="l" defTabSz="3413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/>
        <a:ea typeface="+mn-ea"/>
        <a:cs typeface="+mn-cs"/>
      </a:defRPr>
    </a:lvl5pPr>
    <a:lvl6pPr marL="1713857" algn="l" defTabSz="34277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629" algn="l" defTabSz="34277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400" algn="l" defTabSz="34277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171" algn="l" defTabSz="34277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018552-88D3-4786-8AF2-27AB6D4793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073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871CF-78F8-437A-8790-0037A010717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66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871CF-78F8-437A-8790-0037A010717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362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304140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8E77B-5B8B-46FB-9F0E-6C5D30A9FF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3FFDDC3C-4B68-47A9-AF74-C060B32CD63C}" type="datetimeFigureOut">
              <a:rPr lang="en-US"/>
              <a:pPr>
                <a:defRPr/>
              </a:pPr>
              <a:t>7/13/2018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28E7F-27F0-4916-9262-1A96091FF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7C97F-09AB-4B2D-9BAE-833C324C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0BB4-FB89-4E57-A907-2D766790A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1937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A0127-841E-4876-A577-16CF11F950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A8CB63FA-7EEE-444E-8F9E-A94A3708459F}" type="datetimeFigureOut">
              <a:rPr lang="en-US"/>
              <a:pPr>
                <a:defRPr/>
              </a:pPr>
              <a:t>7/13/2018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10147-91C6-4754-AD01-D19D02C44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EE1A4-E0F4-4054-8126-FE199E493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0BC12-2A61-4F73-9DE1-3A5458B9D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3463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1796286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3774412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46802364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72000" y="257175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257175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49401633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257175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99133862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72000" y="257175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81693674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353674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29424139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294094" y="0"/>
            <a:ext cx="2258243" cy="15660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605741"/>
            <a:ext cx="2258242" cy="15660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884018" y="0"/>
            <a:ext cx="2259982" cy="15660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88187" y="1619310"/>
            <a:ext cx="2258243" cy="155251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6457238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04F4D-7E05-4860-BE85-929BDA3F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EDCF992F-2335-4C2F-A890-90014633045E}" type="datetimeFigureOut">
              <a:rPr lang="en-US"/>
              <a:pPr>
                <a:defRPr/>
              </a:pPr>
              <a:t>7/13/2018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83DF6-9D72-47EC-BA1E-EEC4F8ECB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B8A63-B183-4533-965A-63A35B311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AD7EB-E5F0-42AE-818F-C03A58A73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50219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47281" y="1533936"/>
            <a:ext cx="2277030" cy="19211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84798" y="1533936"/>
            <a:ext cx="2277030" cy="19211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22315" y="1533936"/>
            <a:ext cx="2277030" cy="19211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44776719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38864" y="1511955"/>
            <a:ext cx="2626129" cy="19211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264993" y="1511955"/>
            <a:ext cx="2626129" cy="19211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891122" y="1511957"/>
            <a:ext cx="2626129" cy="19211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9336339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" y="2753592"/>
            <a:ext cx="3047999" cy="238990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096002" y="2753592"/>
            <a:ext cx="3047999" cy="238990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91685410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43504013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547820" y="1458941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3386337" y="1458941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5224853" y="1458941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849408" y="1458941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1547820" y="3176003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3386337" y="3176003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5224853" y="3176003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849408" y="3176003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12612200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2283672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288328" y="0"/>
            <a:ext cx="2283672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569206" y="0"/>
            <a:ext cx="2283672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857534" y="0"/>
            <a:ext cx="2283672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80059993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24453" y="3160728"/>
            <a:ext cx="2028575" cy="158272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72334" y="1578004"/>
            <a:ext cx="3570765" cy="316544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53028" y="1578005"/>
            <a:ext cx="2028575" cy="158272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90092488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cbook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542036" y="3533150"/>
            <a:ext cx="723707" cy="72351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259412" y="3542522"/>
            <a:ext cx="723707" cy="72351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919393" y="3533150"/>
            <a:ext cx="723707" cy="72351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63181051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204734" y="1652792"/>
            <a:ext cx="4939266" cy="2445684"/>
          </a:xfrm>
          <a:solidFill>
            <a:schemeClr val="bg1">
              <a:lumMod val="95000"/>
            </a:schemeClr>
          </a:solidFill>
          <a:effectLst/>
        </p:spPr>
        <p:txBody>
          <a:bodyPr rtlCol="0"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18987437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046552" y="0"/>
            <a:ext cx="3055283" cy="5143500"/>
          </a:xfrm>
          <a:solidFill>
            <a:schemeClr val="bg1">
              <a:lumMod val="95000"/>
            </a:schemeClr>
          </a:solidFill>
          <a:effectLst/>
        </p:spPr>
        <p:txBody>
          <a:bodyPr rtlCol="0"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3840454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F6115-9C10-4E32-8D33-D91AE71BD7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CA097105-D9A6-4250-AB48-0C3E395760C9}" type="datetimeFigureOut">
              <a:rPr lang="en-US"/>
              <a:pPr>
                <a:defRPr/>
              </a:pPr>
              <a:t>7/13/2018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2431D-A89E-4A94-A10A-73B7C75B7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81FD8-42CD-474D-AFB3-864721A69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E4510-617B-428A-8EC0-070F35F52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01377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1877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405731" y="1914317"/>
            <a:ext cx="1251449" cy="223116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923468" y="1914317"/>
            <a:ext cx="1251449" cy="223116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440357" y="1914317"/>
            <a:ext cx="1251449" cy="223116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13576743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9161149" cy="257532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2089548"/>
            <a:ext cx="3155501" cy="305395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21944185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" y="1"/>
            <a:ext cx="9161149" cy="320264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22389" y="2179976"/>
            <a:ext cx="2238439" cy="296352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35357249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" y="1"/>
            <a:ext cx="9161149" cy="320264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808629" y="2571798"/>
            <a:ext cx="1000155" cy="12977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053673" y="2571798"/>
            <a:ext cx="1000155" cy="12977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229005" y="2571798"/>
            <a:ext cx="1000155" cy="12977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07519038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984527" y="1859553"/>
            <a:ext cx="3134959" cy="233562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25712146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740750"/>
            <a:ext cx="4397295" cy="364620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48601408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138943" y="1987672"/>
            <a:ext cx="2853627" cy="177435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96632895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786136" y="730809"/>
            <a:ext cx="1427277" cy="142690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Autofit/>
          </a:bodyPr>
          <a:lstStyle>
            <a:lvl1pPr>
              <a:defRPr sz="9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153234" y="730809"/>
            <a:ext cx="1427277" cy="142690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Autofit/>
          </a:bodyPr>
          <a:lstStyle>
            <a:lvl1pPr>
              <a:defRPr sz="9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223668308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40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46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DA1279F-4380-464A-BE8E-F21D6B4700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FE21E2E6-F5ED-4276-ADEC-B222ADF1C522}" type="datetimeFigureOut">
              <a:rPr lang="en-US"/>
              <a:pPr>
                <a:defRPr/>
              </a:pPr>
              <a:t>7/13/2018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7739E8-4F60-4310-A0E1-A74B248B3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75A6E4-E32F-4514-AFA3-A1E79E709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2D39C-3844-4BA4-8EC2-58E1B4F6D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5584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B861FA2-52A7-4A78-9891-3B77AFC4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625A09BC-226F-4739-9B1C-50575C3B3597}" type="datetimeFigureOut">
              <a:rPr lang="en-US"/>
              <a:pPr>
                <a:defRPr/>
              </a:pPr>
              <a:t>7/13/2018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8A6BC0D-F86E-4F7A-9863-AC33DF356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6F3C1E7-2E54-47B9-AFE2-A9F712681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E150F-788F-41AE-8429-EB2DD9C64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0413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F60DA23-FD26-4B25-88B3-0655AF2C42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6D933066-4B56-4F73-977C-05279A974CB3}" type="datetimeFigureOut">
              <a:rPr lang="en-US"/>
              <a:pPr>
                <a:defRPr/>
              </a:pPr>
              <a:t>7/13/2018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B62F0E7-ABB1-4B71-AD38-62E2A58A8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0BB46B5-98C7-456C-B10B-4E09406E8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05B4E-C472-4F3B-95B8-444CD46F6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8702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39DD562-56A3-4817-B9DB-F437D8D510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81826DB0-FA12-47C2-9C9C-7B53D39E2A0B}" type="datetimeFigureOut">
              <a:rPr lang="en-US"/>
              <a:pPr>
                <a:defRPr/>
              </a:pPr>
              <a:t>7/13/2018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FE52A59-B9D8-4522-9196-8BAAB5F64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7A1D4E3-166B-4A25-A9AD-9D5A346A0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5FF4B-FCDB-4F3A-B4A8-E1E497D0E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18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DB3BA26-D5C0-41B8-A209-5C1010DE26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D4B4647A-1F73-481B-8050-0663AB143B7D}" type="datetimeFigureOut">
              <a:rPr lang="en-US"/>
              <a:pPr>
                <a:defRPr/>
              </a:pPr>
              <a:t>7/13/2018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274FBC-EB90-46C0-9958-7DDAFBFB4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EA4886-65C7-4484-86C1-7232D851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A5AFA-0108-4DD3-872F-C6B5B1FF8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9830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21B3F6-32F1-42C5-B080-69FC381D31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769A5B6F-B515-4FAD-8F76-FB482E24EDD5}" type="datetimeFigureOut">
              <a:rPr lang="en-US"/>
              <a:pPr>
                <a:defRPr/>
              </a:pPr>
              <a:t>7/13/2018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035D43-AC6B-48ED-84AB-C2FDBA219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E90215-94DE-4DB6-AFA9-D5E1C8DB0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CCCE7-317B-407F-AE9D-9BB70B315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1331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D4B2AFE-9FB4-4483-BF03-10F07D76E65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006FD46-25E8-400F-8C9F-783F342FA3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606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  <p:sldLayoutId id="2147484141" r:id="rId13"/>
    <p:sldLayoutId id="2147484142" r:id="rId14"/>
    <p:sldLayoutId id="2147484143" r:id="rId15"/>
    <p:sldLayoutId id="2147484144" r:id="rId16"/>
    <p:sldLayoutId id="2147484145" r:id="rId17"/>
    <p:sldLayoutId id="2147484146" r:id="rId18"/>
    <p:sldLayoutId id="2147484147" r:id="rId19"/>
    <p:sldLayoutId id="2147484148" r:id="rId20"/>
    <p:sldLayoutId id="2147484149" r:id="rId21"/>
    <p:sldLayoutId id="2147484150" r:id="rId22"/>
    <p:sldLayoutId id="2147484151" r:id="rId23"/>
    <p:sldLayoutId id="2147484152" r:id="rId24"/>
    <p:sldLayoutId id="2147484153" r:id="rId25"/>
    <p:sldLayoutId id="2147484154" r:id="rId26"/>
    <p:sldLayoutId id="2147484155" r:id="rId27"/>
    <p:sldLayoutId id="2147484156" r:id="rId28"/>
    <p:sldLayoutId id="2147484157" r:id="rId29"/>
    <p:sldLayoutId id="2147484158" r:id="rId30"/>
    <p:sldLayoutId id="2147484159" r:id="rId31"/>
    <p:sldLayoutId id="2147484160" r:id="rId32"/>
    <p:sldLayoutId id="2147484161" r:id="rId33"/>
    <p:sldLayoutId id="2147484162" r:id="rId34"/>
    <p:sldLayoutId id="2147484163" r:id="rId35"/>
    <p:sldLayoutId id="2147484164" r:id="rId36"/>
    <p:sldLayoutId id="2147484165" r:id="rId37"/>
    <p:sldLayoutId id="2147484166" r:id="rId38"/>
    <p:sldLayoutId id="2147484167" r:id="rId39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16968E-0798-46A2-BD2A-CF7AE0AC60B9}"/>
              </a:ext>
            </a:extLst>
          </p:cNvPr>
          <p:cNvSpPr txBox="1"/>
          <p:nvPr/>
        </p:nvSpPr>
        <p:spPr>
          <a:xfrm>
            <a:off x="656892" y="1969723"/>
            <a:ext cx="3344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Nakuru City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CC3623-1134-49D6-9DD9-2F17E0D545CD}"/>
              </a:ext>
            </a:extLst>
          </p:cNvPr>
          <p:cNvSpPr txBox="1"/>
          <p:nvPr/>
        </p:nvSpPr>
        <p:spPr>
          <a:xfrm>
            <a:off x="1148041" y="2579323"/>
            <a:ext cx="23625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E7E6E6">
                    <a:lumMod val="50000"/>
                  </a:srgbClr>
                </a:solidFill>
              </a:rPr>
              <a:t>Nakuru Agro City 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D6BA80-DB76-4224-B062-1346D9ED4E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" r="12784"/>
          <a:stretch/>
        </p:blipFill>
        <p:spPr>
          <a:xfrm>
            <a:off x="5597608" y="-7644"/>
            <a:ext cx="3246339" cy="510628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8" name="Parallelogram 7">
            <a:extLst>
              <a:ext uri="{FF2B5EF4-FFF2-40B4-BE49-F238E27FC236}">
                <a16:creationId xmlns:a16="http://schemas.microsoft.com/office/drawing/2014/main" id="{F41C3650-DB3D-47B9-85F7-4EFB35D6556B}"/>
              </a:ext>
            </a:extLst>
          </p:cNvPr>
          <p:cNvSpPr/>
          <p:nvPr/>
        </p:nvSpPr>
        <p:spPr>
          <a:xfrm rot="8631018">
            <a:off x="5292440" y="866667"/>
            <a:ext cx="1720093" cy="3717701"/>
          </a:xfrm>
          <a:prstGeom prst="parallelogram">
            <a:avLst>
              <a:gd name="adj" fmla="val 67982"/>
            </a:avLst>
          </a:prstGeom>
          <a:solidFill>
            <a:srgbClr val="4681AD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outerShdw blurRad="63500" dir="5400000" sx="98000" sy="98000" algn="ctr" rotWithShape="0">
              <a:srgbClr val="000000"/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24368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32C3BE-CB4E-4858-97DC-92F023C9F7AC}"/>
              </a:ext>
            </a:extLst>
          </p:cNvPr>
          <p:cNvGrpSpPr/>
          <p:nvPr/>
        </p:nvGrpSpPr>
        <p:grpSpPr>
          <a:xfrm>
            <a:off x="3397250" y="851719"/>
            <a:ext cx="2349500" cy="307777"/>
            <a:chOff x="3174612" y="785261"/>
            <a:chExt cx="2349500" cy="30777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E399A8-5307-4697-923E-04ED78482493}"/>
                </a:ext>
              </a:extLst>
            </p:cNvPr>
            <p:cNvSpPr txBox="1"/>
            <p:nvPr/>
          </p:nvSpPr>
          <p:spPr>
            <a:xfrm>
              <a:off x="3174612" y="785261"/>
              <a:ext cx="23495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856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spc="450" dirty="0" err="1">
                  <a:solidFill>
                    <a:srgbClr val="E7E6E6">
                      <a:lumMod val="50000"/>
                    </a:srgbClr>
                  </a:solidFill>
                  <a:latin typeface="Montserrat" charset="0"/>
                  <a:ea typeface="Montserrat" charset="0"/>
                  <a:cs typeface="Montserrat" charset="0"/>
                </a:rPr>
                <a:t>Nakuru</a:t>
              </a:r>
              <a:r>
                <a:rPr lang="en-US" sz="1400" spc="450" dirty="0">
                  <a:solidFill>
                    <a:srgbClr val="E7E6E6">
                      <a:lumMod val="50000"/>
                    </a:srgbClr>
                  </a:solidFill>
                  <a:latin typeface="Montserrat" charset="0"/>
                  <a:ea typeface="Montserrat" charset="0"/>
                  <a:cs typeface="Montserrat" charset="0"/>
                </a:rPr>
                <a:t> City</a:t>
              </a:r>
              <a:endParaRPr kumimoji="0" lang="en-US" sz="1400" b="0" i="0" u="none" strike="noStrike" kern="1200" cap="none" spc="45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87D7F64-F57A-4356-BF0F-64F3C8DDBF9A}"/>
                </a:ext>
              </a:extLst>
            </p:cNvPr>
            <p:cNvCxnSpPr>
              <a:cxnSpLocks/>
            </p:cNvCxnSpPr>
            <p:nvPr/>
          </p:nvCxnSpPr>
          <p:spPr>
            <a:xfrm>
              <a:off x="3848431" y="1085474"/>
              <a:ext cx="996287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C9741D8-D3A8-4175-894C-A7D8FE28166E}"/>
              </a:ext>
            </a:extLst>
          </p:cNvPr>
          <p:cNvSpPr/>
          <p:nvPr/>
        </p:nvSpPr>
        <p:spPr>
          <a:xfrm>
            <a:off x="335115" y="1170053"/>
            <a:ext cx="816729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3891"/>
                </a:solidFill>
              </a:rPr>
              <a:t>BACKGROUND;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3891"/>
              </a:solidFill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100" dirty="0"/>
              <a:t>Nakuru County is one of the fastest growing Counties (of 47 total counties) in the Republic of Kenya over past decade and covers 7,498.8 Km</a:t>
            </a:r>
            <a:r>
              <a:rPr lang="en-GB" sz="1100" baseline="30000" dirty="0"/>
              <a:t>2</a:t>
            </a:r>
            <a:r>
              <a:rPr lang="en-GB" sz="1100" dirty="0"/>
              <a:t>. The County has an estimated population of 1.6 million  as per 2009 census.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It is endowed by abundant Agriculture produces which </a:t>
            </a:r>
            <a:r>
              <a:rPr lang="en-GB" sz="1100" dirty="0"/>
              <a:t>include; maize, beans, Irish potatoes, sweet potatoes, vegetables, herbs, spices fruits and cut flowers. 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However, Nakuru County has yet to capitalize on the full potential of its Agribusiness as most off the raw produce are exported to processing centers in other parts of Kenya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There is an expected ready  market for products partly as a result of the rapid urbanization in the proposed Nakuru City as well as the rise in the size of middle class.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1" dirty="0"/>
              <a:t>To address these this gap and unlock Nakuru County’s economic potential, the County has proposed the development of an </a:t>
            </a:r>
            <a:r>
              <a:rPr lang="en-US" sz="1100" b="1" dirty="0" err="1"/>
              <a:t>Agro</a:t>
            </a:r>
            <a:r>
              <a:rPr lang="en-US" sz="1100" b="1" dirty="0"/>
              <a:t>-park SEZ that will house industries providing value added products/services of selected variety of crops and livestock products.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3891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505539-B0D7-4892-B1CB-B82FC37025A1}"/>
              </a:ext>
            </a:extLst>
          </p:cNvPr>
          <p:cNvSpPr txBox="1"/>
          <p:nvPr/>
        </p:nvSpPr>
        <p:spPr>
          <a:xfrm>
            <a:off x="1537062" y="302788"/>
            <a:ext cx="6064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AGRO-PARK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29A86B7-6557-4EF5-8C7D-E2AAF30D8E4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57947" y="4183647"/>
            <a:ext cx="758952" cy="75895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38A7C4C-D0EF-4CEE-856A-85D6DF8D96D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26235" y="4183647"/>
            <a:ext cx="758952" cy="75895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843FCCF-6142-430F-9B0F-3FFCB3291A6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2912720" y="4183647"/>
            <a:ext cx="758952" cy="75895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54826A0-309D-4156-8049-69D0330A014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6633" y="4181197"/>
            <a:ext cx="761402" cy="76140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BDCB3C6-4EB8-4D49-AA94-7E1D745E9534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73009" y="4181197"/>
            <a:ext cx="758952" cy="75895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E0CB66E-E67F-4442-B79A-AFCA558EBC31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339750" y="4181197"/>
            <a:ext cx="758952" cy="75895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C80FB562-27D3-4686-BB33-071A206198B5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102919" y="4181197"/>
            <a:ext cx="758952" cy="75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8037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91668CC8-C95C-4870-84BC-267F5E899D68}"/>
              </a:ext>
            </a:extLst>
          </p:cNvPr>
          <p:cNvSpPr txBox="1"/>
          <p:nvPr/>
        </p:nvSpPr>
        <p:spPr>
          <a:xfrm>
            <a:off x="2081397" y="285781"/>
            <a:ext cx="4981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Project Concept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932C3BE-CB4E-4858-97DC-92F023C9F7AC}"/>
              </a:ext>
            </a:extLst>
          </p:cNvPr>
          <p:cNvGrpSpPr/>
          <p:nvPr/>
        </p:nvGrpSpPr>
        <p:grpSpPr>
          <a:xfrm>
            <a:off x="3397250" y="785261"/>
            <a:ext cx="2349500" cy="322698"/>
            <a:chOff x="3174612" y="785261"/>
            <a:chExt cx="2349500" cy="32269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E399A8-5307-4697-923E-04ED78482493}"/>
                </a:ext>
              </a:extLst>
            </p:cNvPr>
            <p:cNvSpPr txBox="1"/>
            <p:nvPr/>
          </p:nvSpPr>
          <p:spPr>
            <a:xfrm>
              <a:off x="3174612" y="785261"/>
              <a:ext cx="23495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856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spc="450" dirty="0" err="1">
                  <a:solidFill>
                    <a:srgbClr val="E7E6E6">
                      <a:lumMod val="50000"/>
                    </a:srgbClr>
                  </a:solidFill>
                  <a:latin typeface="Montserrat" charset="0"/>
                  <a:ea typeface="Montserrat" charset="0"/>
                  <a:cs typeface="Montserrat" charset="0"/>
                </a:rPr>
                <a:t>Nakuru</a:t>
              </a:r>
              <a:r>
                <a:rPr lang="en-US" sz="1400" spc="450" dirty="0">
                  <a:solidFill>
                    <a:srgbClr val="E7E6E6">
                      <a:lumMod val="50000"/>
                    </a:srgbClr>
                  </a:solidFill>
                  <a:latin typeface="Montserrat" charset="0"/>
                  <a:ea typeface="Montserrat" charset="0"/>
                  <a:cs typeface="Montserrat" charset="0"/>
                </a:rPr>
                <a:t> City</a:t>
              </a:r>
              <a:endParaRPr kumimoji="0" lang="en-US" sz="1400" b="0" i="0" u="none" strike="noStrike" kern="1200" cap="none" spc="45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87D7F64-F57A-4356-BF0F-64F3C8DDBF9A}"/>
                </a:ext>
              </a:extLst>
            </p:cNvPr>
            <p:cNvCxnSpPr>
              <a:cxnSpLocks/>
            </p:cNvCxnSpPr>
            <p:nvPr/>
          </p:nvCxnSpPr>
          <p:spPr>
            <a:xfrm>
              <a:off x="3848431" y="1107959"/>
              <a:ext cx="996287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C9741D8-D3A8-4175-894C-A7D8FE28166E}"/>
              </a:ext>
            </a:extLst>
          </p:cNvPr>
          <p:cNvSpPr/>
          <p:nvPr/>
        </p:nvSpPr>
        <p:spPr>
          <a:xfrm>
            <a:off x="374073" y="1175747"/>
            <a:ext cx="4581874" cy="393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3891"/>
                </a:solidFill>
              </a:rPr>
              <a:t>Nakuru Agro Park Project: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3891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1050" dirty="0"/>
              <a:t>The proposed project includes development of a 100 ha SEZ focused on Agri-business that will </a:t>
            </a:r>
            <a:r>
              <a:rPr lang="en-US" sz="1050" b="1" dirty="0"/>
              <a:t>create linkages to local agricultural suppliers, enabling local producers to access attractive markets </a:t>
            </a:r>
            <a:r>
              <a:rPr lang="en-US" sz="1050" dirty="0"/>
              <a:t>that demand high value, high quality and safe agri-food products.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1050" dirty="0"/>
              <a:t>The project concept note aligns to Nakuru County’s Medium Term Planning development planning objectives and is </a:t>
            </a:r>
            <a:r>
              <a:rPr lang="en-US" sz="1050" b="1" dirty="0"/>
              <a:t>well positioned in terms of availability of infrastructure, bulk services, and workforce</a:t>
            </a:r>
            <a:r>
              <a:rPr lang="en-US" sz="1050" dirty="0"/>
              <a:t>::</a:t>
            </a:r>
          </a:p>
          <a:p>
            <a:pPr marL="684213" lvl="1" indent="-342900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GB" sz="1050" dirty="0"/>
              <a:t>Strategic geographical location as a transit route to Western and Northern Kenya as well as land locked Countries </a:t>
            </a:r>
            <a:r>
              <a:rPr lang="en-US" sz="1050" dirty="0"/>
              <a:t>. </a:t>
            </a:r>
          </a:p>
          <a:p>
            <a:pPr marL="684213" lvl="1" indent="-342900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1050" dirty="0"/>
              <a:t>Close proximity (&lt;70 km) to newly developed 2</a:t>
            </a:r>
            <a:r>
              <a:rPr lang="en-US" sz="1050" baseline="30000" dirty="0"/>
              <a:t>nd</a:t>
            </a:r>
            <a:r>
              <a:rPr lang="en-US" sz="1050" dirty="0"/>
              <a:t> Phase of the Standard gauge railway </a:t>
            </a:r>
          </a:p>
          <a:p>
            <a:pPr marL="684213" lvl="1" indent="-342900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1050" dirty="0"/>
              <a:t>The town is served by the </a:t>
            </a:r>
            <a:r>
              <a:rPr lang="en-GB" sz="1050" dirty="0"/>
              <a:t>direct Power Supply from </a:t>
            </a:r>
            <a:r>
              <a:rPr lang="en-GB" sz="1050" dirty="0" err="1"/>
              <a:t>Menengai</a:t>
            </a:r>
            <a:r>
              <a:rPr lang="en-GB" sz="1050" dirty="0"/>
              <a:t> Geothermal Energy Plant that is less than 20 KM away.</a:t>
            </a:r>
          </a:p>
          <a:p>
            <a:pPr marL="684213" lvl="1" indent="-342900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1050" dirty="0"/>
              <a:t>Egerton University locally situated alongside other International Partners  will provide lead in technical assistance infeasibility studies and  designing the project.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050" dirty="0"/>
              <a:t>The </a:t>
            </a:r>
            <a:r>
              <a:rPr lang="en-US" sz="1050" b="1" dirty="0"/>
              <a:t>SEZ designation will also cut investment cost </a:t>
            </a:r>
            <a:r>
              <a:rPr lang="en-US" sz="1050" dirty="0"/>
              <a:t>by over 30% and save investors on income taxes for 10 years. 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050" dirty="0"/>
              <a:t>An initial prefeasibility study by the a local University has demonstrated the technical feasibility for the project.</a:t>
            </a:r>
            <a:endParaRPr lang="en-US" dirty="0">
              <a:solidFill>
                <a:srgbClr val="00389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48DE5A-0D7C-467F-A5B0-1CBDAC1372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533"/>
          <a:stretch/>
        </p:blipFill>
        <p:spPr>
          <a:xfrm>
            <a:off x="5072651" y="1531430"/>
            <a:ext cx="3078621" cy="30539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6E705E-7F59-4AF1-B313-F621E1494F11}"/>
              </a:ext>
            </a:extLst>
          </p:cNvPr>
          <p:cNvSpPr/>
          <p:nvPr/>
        </p:nvSpPr>
        <p:spPr>
          <a:xfrm>
            <a:off x="5067356" y="1546351"/>
            <a:ext cx="3083916" cy="3053949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651" y="1548544"/>
            <a:ext cx="3103082" cy="304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7009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660E286-4486-4533-A812-3990EB2E2499}"/>
              </a:ext>
            </a:extLst>
          </p:cNvPr>
          <p:cNvSpPr/>
          <p:nvPr/>
        </p:nvSpPr>
        <p:spPr>
          <a:xfrm>
            <a:off x="4309672" y="0"/>
            <a:ext cx="4834328" cy="5143500"/>
          </a:xfrm>
          <a:prstGeom prst="rect">
            <a:avLst/>
          </a:prstGeom>
          <a:solidFill>
            <a:srgbClr val="6C7B94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5F1E55-92A3-48B1-B011-DD829C263AAC}"/>
              </a:ext>
            </a:extLst>
          </p:cNvPr>
          <p:cNvSpPr txBox="1"/>
          <p:nvPr/>
        </p:nvSpPr>
        <p:spPr>
          <a:xfrm>
            <a:off x="-1" y="364595"/>
            <a:ext cx="430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Private capital opportunities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5B15776-684E-4161-BBE2-8AAC405581E5}"/>
              </a:ext>
            </a:extLst>
          </p:cNvPr>
          <p:cNvGrpSpPr/>
          <p:nvPr/>
        </p:nvGrpSpPr>
        <p:grpSpPr>
          <a:xfrm>
            <a:off x="985759" y="747786"/>
            <a:ext cx="2349500" cy="292718"/>
            <a:chOff x="2972247" y="747786"/>
            <a:chExt cx="2349500" cy="29271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0DC5BB4-5102-431C-9D0F-6022A76A1CC4}"/>
                </a:ext>
              </a:extLst>
            </p:cNvPr>
            <p:cNvSpPr txBox="1"/>
            <p:nvPr/>
          </p:nvSpPr>
          <p:spPr>
            <a:xfrm>
              <a:off x="2972247" y="747786"/>
              <a:ext cx="23495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856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spc="450" dirty="0" err="1">
                  <a:solidFill>
                    <a:srgbClr val="E7E6E6">
                      <a:lumMod val="50000"/>
                    </a:srgbClr>
                  </a:solidFill>
                  <a:latin typeface="Montserrat" charset="0"/>
                  <a:ea typeface="Montserrat" charset="0"/>
                  <a:cs typeface="Montserrat" charset="0"/>
                </a:rPr>
                <a:t>Nakuru</a:t>
              </a:r>
              <a:r>
                <a:rPr lang="en-US" sz="1200" spc="450" dirty="0">
                  <a:solidFill>
                    <a:srgbClr val="E7E6E6">
                      <a:lumMod val="50000"/>
                    </a:srgbClr>
                  </a:solidFill>
                  <a:latin typeface="Montserrat" charset="0"/>
                  <a:ea typeface="Montserrat" charset="0"/>
                  <a:cs typeface="Montserrat" charset="0"/>
                </a:rPr>
                <a:t> City</a:t>
              </a:r>
              <a:endParaRPr kumimoji="0" lang="en-US" sz="1200" b="0" i="0" u="none" strike="noStrike" kern="1200" cap="none" spc="45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7E92526-B815-47F9-A476-9F11ED854464}"/>
                </a:ext>
              </a:extLst>
            </p:cNvPr>
            <p:cNvCxnSpPr>
              <a:cxnSpLocks/>
            </p:cNvCxnSpPr>
            <p:nvPr/>
          </p:nvCxnSpPr>
          <p:spPr>
            <a:xfrm>
              <a:off x="3601096" y="1040504"/>
              <a:ext cx="996287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8B07139-DDC4-4CBF-A84C-B05D881A1D09}"/>
              </a:ext>
            </a:extLst>
          </p:cNvPr>
          <p:cNvSpPr/>
          <p:nvPr/>
        </p:nvSpPr>
        <p:spPr>
          <a:xfrm>
            <a:off x="517105" y="1319446"/>
            <a:ext cx="3268524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/>
              <a:t>The city of </a:t>
            </a:r>
            <a:r>
              <a:rPr lang="en-US" sz="1200" dirty="0" err="1"/>
              <a:t>Nakuru</a:t>
            </a:r>
            <a:r>
              <a:rPr lang="en-US" sz="1200" dirty="0"/>
              <a:t> itself has notably two PPPs pipeline: the Nairobi – </a:t>
            </a:r>
            <a:r>
              <a:rPr lang="en-US" sz="1200" dirty="0" err="1"/>
              <a:t>Nakuru</a:t>
            </a:r>
            <a:r>
              <a:rPr lang="en-US" sz="1200" dirty="0"/>
              <a:t>- Mau Summit Highway project (in tender) and the </a:t>
            </a:r>
            <a:r>
              <a:rPr lang="en-US" sz="1200" dirty="0" err="1"/>
              <a:t>Nakuru</a:t>
            </a:r>
            <a:r>
              <a:rPr lang="en-US" sz="1200" dirty="0"/>
              <a:t> Integrated Solid Waste Management Project.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200" dirty="0"/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/>
              <a:t>The County Government will work the County Assembly localize the National PPP Act through guidelines and regulations. 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200" dirty="0"/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/>
              <a:t>Nakuru</a:t>
            </a:r>
            <a:r>
              <a:rPr lang="en-US" sz="1200" dirty="0"/>
              <a:t> County Spatial Plan 2014-2024 has been developed by the Lands Department. Any development plans being made within the county must be aligned to it. </a:t>
            </a:r>
            <a:endParaRPr lang="en-US" sz="1200" dirty="0">
              <a:solidFill>
                <a:srgbClr val="003891"/>
              </a:solidFill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3891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7A1FAA-8AEF-4EBE-BF97-0CF76C011950}"/>
              </a:ext>
            </a:extLst>
          </p:cNvPr>
          <p:cNvSpPr txBox="1"/>
          <p:nvPr/>
        </p:nvSpPr>
        <p:spPr>
          <a:xfrm>
            <a:off x="5152266" y="669771"/>
            <a:ext cx="303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6C7B94"/>
                </a:solidFill>
                <a:latin typeface="Century Gothic" panose="020B0502020202020204" pitchFamily="34" charset="0"/>
              </a:rPr>
              <a:t>RCA results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6C7B94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7A95FA1-DCC8-4890-B133-0FCFA3F36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594843"/>
              </p:ext>
            </p:extLst>
          </p:nvPr>
        </p:nvGraphicFramePr>
        <p:xfrm>
          <a:off x="4599427" y="1501867"/>
          <a:ext cx="4398918" cy="7822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8987">
                  <a:extLst>
                    <a:ext uri="{9D8B030D-6E8A-4147-A177-3AD203B41FA5}">
                      <a16:colId xmlns:a16="http://schemas.microsoft.com/office/drawing/2014/main" val="2516126933"/>
                    </a:ext>
                  </a:extLst>
                </a:gridCol>
                <a:gridCol w="1099977">
                  <a:extLst>
                    <a:ext uri="{9D8B030D-6E8A-4147-A177-3AD203B41FA5}">
                      <a16:colId xmlns:a16="http://schemas.microsoft.com/office/drawing/2014/main" val="199345724"/>
                    </a:ext>
                  </a:extLst>
                </a:gridCol>
                <a:gridCol w="1099977">
                  <a:extLst>
                    <a:ext uri="{9D8B030D-6E8A-4147-A177-3AD203B41FA5}">
                      <a16:colId xmlns:a16="http://schemas.microsoft.com/office/drawing/2014/main" val="2771223265"/>
                    </a:ext>
                  </a:extLst>
                </a:gridCol>
                <a:gridCol w="1099977">
                  <a:extLst>
                    <a:ext uri="{9D8B030D-6E8A-4147-A177-3AD203B41FA5}">
                      <a16:colId xmlns:a16="http://schemas.microsoft.com/office/drawing/2014/main" val="2401301761"/>
                    </a:ext>
                  </a:extLst>
                </a:gridCol>
              </a:tblGrid>
              <a:tr h="3839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PPP Track Record</a:t>
                      </a:r>
                      <a:endParaRPr lang="en-US" sz="10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6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Regulatory Frameworks</a:t>
                      </a:r>
                      <a:endParaRPr lang="en-US" sz="10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6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Procurement Capacity</a:t>
                      </a:r>
                      <a:endParaRPr lang="en-US" sz="10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6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Government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Co-Financing</a:t>
                      </a:r>
                      <a:endParaRPr lang="en-US" sz="10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6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791214"/>
                  </a:ext>
                </a:extLst>
              </a:tr>
              <a:tr h="3983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35895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706B287-3D3D-4AD4-ADAF-3C6CD33A0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746368"/>
              </p:ext>
            </p:extLst>
          </p:nvPr>
        </p:nvGraphicFramePr>
        <p:xfrm>
          <a:off x="4599427" y="2784459"/>
          <a:ext cx="4398920" cy="1618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2022">
                  <a:extLst>
                    <a:ext uri="{9D8B030D-6E8A-4147-A177-3AD203B41FA5}">
                      <a16:colId xmlns:a16="http://schemas.microsoft.com/office/drawing/2014/main" val="3721814750"/>
                    </a:ext>
                  </a:extLst>
                </a:gridCol>
                <a:gridCol w="861935">
                  <a:extLst>
                    <a:ext uri="{9D8B030D-6E8A-4147-A177-3AD203B41FA5}">
                      <a16:colId xmlns:a16="http://schemas.microsoft.com/office/drawing/2014/main" val="855735491"/>
                    </a:ext>
                  </a:extLst>
                </a:gridCol>
                <a:gridCol w="929390">
                  <a:extLst>
                    <a:ext uri="{9D8B030D-6E8A-4147-A177-3AD203B41FA5}">
                      <a16:colId xmlns:a16="http://schemas.microsoft.com/office/drawing/2014/main" val="4239706864"/>
                    </a:ext>
                  </a:extLst>
                </a:gridCol>
                <a:gridCol w="682052">
                  <a:extLst>
                    <a:ext uri="{9D8B030D-6E8A-4147-A177-3AD203B41FA5}">
                      <a16:colId xmlns:a16="http://schemas.microsoft.com/office/drawing/2014/main" val="2531687167"/>
                    </a:ext>
                  </a:extLst>
                </a:gridCol>
                <a:gridCol w="584617">
                  <a:extLst>
                    <a:ext uri="{9D8B030D-6E8A-4147-A177-3AD203B41FA5}">
                      <a16:colId xmlns:a16="http://schemas.microsoft.com/office/drawing/2014/main" val="3691893124"/>
                    </a:ext>
                  </a:extLst>
                </a:gridCol>
                <a:gridCol w="528904">
                  <a:extLst>
                    <a:ext uri="{9D8B030D-6E8A-4147-A177-3AD203B41FA5}">
                      <a16:colId xmlns:a16="http://schemas.microsoft.com/office/drawing/2014/main" val="3878562817"/>
                    </a:ext>
                  </a:extLst>
                </a:gridCol>
              </a:tblGrid>
              <a:tr h="10089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Lato Ligh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Real Estate Market Capacity</a:t>
                      </a:r>
                      <a:endParaRPr lang="en-US" sz="10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6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Lato Ligh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Land Use Regulations</a:t>
                      </a:r>
                      <a:endParaRPr lang="en-US" sz="10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6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Lato Ligh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Land Cadaster / Land Data Management</a:t>
                      </a:r>
                      <a:endParaRPr lang="en-US" sz="10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6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Lato Ligh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Security of property rights</a:t>
                      </a:r>
                      <a:endParaRPr lang="en-US" sz="10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6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Lato Ligh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Local Fiscal Powers</a:t>
                      </a:r>
                      <a:endParaRPr lang="en-US" sz="10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6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Lato Ligh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LVC track record</a:t>
                      </a:r>
                      <a:endParaRPr lang="en-US" sz="10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6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183016"/>
                  </a:ext>
                </a:extLst>
              </a:tr>
              <a:tr h="5815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Lato Ligh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Subject to   revision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1793284"/>
                  </a:ext>
                </a:extLst>
              </a:tr>
            </a:tbl>
          </a:graphicData>
        </a:graphic>
      </p:graphicFrame>
      <p:sp>
        <p:nvSpPr>
          <p:cNvPr id="12" name="Овал 2">
            <a:extLst>
              <a:ext uri="{FF2B5EF4-FFF2-40B4-BE49-F238E27FC236}">
                <a16:creationId xmlns:a16="http://schemas.microsoft.com/office/drawing/2014/main" id="{901886D1-3121-4B6E-8C3C-550FAA2673E6}"/>
              </a:ext>
            </a:extLst>
          </p:cNvPr>
          <p:cNvSpPr/>
          <p:nvPr/>
        </p:nvSpPr>
        <p:spPr>
          <a:xfrm>
            <a:off x="8325661" y="1916509"/>
            <a:ext cx="342900" cy="3429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Овал 2">
            <a:extLst>
              <a:ext uri="{FF2B5EF4-FFF2-40B4-BE49-F238E27FC236}">
                <a16:creationId xmlns:a16="http://schemas.microsoft.com/office/drawing/2014/main" id="{AC85074F-D7E5-4970-812E-9F1CD6738B68}"/>
              </a:ext>
            </a:extLst>
          </p:cNvPr>
          <p:cNvSpPr/>
          <p:nvPr/>
        </p:nvSpPr>
        <p:spPr>
          <a:xfrm>
            <a:off x="5028308" y="1923042"/>
            <a:ext cx="342900" cy="3429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Овал 2">
            <a:extLst>
              <a:ext uri="{FF2B5EF4-FFF2-40B4-BE49-F238E27FC236}">
                <a16:creationId xmlns:a16="http://schemas.microsoft.com/office/drawing/2014/main" id="{8650BC4F-770A-408F-BBB4-775E867A0C6F}"/>
              </a:ext>
            </a:extLst>
          </p:cNvPr>
          <p:cNvSpPr/>
          <p:nvPr/>
        </p:nvSpPr>
        <p:spPr>
          <a:xfrm>
            <a:off x="7377840" y="3858603"/>
            <a:ext cx="342900" cy="3429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Овал 10">
            <a:extLst>
              <a:ext uri="{FF2B5EF4-FFF2-40B4-BE49-F238E27FC236}">
                <a16:creationId xmlns:a16="http://schemas.microsoft.com/office/drawing/2014/main" id="{C2D3D714-2295-4238-B08F-BEBF6D75B18D}"/>
              </a:ext>
            </a:extLst>
          </p:cNvPr>
          <p:cNvSpPr/>
          <p:nvPr/>
        </p:nvSpPr>
        <p:spPr>
          <a:xfrm>
            <a:off x="6107511" y="1914253"/>
            <a:ext cx="342900" cy="3429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Овал 11">
            <a:extLst>
              <a:ext uri="{FF2B5EF4-FFF2-40B4-BE49-F238E27FC236}">
                <a16:creationId xmlns:a16="http://schemas.microsoft.com/office/drawing/2014/main" id="{20E4AFD2-D05B-44E6-8811-62B236B37D90}"/>
              </a:ext>
            </a:extLst>
          </p:cNvPr>
          <p:cNvSpPr/>
          <p:nvPr/>
        </p:nvSpPr>
        <p:spPr>
          <a:xfrm>
            <a:off x="8585365" y="3820994"/>
            <a:ext cx="342900" cy="342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" name="Овал 2">
            <a:extLst>
              <a:ext uri="{FF2B5EF4-FFF2-40B4-BE49-F238E27FC236}">
                <a16:creationId xmlns:a16="http://schemas.microsoft.com/office/drawing/2014/main" id="{901886D1-3121-4B6E-8C3C-550FAA2673E6}"/>
              </a:ext>
            </a:extLst>
          </p:cNvPr>
          <p:cNvSpPr/>
          <p:nvPr/>
        </p:nvSpPr>
        <p:spPr>
          <a:xfrm>
            <a:off x="7236955" y="1926709"/>
            <a:ext cx="342900" cy="3429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Овал 11">
            <a:extLst>
              <a:ext uri="{FF2B5EF4-FFF2-40B4-BE49-F238E27FC236}">
                <a16:creationId xmlns:a16="http://schemas.microsoft.com/office/drawing/2014/main" id="{20E4AFD2-D05B-44E6-8811-62B236B37D90}"/>
              </a:ext>
            </a:extLst>
          </p:cNvPr>
          <p:cNvSpPr/>
          <p:nvPr/>
        </p:nvSpPr>
        <p:spPr>
          <a:xfrm>
            <a:off x="4860044" y="3820994"/>
            <a:ext cx="342900" cy="342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Овал 2">
            <a:extLst>
              <a:ext uri="{FF2B5EF4-FFF2-40B4-BE49-F238E27FC236}">
                <a16:creationId xmlns:a16="http://schemas.microsoft.com/office/drawing/2014/main" id="{901886D1-3121-4B6E-8C3C-550FAA2673E6}"/>
              </a:ext>
            </a:extLst>
          </p:cNvPr>
          <p:cNvSpPr/>
          <p:nvPr/>
        </p:nvSpPr>
        <p:spPr>
          <a:xfrm>
            <a:off x="5764611" y="3823562"/>
            <a:ext cx="342900" cy="3429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6" name="Овал 2">
            <a:extLst>
              <a:ext uri="{FF2B5EF4-FFF2-40B4-BE49-F238E27FC236}">
                <a16:creationId xmlns:a16="http://schemas.microsoft.com/office/drawing/2014/main" id="{8650BC4F-770A-408F-BBB4-775E867A0C6F}"/>
              </a:ext>
            </a:extLst>
          </p:cNvPr>
          <p:cNvSpPr/>
          <p:nvPr/>
        </p:nvSpPr>
        <p:spPr>
          <a:xfrm>
            <a:off x="6539334" y="3820994"/>
            <a:ext cx="342900" cy="3429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7" name="Овал 2">
            <a:extLst>
              <a:ext uri="{FF2B5EF4-FFF2-40B4-BE49-F238E27FC236}">
                <a16:creationId xmlns:a16="http://schemas.microsoft.com/office/drawing/2014/main" id="{8650BC4F-770A-408F-BBB4-775E867A0C6F}"/>
              </a:ext>
            </a:extLst>
          </p:cNvPr>
          <p:cNvSpPr/>
          <p:nvPr/>
        </p:nvSpPr>
        <p:spPr>
          <a:xfrm>
            <a:off x="7982761" y="3824978"/>
            <a:ext cx="342900" cy="3429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7145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91668CC8-C95C-4870-84BC-267F5E899D68}"/>
              </a:ext>
            </a:extLst>
          </p:cNvPr>
          <p:cNvSpPr txBox="1"/>
          <p:nvPr/>
        </p:nvSpPr>
        <p:spPr>
          <a:xfrm>
            <a:off x="1572075" y="308072"/>
            <a:ext cx="6164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Our Project, Our numbers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932C3BE-CB4E-4858-97DC-92F023C9F7AC}"/>
              </a:ext>
            </a:extLst>
          </p:cNvPr>
          <p:cNvGrpSpPr/>
          <p:nvPr/>
        </p:nvGrpSpPr>
        <p:grpSpPr>
          <a:xfrm>
            <a:off x="3397250" y="770271"/>
            <a:ext cx="2349500" cy="330193"/>
            <a:chOff x="3174612" y="770271"/>
            <a:chExt cx="2349500" cy="33019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E399A8-5307-4697-923E-04ED78482493}"/>
                </a:ext>
              </a:extLst>
            </p:cNvPr>
            <p:cNvSpPr txBox="1"/>
            <p:nvPr/>
          </p:nvSpPr>
          <p:spPr>
            <a:xfrm>
              <a:off x="3174612" y="770271"/>
              <a:ext cx="23495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856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spc="450" dirty="0" err="1">
                  <a:solidFill>
                    <a:srgbClr val="E7E6E6">
                      <a:lumMod val="50000"/>
                    </a:srgbClr>
                  </a:solidFill>
                  <a:latin typeface="Montserrat" charset="0"/>
                  <a:ea typeface="Montserrat" charset="0"/>
                  <a:cs typeface="Montserrat" charset="0"/>
                </a:rPr>
                <a:t>Nakuru</a:t>
              </a:r>
              <a:r>
                <a:rPr lang="en-US" sz="1400" spc="450" dirty="0">
                  <a:solidFill>
                    <a:srgbClr val="E7E6E6">
                      <a:lumMod val="50000"/>
                    </a:srgbClr>
                  </a:solidFill>
                  <a:latin typeface="Montserrat" charset="0"/>
                  <a:ea typeface="Montserrat" charset="0"/>
                  <a:cs typeface="Montserrat" charset="0"/>
                </a:rPr>
                <a:t> City</a:t>
              </a:r>
              <a:endParaRPr kumimoji="0" lang="en-US" sz="1400" b="0" i="0" u="none" strike="noStrike" kern="1200" cap="none" spc="45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87D7F64-F57A-4356-BF0F-64F3C8DDBF9A}"/>
                </a:ext>
              </a:extLst>
            </p:cNvPr>
            <p:cNvCxnSpPr>
              <a:cxnSpLocks/>
            </p:cNvCxnSpPr>
            <p:nvPr/>
          </p:nvCxnSpPr>
          <p:spPr>
            <a:xfrm>
              <a:off x="3848431" y="1100464"/>
              <a:ext cx="996287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C9741D8-D3A8-4175-894C-A7D8FE28166E}"/>
              </a:ext>
            </a:extLst>
          </p:cNvPr>
          <p:cNvSpPr/>
          <p:nvPr/>
        </p:nvSpPr>
        <p:spPr>
          <a:xfrm>
            <a:off x="992728" y="1569998"/>
            <a:ext cx="38286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003891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1200" dirty="0"/>
              <a:t>Probable source of fund will come from development banks in form loans and grants.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200" dirty="0"/>
              <a:t>Nakuru County balance sheet will be strengthened by potential cashflows from revenue share agreement with geothermal plant operator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200" dirty="0"/>
              <a:t>Project stakeholders will include the National Treasury, the World Bank and other Development Banks, the Private Sector, International Consultants and Partners. 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200" dirty="0"/>
              <a:t>The public sector Stakeholders will carry mainly the security and political risk while the private sector partners will carry the technical and construction risk.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200" dirty="0"/>
              <a:t>We therefore welcome for Investors to hedge their investments in the leading City of Choice in Kenya and arguable the face Kenya.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C92DA8-8072-4A43-8EC2-C34C819B76B5}"/>
              </a:ext>
            </a:extLst>
          </p:cNvPr>
          <p:cNvSpPr txBox="1"/>
          <p:nvPr/>
        </p:nvSpPr>
        <p:spPr>
          <a:xfrm>
            <a:off x="5224072" y="1553084"/>
            <a:ext cx="3247511" cy="2893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The County forecasts that the project will require USD 500 million to implement  based on the initial estimated financial outlay 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288638A-20F3-460F-97C2-E96F5726E8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829" y="1941995"/>
            <a:ext cx="565996" cy="56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0939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45415</TotalTime>
  <Words>641</Words>
  <Application>Microsoft Office PowerPoint</Application>
  <PresentationFormat>On-screen Show (16:9)</PresentationFormat>
  <Paragraphs>72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Lato Light</vt:lpstr>
      <vt:lpstr>Montserrat</vt:lpstr>
      <vt:lpstr>Times New Roman</vt:lpstr>
      <vt:lpstr>1_Default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Slidepro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Neue PowerPoint Template</dc:title>
  <dc:subject/>
  <dc:creator>Slidepro</dc:creator>
  <cp:keywords/>
  <dc:description/>
  <cp:lastModifiedBy>Administrator</cp:lastModifiedBy>
  <cp:revision>6754</cp:revision>
  <dcterms:created xsi:type="dcterms:W3CDTF">2014-11-12T21:47:38Z</dcterms:created>
  <dcterms:modified xsi:type="dcterms:W3CDTF">2018-07-12T18:11:55Z</dcterms:modified>
  <cp:category/>
</cp:coreProperties>
</file>