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7"/>
  </p:notesMasterIdLst>
  <p:handoutMasterIdLst>
    <p:handoutMasterId r:id="rId8"/>
  </p:handoutMasterIdLst>
  <p:sldIdLst>
    <p:sldId id="2970" r:id="rId2"/>
    <p:sldId id="2988" r:id="rId3"/>
    <p:sldId id="2989" r:id="rId4"/>
    <p:sldId id="2995" r:id="rId5"/>
    <p:sldId id="2996" r:id="rId6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94"/>
    <a:srgbClr val="767171"/>
    <a:srgbClr val="EE732E"/>
    <a:srgbClr val="C2BFB6"/>
    <a:srgbClr val="7F6658"/>
    <a:srgbClr val="EE7325"/>
    <a:srgbClr val="0E0E0E"/>
    <a:srgbClr val="027101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93907" autoAdjust="0"/>
  </p:normalViewPr>
  <p:slideViewPr>
    <p:cSldViewPr snapToGrid="0" snapToObjects="1">
      <p:cViewPr varScale="1">
        <p:scale>
          <a:sx n="90" d="100"/>
          <a:sy n="90" d="100"/>
        </p:scale>
        <p:origin x="780" y="78"/>
      </p:cViewPr>
      <p:guideLst>
        <p:guide orient="horz" pos="1629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Credit: 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6968E-0798-46A2-BD2A-CF7AE0AC60B9}"/>
              </a:ext>
            </a:extLst>
          </p:cNvPr>
          <p:cNvSpPr txBox="1"/>
          <p:nvPr/>
        </p:nvSpPr>
        <p:spPr>
          <a:xfrm>
            <a:off x="921869" y="1952168"/>
            <a:ext cx="33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DANANG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C3623-1134-49D6-9DD9-2F17E0D545CD}"/>
              </a:ext>
            </a:extLst>
          </p:cNvPr>
          <p:cNvSpPr txBox="1"/>
          <p:nvPr/>
        </p:nvSpPr>
        <p:spPr>
          <a:xfrm>
            <a:off x="300053" y="2579323"/>
            <a:ext cx="458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Public Transportation System Project </a:t>
            </a:r>
          </a:p>
          <a:p>
            <a:pPr algn="ctr"/>
            <a:r>
              <a:rPr lang="en-US" sz="1600" b="1" dirty="0"/>
              <a:t>Metro – Tramway</a:t>
            </a:r>
            <a:endParaRPr lang="en-GB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6BA80-DB76-4224-B062-1346D9ED4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r="12784"/>
          <a:stretch/>
        </p:blipFill>
        <p:spPr>
          <a:xfrm>
            <a:off x="5597608" y="-7644"/>
            <a:ext cx="3246339" cy="51062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F41C3650-DB3D-47B9-85F7-4EFB35D6556B}"/>
              </a:ext>
            </a:extLst>
          </p:cNvPr>
          <p:cNvSpPr/>
          <p:nvPr/>
        </p:nvSpPr>
        <p:spPr>
          <a:xfrm rot="8631018">
            <a:off x="5292440" y="866667"/>
            <a:ext cx="1720093" cy="3717701"/>
          </a:xfrm>
          <a:prstGeom prst="parallelogram">
            <a:avLst>
              <a:gd name="adj" fmla="val 67982"/>
            </a:avLst>
          </a:prstGeom>
          <a:solidFill>
            <a:srgbClr val="4681A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63500" dir="5400000" sx="98000" sy="98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7766"/>
            <a:ext cx="2349500" cy="307777"/>
            <a:chOff x="3174612" y="785261"/>
            <a:chExt cx="2349500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DANANG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08547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1078035" y="250894"/>
            <a:ext cx="707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PUBLIC TRANSPORTATION CHALLENGES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9A86B7-6557-4EF5-8C7D-E2AAF30D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947" y="4183647"/>
            <a:ext cx="758952" cy="7589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8A7C4C-D0EF-4CEE-856A-85D6DF8D96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6235" y="4183647"/>
            <a:ext cx="758952" cy="7589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843FCCF-6142-430F-9B0F-3FFCB3291A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912720" y="4183647"/>
            <a:ext cx="758952" cy="7589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826A0-309D-4156-8049-69D0330A01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633" y="4181197"/>
            <a:ext cx="761402" cy="76140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DCB3C6-4EB8-4D49-AA94-7E1D745E9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73009" y="4181197"/>
            <a:ext cx="758952" cy="7589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0CB66E-E67F-4442-B79A-AFCA558EBC3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9750" y="4181197"/>
            <a:ext cx="758952" cy="7589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80FB562-27D3-4686-BB33-071A206198B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02919" y="4181197"/>
            <a:ext cx="758952" cy="7589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93C0A3-CC52-4DDD-A276-36B9AF0374AC}"/>
              </a:ext>
            </a:extLst>
          </p:cNvPr>
          <p:cNvSpPr txBox="1"/>
          <p:nvPr/>
        </p:nvSpPr>
        <p:spPr>
          <a:xfrm>
            <a:off x="225205" y="1196753"/>
            <a:ext cx="4842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 the central of 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Population:  1.6m (2020)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Area: 1.28m km</a:t>
            </a:r>
            <a:r>
              <a:rPr lang="en-GB" sz="1500" baseline="30000" dirty="0"/>
              <a:t>2 </a:t>
            </a:r>
            <a:r>
              <a:rPr lang="en-GB" sz="1500" dirty="0"/>
              <a:t>(CBD: 250,000 km</a:t>
            </a:r>
            <a:r>
              <a:rPr lang="en-GB" sz="1500" baseline="30000" dirty="0"/>
              <a:t>2 </a:t>
            </a:r>
            <a:r>
              <a:rPr lang="en-GB" sz="1500" dirty="0"/>
              <a:t>)</a:t>
            </a:r>
            <a:endParaRPr lang="en-GB" sz="15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Urban population density: 3,800 people/</a:t>
            </a:r>
            <a:r>
              <a:rPr lang="en-GB" sz="1500" dirty="0"/>
              <a:t>km</a:t>
            </a:r>
            <a:r>
              <a:rPr lang="en-GB" sz="1500" baseline="30000" dirty="0"/>
              <a:t>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Number of Tourists: 7m (2017)</a:t>
            </a: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Simple an inefficient existing public transportation (9 routes of bus inside CBD and from Danang to Quang Nam)</a:t>
            </a: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E2ED6014-3797-480B-B02B-FFFE311327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50" y="777765"/>
            <a:ext cx="3579045" cy="33073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1F7C76-4963-4867-9F97-2BD7BB77C62C}"/>
              </a:ext>
            </a:extLst>
          </p:cNvPr>
          <p:cNvSpPr/>
          <p:nvPr/>
        </p:nvSpPr>
        <p:spPr>
          <a:xfrm>
            <a:off x="105858" y="2883565"/>
            <a:ext cx="4961498" cy="1228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Challenges: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Traffic congestion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Out of capacity of transportation system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Environmental problems (lack people using public transportation)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D1F25-73F3-480B-9180-5CF8F3678B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83312" y="2011665"/>
            <a:ext cx="1135483" cy="20734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2081397" y="346869"/>
            <a:ext cx="498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…. we can solve it!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85261"/>
            <a:ext cx="2349500" cy="353943"/>
            <a:chOff x="3174612" y="785261"/>
            <a:chExt cx="2349500" cy="3539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DANANG</a:t>
              </a:r>
              <a:endParaRPr kumimoji="0" lang="en-US" sz="17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7959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40691F-CF3A-4C4E-888F-A09B7CE24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60509"/>
              </p:ext>
            </p:extLst>
          </p:nvPr>
        </p:nvGraphicFramePr>
        <p:xfrm>
          <a:off x="222740" y="1308481"/>
          <a:ext cx="2801814" cy="375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1814">
                  <a:extLst>
                    <a:ext uri="{9D8B030D-6E8A-4147-A177-3AD203B41FA5}">
                      <a16:colId xmlns:a16="http://schemas.microsoft.com/office/drawing/2014/main" val="753224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Project Description</a:t>
                      </a:r>
                      <a:endParaRPr lang="en-US" sz="1600" b="1" baseline="0" dirty="0"/>
                    </a:p>
                    <a:p>
                      <a:r>
                        <a:rPr lang="en-US" sz="1600" b="0" baseline="0" dirty="0"/>
                        <a:t>- Metro system links the North and South urban area through the city center (50km) with 15 stations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="0" dirty="0"/>
                        <a:t>- Tramway from Danang to Hoi An ancient town (30km) with 5 stations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Estimated Project Value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 billion 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duration: 20-30 years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5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4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364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E004A5C-2297-412B-BC60-CF7B73F06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76" y="1308480"/>
            <a:ext cx="5692684" cy="38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00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60E286-4486-4533-A812-3990EB2E2499}"/>
              </a:ext>
            </a:extLst>
          </p:cNvPr>
          <p:cNvSpPr/>
          <p:nvPr/>
        </p:nvSpPr>
        <p:spPr>
          <a:xfrm>
            <a:off x="4309672" y="0"/>
            <a:ext cx="4834328" cy="5143500"/>
          </a:xfrm>
          <a:prstGeom prst="rect">
            <a:avLst/>
          </a:prstGeom>
          <a:solidFill>
            <a:srgbClr val="6C7B9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F1E55-92A3-48B1-B011-DD829C263AAC}"/>
              </a:ext>
            </a:extLst>
          </p:cNvPr>
          <p:cNvSpPr txBox="1"/>
          <p:nvPr/>
        </p:nvSpPr>
        <p:spPr>
          <a:xfrm>
            <a:off x="-1" y="364595"/>
            <a:ext cx="430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Private capital opportunities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B15776-684E-4161-BBE2-8AAC405581E5}"/>
              </a:ext>
            </a:extLst>
          </p:cNvPr>
          <p:cNvGrpSpPr/>
          <p:nvPr/>
        </p:nvGrpSpPr>
        <p:grpSpPr>
          <a:xfrm>
            <a:off x="985759" y="747786"/>
            <a:ext cx="2349500" cy="292718"/>
            <a:chOff x="2972247" y="747786"/>
            <a:chExt cx="2349500" cy="292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C5BB4-5102-431C-9D0F-6022A76A1CC4}"/>
                </a:ext>
              </a:extLst>
            </p:cNvPr>
            <p:cNvSpPr txBox="1"/>
            <p:nvPr/>
          </p:nvSpPr>
          <p:spPr>
            <a:xfrm>
              <a:off x="2972247" y="747786"/>
              <a:ext cx="23495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DANANG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E92526-B815-47F9-A476-9F11ED854464}"/>
                </a:ext>
              </a:extLst>
            </p:cNvPr>
            <p:cNvCxnSpPr>
              <a:cxnSpLocks/>
            </p:cNvCxnSpPr>
            <p:nvPr/>
          </p:nvCxnSpPr>
          <p:spPr>
            <a:xfrm>
              <a:off x="3601096" y="104050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B07139-DDC4-4CBF-A84C-B05D881A1D09}"/>
              </a:ext>
            </a:extLst>
          </p:cNvPr>
          <p:cNvSpPr/>
          <p:nvPr/>
        </p:nvSpPr>
        <p:spPr>
          <a:xfrm>
            <a:off x="318976" y="1180802"/>
            <a:ext cx="386098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3891"/>
                </a:solidFill>
              </a:rPr>
              <a:t>Opportunities: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Experience in doing PPPs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Legal framework about PPP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Legal framework for Granting Land Use Rights.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3891"/>
                </a:solidFill>
              </a:rPr>
              <a:t>Challenges: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Lack of experiences in PPP Procurement in Public Transportation and on this scale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Limited Budget of the local government for co-financing.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Uncertainty in Real Estate Market Demand</a:t>
            </a:r>
            <a:r>
              <a:rPr lang="en-US" sz="1600" dirty="0">
                <a:solidFill>
                  <a:srgbClr val="003891"/>
                </a:solidFill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A need for an approval of the national government for a big scale project.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Lack of accurate cadaster data.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rgbClr val="003891"/>
                </a:solidFill>
              </a:rPr>
              <a:t>Difficulties in Land Clearance and Resettlement.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600" dirty="0">
              <a:solidFill>
                <a:srgbClr val="00389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389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A1FAA-8AEF-4EBE-BF97-0CF76C011950}"/>
              </a:ext>
            </a:extLst>
          </p:cNvPr>
          <p:cNvSpPr txBox="1"/>
          <p:nvPr/>
        </p:nvSpPr>
        <p:spPr>
          <a:xfrm>
            <a:off x="5152266" y="669771"/>
            <a:ext cx="303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6C7B94"/>
                </a:solidFill>
                <a:latin typeface="Century Gothic" panose="020B0502020202020204" pitchFamily="34" charset="0"/>
              </a:rPr>
              <a:t>DANANG RCA Results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C7B9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A95FA1-DCC8-4890-B133-0FCFA3F3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94843"/>
              </p:ext>
            </p:extLst>
          </p:nvPr>
        </p:nvGraphicFramePr>
        <p:xfrm>
          <a:off x="4599427" y="1501867"/>
          <a:ext cx="4398918" cy="782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987">
                  <a:extLst>
                    <a:ext uri="{9D8B030D-6E8A-4147-A177-3AD203B41FA5}">
                      <a16:colId xmlns:a16="http://schemas.microsoft.com/office/drawing/2014/main" val="2516126933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199345724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771223265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401301761"/>
                    </a:ext>
                  </a:extLst>
                </a:gridCol>
              </a:tblGrid>
              <a:tr h="383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PPP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Regulatory Frameworks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Procurement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Government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Co-Financing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91214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58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06B287-3D3D-4AD4-ADAF-3C6CD33A0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33183"/>
              </p:ext>
            </p:extLst>
          </p:nvPr>
        </p:nvGraphicFramePr>
        <p:xfrm>
          <a:off x="4599427" y="2784459"/>
          <a:ext cx="4398920" cy="120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022">
                  <a:extLst>
                    <a:ext uri="{9D8B030D-6E8A-4147-A177-3AD203B41FA5}">
                      <a16:colId xmlns:a16="http://schemas.microsoft.com/office/drawing/2014/main" val="3721814750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855735491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4239706864"/>
                    </a:ext>
                  </a:extLst>
                </a:gridCol>
                <a:gridCol w="682052">
                  <a:extLst>
                    <a:ext uri="{9D8B030D-6E8A-4147-A177-3AD203B41FA5}">
                      <a16:colId xmlns:a16="http://schemas.microsoft.com/office/drawing/2014/main" val="2531687167"/>
                    </a:ext>
                  </a:extLst>
                </a:gridCol>
                <a:gridCol w="584617">
                  <a:extLst>
                    <a:ext uri="{9D8B030D-6E8A-4147-A177-3AD203B41FA5}">
                      <a16:colId xmlns:a16="http://schemas.microsoft.com/office/drawing/2014/main" val="3691893124"/>
                    </a:ext>
                  </a:extLst>
                </a:gridCol>
                <a:gridCol w="528904">
                  <a:extLst>
                    <a:ext uri="{9D8B030D-6E8A-4147-A177-3AD203B41FA5}">
                      <a16:colId xmlns:a16="http://schemas.microsoft.com/office/drawing/2014/main" val="3878562817"/>
                    </a:ext>
                  </a:extLst>
                </a:gridCol>
              </a:tblGrid>
              <a:tr h="675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Real Estate Market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Use Regulations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Cadaster / Land Data Management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Security of property rights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Local Fiscal Powers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LVC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83016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93284"/>
                  </a:ext>
                </a:extLst>
              </a:tr>
            </a:tbl>
          </a:graphicData>
        </a:graphic>
      </p:graphicFrame>
      <p:sp>
        <p:nvSpPr>
          <p:cNvPr id="12" name="Овал 2">
            <a:extLst>
              <a:ext uri="{FF2B5EF4-FFF2-40B4-BE49-F238E27FC236}">
                <a16:creationId xmlns:a16="http://schemas.microsoft.com/office/drawing/2014/main" id="{901886D1-3121-4B6E-8C3C-550FAA2673E6}"/>
              </a:ext>
            </a:extLst>
          </p:cNvPr>
          <p:cNvSpPr/>
          <p:nvPr/>
        </p:nvSpPr>
        <p:spPr>
          <a:xfrm>
            <a:off x="8082600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Овал 2">
            <a:extLst>
              <a:ext uri="{FF2B5EF4-FFF2-40B4-BE49-F238E27FC236}">
                <a16:creationId xmlns:a16="http://schemas.microsoft.com/office/drawing/2014/main" id="{AC85074F-D7E5-4970-812E-9F1CD6738B68}"/>
              </a:ext>
            </a:extLst>
          </p:cNvPr>
          <p:cNvSpPr/>
          <p:nvPr/>
        </p:nvSpPr>
        <p:spPr>
          <a:xfrm>
            <a:off x="7140237" y="1914082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Овал 2">
            <a:extLst>
              <a:ext uri="{FF2B5EF4-FFF2-40B4-BE49-F238E27FC236}">
                <a16:creationId xmlns:a16="http://schemas.microsoft.com/office/drawing/2014/main" id="{8650BC4F-770A-408F-BBB4-775E867A0C6F}"/>
              </a:ext>
            </a:extLst>
          </p:cNvPr>
          <p:cNvSpPr/>
          <p:nvPr/>
        </p:nvSpPr>
        <p:spPr>
          <a:xfrm>
            <a:off x="7390271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Овал 2">
            <a:extLst>
              <a:ext uri="{FF2B5EF4-FFF2-40B4-BE49-F238E27FC236}">
                <a16:creationId xmlns:a16="http://schemas.microsoft.com/office/drawing/2014/main" id="{B9E9E704-0105-4570-9740-93796A970B15}"/>
              </a:ext>
            </a:extLst>
          </p:cNvPr>
          <p:cNvSpPr/>
          <p:nvPr/>
        </p:nvSpPr>
        <p:spPr>
          <a:xfrm>
            <a:off x="4918061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Овал 10">
            <a:extLst>
              <a:ext uri="{FF2B5EF4-FFF2-40B4-BE49-F238E27FC236}">
                <a16:creationId xmlns:a16="http://schemas.microsoft.com/office/drawing/2014/main" id="{C2D3D714-2295-4238-B08F-BEBF6D75B18D}"/>
              </a:ext>
            </a:extLst>
          </p:cNvPr>
          <p:cNvSpPr/>
          <p:nvPr/>
        </p:nvSpPr>
        <p:spPr>
          <a:xfrm>
            <a:off x="4980816" y="1892983"/>
            <a:ext cx="342900" cy="3429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Овал 10">
            <a:extLst>
              <a:ext uri="{FF2B5EF4-FFF2-40B4-BE49-F238E27FC236}">
                <a16:creationId xmlns:a16="http://schemas.microsoft.com/office/drawing/2014/main" id="{39F549E2-6F10-43CD-83BA-CB4EB9B0BFD6}"/>
              </a:ext>
            </a:extLst>
          </p:cNvPr>
          <p:cNvSpPr/>
          <p:nvPr/>
        </p:nvSpPr>
        <p:spPr>
          <a:xfrm>
            <a:off x="6060526" y="1914082"/>
            <a:ext cx="342900" cy="3429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Овал 10">
            <a:extLst>
              <a:ext uri="{FF2B5EF4-FFF2-40B4-BE49-F238E27FC236}">
                <a16:creationId xmlns:a16="http://schemas.microsoft.com/office/drawing/2014/main" id="{F1DC6860-34DA-47F4-AE46-EC1BDFD9DFC9}"/>
              </a:ext>
            </a:extLst>
          </p:cNvPr>
          <p:cNvSpPr/>
          <p:nvPr/>
        </p:nvSpPr>
        <p:spPr>
          <a:xfrm>
            <a:off x="5660879" y="3600733"/>
            <a:ext cx="342900" cy="342900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">
            <a:extLst>
              <a:ext uri="{FF2B5EF4-FFF2-40B4-BE49-F238E27FC236}">
                <a16:creationId xmlns:a16="http://schemas.microsoft.com/office/drawing/2014/main" id="{610F4B92-C3D2-4860-89CB-BE27A70E3C6A}"/>
              </a:ext>
            </a:extLst>
          </p:cNvPr>
          <p:cNvSpPr/>
          <p:nvPr/>
        </p:nvSpPr>
        <p:spPr>
          <a:xfrm>
            <a:off x="6591949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Овал 2">
            <a:extLst>
              <a:ext uri="{FF2B5EF4-FFF2-40B4-BE49-F238E27FC236}">
                <a16:creationId xmlns:a16="http://schemas.microsoft.com/office/drawing/2014/main" id="{20A990B8-ECE6-45D9-B3E5-5184DEF33756}"/>
              </a:ext>
            </a:extLst>
          </p:cNvPr>
          <p:cNvSpPr/>
          <p:nvPr/>
        </p:nvSpPr>
        <p:spPr>
          <a:xfrm>
            <a:off x="8283995" y="1915930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Овал 2">
            <a:extLst>
              <a:ext uri="{FF2B5EF4-FFF2-40B4-BE49-F238E27FC236}">
                <a16:creationId xmlns:a16="http://schemas.microsoft.com/office/drawing/2014/main" id="{0562F3AD-EC26-4A57-8BA4-9941DC3189C9}"/>
              </a:ext>
            </a:extLst>
          </p:cNvPr>
          <p:cNvSpPr/>
          <p:nvPr/>
        </p:nvSpPr>
        <p:spPr>
          <a:xfrm>
            <a:off x="8577900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14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1612490" y="295235"/>
            <a:ext cx="616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Our Project, Our Numbers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0271"/>
            <a:ext cx="2349500" cy="330193"/>
            <a:chOff x="3174612" y="770271"/>
            <a:chExt cx="2349500" cy="3301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7027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</a:rPr>
                <a:t>DANANG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046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386862" y="1122881"/>
            <a:ext cx="5057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 structure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PPP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Design-Build-Operate-Transfer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Project duration 20-30 years</a:t>
            </a:r>
          </a:p>
          <a:p>
            <a:r>
              <a:rPr lang="en-US" sz="1400" b="1" dirty="0"/>
              <a:t>Local government: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Will provide land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Will regulate the ticketing policies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Will cover part </a:t>
            </a:r>
            <a:r>
              <a:rPr lang="en-GB" sz="1400" dirty="0"/>
              <a:t>of the capital expenditure (approx. 10%)</a:t>
            </a:r>
            <a:endParaRPr lang="en-US" sz="1400" dirty="0"/>
          </a:p>
          <a:p>
            <a:r>
              <a:rPr lang="en-US" sz="1400" b="1" dirty="0"/>
              <a:t>Private Investors: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Will provide financing for the project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Will Execute the project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Will collect tickets &amp; other revenue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Development rights of the station area (included an area of land surrounding).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BE606-D1BB-4DE9-A464-9AFB945E305A}"/>
              </a:ext>
            </a:extLst>
          </p:cNvPr>
          <p:cNvSpPr txBox="1"/>
          <p:nvPr/>
        </p:nvSpPr>
        <p:spPr>
          <a:xfrm>
            <a:off x="5532811" y="1342189"/>
            <a:ext cx="3312000" cy="2816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World Bank Participation</a:t>
            </a:r>
          </a:p>
          <a:p>
            <a:r>
              <a:rPr lang="en-US" dirty="0"/>
              <a:t>Supporting the city government in: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advisory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Feasibility study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Planning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Procurement Procedures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capital acquisition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Lending, if necessary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1079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45134</TotalTime>
  <Words>361</Words>
  <Application>Microsoft Office PowerPoint</Application>
  <PresentationFormat>On-screen Show (16:9)</PresentationFormat>
  <Paragraphs>82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Lato Light</vt:lpstr>
      <vt:lpstr>Montserrat</vt:lpstr>
      <vt:lpstr>Times New Roman</vt:lpstr>
      <vt:lpstr>Wingdings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Admin</cp:lastModifiedBy>
  <cp:revision>6736</cp:revision>
  <dcterms:created xsi:type="dcterms:W3CDTF">2014-11-12T21:47:38Z</dcterms:created>
  <dcterms:modified xsi:type="dcterms:W3CDTF">2018-07-12T10:39:18Z</dcterms:modified>
  <cp:category/>
</cp:coreProperties>
</file>