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7"/>
  </p:notesMasterIdLst>
  <p:handoutMasterIdLst>
    <p:handoutMasterId r:id="rId8"/>
  </p:handoutMasterIdLst>
  <p:sldIdLst>
    <p:sldId id="2970" r:id="rId2"/>
    <p:sldId id="2988" r:id="rId3"/>
    <p:sldId id="2989" r:id="rId4"/>
    <p:sldId id="2995" r:id="rId5"/>
    <p:sldId id="2990" r:id="rId6"/>
  </p:sldIdLst>
  <p:sldSz cx="9144000" cy="5143500" type="screen16x9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1pPr>
    <a:lvl2pPr marL="341313" indent="-1698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2pPr>
    <a:lvl3pPr marL="684213" indent="-3413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3pPr>
    <a:lvl4pPr marL="1027113" indent="-5127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4pPr>
    <a:lvl5pPr marL="1370013" indent="-6842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1"/>
    <a:srgbClr val="EE732E"/>
    <a:srgbClr val="6C7B94"/>
    <a:srgbClr val="767171"/>
    <a:srgbClr val="C2BFB6"/>
    <a:srgbClr val="7F6658"/>
    <a:srgbClr val="EE7325"/>
    <a:srgbClr val="0E0E0E"/>
    <a:srgbClr val="02710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 autoAdjust="0"/>
    <p:restoredTop sz="93907" autoAdjust="0"/>
  </p:normalViewPr>
  <p:slideViewPr>
    <p:cSldViewPr snapToGrid="0" snapToObjects="1">
      <p:cViewPr varScale="1">
        <p:scale>
          <a:sx n="84" d="100"/>
          <a:sy n="84" d="100"/>
        </p:scale>
        <p:origin x="748" y="68"/>
      </p:cViewPr>
      <p:guideLst>
        <p:guide orient="horz" pos="1629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2CDEC8-4BEF-4E6C-90EB-3FA456D6C1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04443-CBA0-43E8-B65A-CE25205A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CE706C90-1D6C-4C45-967E-4E37CA44FFF2}" type="datetimeFigureOut">
              <a:rPr lang="en-US"/>
              <a:pPr>
                <a:defRPr/>
              </a:pPr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9EA871CF-78F8-437A-8790-0037A0107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18552-88D3-4786-8AF2-27AB6D479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Credit: Flaticon.com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1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E77B-5B8B-46FB-9F0E-6C5D30A9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3FFDDC3C-4B68-47A9-AF74-C060B32CD63C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8E7F-27F0-4916-9262-1A96091F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C97F-09AB-4B2D-9BAE-833C324C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0BB4-FB89-4E57-A907-2D766790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3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0127-841E-4876-A577-16CF11F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A8CB63FA-7EEE-444E-8F9E-A94A3708459F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0147-91C6-4754-AD01-D19D02C4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E1A4-E0F4-4054-8126-FE199E49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BC12-2A61-4F73-9DE1-3A5458B9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46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962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77441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680236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40163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1338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16936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53674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94241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94094" y="0"/>
            <a:ext cx="2258243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741"/>
            <a:ext cx="225824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84018" y="0"/>
            <a:ext cx="225998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8187" y="1619310"/>
            <a:ext cx="2258243" cy="155251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45723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4F4D-7E05-4860-BE85-929BDA3F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EDCF992F-2335-4C2F-A890-90014633045E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3DF6-9D72-47EC-BA1E-EEC4F8E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8A63-B183-4533-965A-63A35B3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D7EB-E5F0-42AE-818F-C03A58A7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02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7281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84798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2315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477671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8864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64993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1122" y="1511957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33633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6854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50401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47820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86337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224853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849408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47820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386337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24853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49408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26122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88328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69206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7534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00599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24453" y="3160728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334" y="1578004"/>
            <a:ext cx="3570765" cy="31654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3028" y="1578005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00924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42036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59412" y="3542522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19393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318105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04734" y="1652792"/>
            <a:ext cx="4939266" cy="244568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898743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46552" y="0"/>
            <a:ext cx="3055283" cy="51435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045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6115-9C10-4E32-8D33-D91AE71B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CA097105-D9A6-4250-AB48-0C3E395760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431D-A89E-4A94-A10A-73B7C75B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81FD8-42CD-474D-AFB3-864721A6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4510-617B-428A-8EC0-070F35F5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137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87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5731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3468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40357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35767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61149" cy="25753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089548"/>
            <a:ext cx="3155501" cy="305395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194418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22389" y="2179976"/>
            <a:ext cx="2238439" cy="29635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35724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8629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53673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9005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51903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84527" y="1859553"/>
            <a:ext cx="3134959" cy="23356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5712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740750"/>
            <a:ext cx="4397295" cy="364620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60140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8943" y="1987672"/>
            <a:ext cx="2853627" cy="17743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6328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86136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53234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366830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1279F-4380-464A-BE8E-F21D6B47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FE21E2E6-F5ED-4276-ADEC-B222ADF1C522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739E8-4F60-4310-A0E1-A74B248B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75A6E4-E32F-4514-AFA3-A1E79E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D39C-3844-4BA4-8EC2-58E1B4F6D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58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61FA2-52A7-4A78-9891-3B77AFC4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25A09BC-226F-4739-9B1C-50575C3B3597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A6BC0D-F86E-4F7A-9863-AC33DF35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F3C1E7-2E54-47B9-AFE2-A9F71268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150F-788F-41AE-8429-EB2DD9C6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4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0DA23-FD26-4B25-88B3-0655AF2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D933066-4B56-4F73-977C-05279A974CB3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2F0E7-ABB1-4B71-AD38-62E2A58A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B46B5-98C7-456C-B10B-4E09406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B4E-C472-4F3B-95B8-444CD46F6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70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DD562-56A3-4817-B9DB-F437D8D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81826DB0-FA12-47C2-9C9C-7B53D39E2A0B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E52A59-B9D8-4522-9196-8BAAB5F6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A1D4E3-166B-4A25-A9AD-9D5A346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FF4B-FCDB-4F3A-B4A8-E1E497D0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B3BA26-D5C0-41B8-A209-5C1010DE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D4B4647A-1F73-481B-8050-0663AB143B7D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74FBC-EB90-46C0-9958-7DDAFBFB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A4886-65C7-4484-86C1-7232D851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AFA-0108-4DD3-872F-C6B5B1FF8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21B3F6-32F1-42C5-B080-69FC381D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769A5B6F-B515-4FAD-8F76-FB482E24EDD5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35D43-AC6B-48ED-84AB-C2FDBA21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90215-94DE-4DB6-AFA9-D5E1C8D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CCE7-317B-407F-AE9D-9BB70B315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33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4B2AFE-9FB4-4483-BF03-10F07D76E6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06FD46-25E8-400F-8C9F-783F342FA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6968E-0798-46A2-BD2A-CF7AE0AC60B9}"/>
              </a:ext>
            </a:extLst>
          </p:cNvPr>
          <p:cNvSpPr txBox="1"/>
          <p:nvPr/>
        </p:nvSpPr>
        <p:spPr>
          <a:xfrm>
            <a:off x="453224" y="1969723"/>
            <a:ext cx="424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Vietnam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C3623-1134-49D6-9DD9-2F17E0D545CD}"/>
              </a:ext>
            </a:extLst>
          </p:cNvPr>
          <p:cNvSpPr txBox="1"/>
          <p:nvPr/>
        </p:nvSpPr>
        <p:spPr>
          <a:xfrm>
            <a:off x="647700" y="2616054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E7E6E6">
                    <a:lumMod val="50000"/>
                  </a:srgbClr>
                </a:solidFill>
              </a:rPr>
              <a:t>Leveraging private capital</a:t>
            </a:r>
            <a:br>
              <a:rPr lang="en-US" sz="1600" dirty="0">
                <a:solidFill>
                  <a:srgbClr val="E7E6E6">
                    <a:lumMod val="50000"/>
                  </a:srgbClr>
                </a:solidFill>
              </a:rPr>
            </a:br>
            <a:r>
              <a:rPr lang="en-US" sz="1600" dirty="0">
                <a:solidFill>
                  <a:srgbClr val="E7E6E6">
                    <a:lumMod val="50000"/>
                  </a:srgbClr>
                </a:solidFill>
              </a:rPr>
              <a:t>in response to Can </a:t>
            </a:r>
            <a:r>
              <a:rPr lang="en-US" sz="1600" dirty="0" err="1">
                <a:solidFill>
                  <a:srgbClr val="E7E6E6">
                    <a:lumMod val="50000"/>
                  </a:srgbClr>
                </a:solidFill>
              </a:rPr>
              <a:t>Tho</a:t>
            </a:r>
            <a:r>
              <a:rPr lang="en-US" sz="1600" dirty="0">
                <a:solidFill>
                  <a:srgbClr val="E7E6E6">
                    <a:lumMod val="50000"/>
                  </a:srgbClr>
                </a:solidFill>
              </a:rPr>
              <a:t> wastewater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7966E-823B-4495-9ED9-6D3A076D0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93" y="230589"/>
            <a:ext cx="2379806" cy="46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43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430408" y="774104"/>
            <a:ext cx="2349500" cy="307777"/>
            <a:chOff x="3207770" y="781599"/>
            <a:chExt cx="2349500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207770" y="781599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Can </a:t>
              </a:r>
              <a:r>
                <a:rPr lang="en-US" sz="1400" spc="450" dirty="0" err="1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Tho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08547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370642" y="1377927"/>
            <a:ext cx="4170590" cy="2626360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R="0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3891"/>
                </a:solidFill>
              </a:rPr>
              <a:t>Only 50% of city core urban area is covered by current wastewater treatment system, which means:</a:t>
            </a:r>
          </a:p>
          <a:p>
            <a:pPr marL="285750" marR="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3891"/>
                </a:solidFill>
              </a:rPr>
              <a:t>almost 0.5 million people in the city center and </a:t>
            </a:r>
            <a:br>
              <a:rPr lang="en-US" b="1" dirty="0">
                <a:solidFill>
                  <a:srgbClr val="003891"/>
                </a:solidFill>
              </a:rPr>
            </a:br>
            <a:r>
              <a:rPr lang="en-US" b="1" dirty="0">
                <a:solidFill>
                  <a:srgbClr val="003891"/>
                </a:solidFill>
              </a:rPr>
              <a:t>1 million people in agglomeration (70%) live </a:t>
            </a:r>
            <a:br>
              <a:rPr lang="en-US" b="1" dirty="0">
                <a:solidFill>
                  <a:srgbClr val="003891"/>
                </a:solidFill>
              </a:rPr>
            </a:br>
            <a:r>
              <a:rPr lang="en-US" b="1" dirty="0">
                <a:solidFill>
                  <a:srgbClr val="003891"/>
                </a:solidFill>
              </a:rPr>
              <a:t>without access to sewage treatment</a:t>
            </a:r>
          </a:p>
          <a:p>
            <a:pPr marL="342900" marR="0" indent="-342900">
              <a:spcBef>
                <a:spcPts val="200"/>
              </a:spcBef>
              <a:spcAft>
                <a:spcPts val="200"/>
              </a:spcAft>
              <a:buAutoNum type="arabicPeriod"/>
            </a:pPr>
            <a:endParaRPr lang="en-US" sz="900" dirty="0">
              <a:solidFill>
                <a:srgbClr val="003891"/>
              </a:solidFill>
            </a:endParaRPr>
          </a:p>
          <a:p>
            <a:pPr marR="0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3891"/>
                </a:solidFill>
              </a:rPr>
              <a:t>70% sewage is not treated and discharged directly to the rivers polluting water sources which has other environmental and health implications.</a:t>
            </a:r>
          </a:p>
          <a:p>
            <a:pPr marL="342900" marR="0" indent="-342900">
              <a:spcBef>
                <a:spcPts val="200"/>
              </a:spcBef>
              <a:spcAft>
                <a:spcPts val="200"/>
              </a:spcAft>
              <a:buAutoNum type="arabicPeriod"/>
            </a:pPr>
            <a:endParaRPr lang="en-US" sz="900" dirty="0">
              <a:solidFill>
                <a:srgbClr val="003891"/>
              </a:solidFill>
            </a:endParaRPr>
          </a:p>
          <a:p>
            <a:pPr marR="0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3891"/>
                </a:solidFill>
              </a:rPr>
              <a:t>Technology used in the existing plant is outdated and does not meet recently introduced national standard.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05539-B0D7-4892-B1CB-B82FC37025A1}"/>
              </a:ext>
            </a:extLst>
          </p:cNvPr>
          <p:cNvSpPr txBox="1"/>
          <p:nvPr/>
        </p:nvSpPr>
        <p:spPr>
          <a:xfrm>
            <a:off x="1573009" y="103668"/>
            <a:ext cx="606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Lack of wastewater treatment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843FCCF-6142-430F-9B0F-3FFCB3291A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912720" y="4183647"/>
            <a:ext cx="758952" cy="7589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4826A0-309D-4156-8049-69D0330A01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633" y="4181197"/>
            <a:ext cx="761402" cy="76140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DCB3C6-4EB8-4D49-AA94-7E1D745E953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73009" y="4181197"/>
            <a:ext cx="758952" cy="7589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086C25-250A-4C2C-BBB9-4C7EBF6704B6}"/>
              </a:ext>
            </a:extLst>
          </p:cNvPr>
          <p:cNvCxnSpPr/>
          <p:nvPr/>
        </p:nvCxnSpPr>
        <p:spPr>
          <a:xfrm>
            <a:off x="370641" y="1377927"/>
            <a:ext cx="0" cy="10058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30ABFE-E070-44F2-9184-A511B5A88883}"/>
              </a:ext>
            </a:extLst>
          </p:cNvPr>
          <p:cNvCxnSpPr/>
          <p:nvPr/>
        </p:nvCxnSpPr>
        <p:spPr>
          <a:xfrm>
            <a:off x="370641" y="2665013"/>
            <a:ext cx="0" cy="576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906A7-A9B3-49EB-BDC2-529121DC584D}"/>
              </a:ext>
            </a:extLst>
          </p:cNvPr>
          <p:cNvCxnSpPr/>
          <p:nvPr/>
        </p:nvCxnSpPr>
        <p:spPr>
          <a:xfrm>
            <a:off x="370641" y="3485325"/>
            <a:ext cx="0" cy="4114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CB6240F-2D20-495C-B840-8986B94D9D3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59" y="1377927"/>
            <a:ext cx="3993169" cy="34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14AF974-944E-4275-9120-4C0A27560E48}"/>
              </a:ext>
            </a:extLst>
          </p:cNvPr>
          <p:cNvSpPr/>
          <p:nvPr/>
        </p:nvSpPr>
        <p:spPr>
          <a:xfrm>
            <a:off x="4908550" y="1400313"/>
            <a:ext cx="3625850" cy="3295650"/>
          </a:xfrm>
          <a:custGeom>
            <a:avLst/>
            <a:gdLst>
              <a:gd name="connsiteX0" fmla="*/ 3422650 w 3625850"/>
              <a:gd name="connsiteY0" fmla="*/ 2787650 h 3295650"/>
              <a:gd name="connsiteX1" fmla="*/ 2355850 w 3625850"/>
              <a:gd name="connsiteY1" fmla="*/ 1289050 h 3295650"/>
              <a:gd name="connsiteX2" fmla="*/ 2647950 w 3625850"/>
              <a:gd name="connsiteY2" fmla="*/ 1054100 h 3295650"/>
              <a:gd name="connsiteX3" fmla="*/ 2209800 w 3625850"/>
              <a:gd name="connsiteY3" fmla="*/ 107950 h 3295650"/>
              <a:gd name="connsiteX4" fmla="*/ 2076450 w 3625850"/>
              <a:gd name="connsiteY4" fmla="*/ 0 h 3295650"/>
              <a:gd name="connsiteX5" fmla="*/ 641350 w 3625850"/>
              <a:gd name="connsiteY5" fmla="*/ 0 h 3295650"/>
              <a:gd name="connsiteX6" fmla="*/ 0 w 3625850"/>
              <a:gd name="connsiteY6" fmla="*/ 2616200 h 3295650"/>
              <a:gd name="connsiteX7" fmla="*/ 158750 w 3625850"/>
              <a:gd name="connsiteY7" fmla="*/ 3282950 h 3295650"/>
              <a:gd name="connsiteX8" fmla="*/ 3625850 w 3625850"/>
              <a:gd name="connsiteY8" fmla="*/ 3295650 h 3295650"/>
              <a:gd name="connsiteX9" fmla="*/ 3422650 w 3625850"/>
              <a:gd name="connsiteY9" fmla="*/ 278765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5850" h="3295650">
                <a:moveTo>
                  <a:pt x="3422650" y="2787650"/>
                </a:moveTo>
                <a:lnTo>
                  <a:pt x="2355850" y="1289050"/>
                </a:lnTo>
                <a:lnTo>
                  <a:pt x="2647950" y="1054100"/>
                </a:lnTo>
                <a:lnTo>
                  <a:pt x="2209800" y="107950"/>
                </a:lnTo>
                <a:lnTo>
                  <a:pt x="2076450" y="0"/>
                </a:lnTo>
                <a:lnTo>
                  <a:pt x="641350" y="0"/>
                </a:lnTo>
                <a:lnTo>
                  <a:pt x="0" y="2616200"/>
                </a:lnTo>
                <a:lnTo>
                  <a:pt x="158750" y="3282950"/>
                </a:lnTo>
                <a:lnTo>
                  <a:pt x="3625850" y="3295650"/>
                </a:lnTo>
                <a:lnTo>
                  <a:pt x="3422650" y="2787650"/>
                </a:lnTo>
                <a:close/>
              </a:path>
            </a:pathLst>
          </a:custGeom>
          <a:solidFill>
            <a:srgbClr val="FFC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F44022B-76E1-4049-BCB5-DD27059C4E83}"/>
              </a:ext>
            </a:extLst>
          </p:cNvPr>
          <p:cNvSpPr/>
          <p:nvPr/>
        </p:nvSpPr>
        <p:spPr>
          <a:xfrm>
            <a:off x="8000025" y="4207383"/>
            <a:ext cx="442678" cy="432803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004F44C-63F5-4262-9478-7D84BCFC93C4}"/>
              </a:ext>
            </a:extLst>
          </p:cNvPr>
          <p:cNvSpPr/>
          <p:nvPr/>
        </p:nvSpPr>
        <p:spPr>
          <a:xfrm>
            <a:off x="5993476" y="1562792"/>
            <a:ext cx="1446415" cy="1820331"/>
          </a:xfrm>
          <a:custGeom>
            <a:avLst/>
            <a:gdLst>
              <a:gd name="connsiteX0" fmla="*/ 628153 w 1256306"/>
              <a:gd name="connsiteY0" fmla="*/ 71562 h 1097280"/>
              <a:gd name="connsiteX1" fmla="*/ 803082 w 1256306"/>
              <a:gd name="connsiteY1" fmla="*/ 246490 h 1097280"/>
              <a:gd name="connsiteX2" fmla="*/ 1009816 w 1256306"/>
              <a:gd name="connsiteY2" fmla="*/ 103367 h 1097280"/>
              <a:gd name="connsiteX3" fmla="*/ 1160890 w 1256306"/>
              <a:gd name="connsiteY3" fmla="*/ 318052 h 1097280"/>
              <a:gd name="connsiteX4" fmla="*/ 1256306 w 1256306"/>
              <a:gd name="connsiteY4" fmla="*/ 477078 h 1097280"/>
              <a:gd name="connsiteX5" fmla="*/ 1137036 w 1256306"/>
              <a:gd name="connsiteY5" fmla="*/ 636104 h 1097280"/>
              <a:gd name="connsiteX6" fmla="*/ 1025718 w 1256306"/>
              <a:gd name="connsiteY6" fmla="*/ 938254 h 1097280"/>
              <a:gd name="connsiteX7" fmla="*/ 524786 w 1256306"/>
              <a:gd name="connsiteY7" fmla="*/ 1097280 h 1097280"/>
              <a:gd name="connsiteX8" fmla="*/ 0 w 1256306"/>
              <a:gd name="connsiteY8" fmla="*/ 405517 h 1097280"/>
              <a:gd name="connsiteX9" fmla="*/ 556591 w 1256306"/>
              <a:gd name="connsiteY9" fmla="*/ 0 h 1097280"/>
              <a:gd name="connsiteX10" fmla="*/ 628153 w 1256306"/>
              <a:gd name="connsiteY10" fmla="*/ 71562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6306" h="1097280">
                <a:moveTo>
                  <a:pt x="628153" y="71562"/>
                </a:moveTo>
                <a:lnTo>
                  <a:pt x="803082" y="246490"/>
                </a:lnTo>
                <a:lnTo>
                  <a:pt x="1009816" y="103367"/>
                </a:lnTo>
                <a:lnTo>
                  <a:pt x="1160890" y="318052"/>
                </a:lnTo>
                <a:lnTo>
                  <a:pt x="1256306" y="477078"/>
                </a:lnTo>
                <a:lnTo>
                  <a:pt x="1137036" y="636104"/>
                </a:lnTo>
                <a:lnTo>
                  <a:pt x="1025718" y="938254"/>
                </a:lnTo>
                <a:lnTo>
                  <a:pt x="524786" y="1097280"/>
                </a:lnTo>
                <a:lnTo>
                  <a:pt x="0" y="405517"/>
                </a:lnTo>
                <a:lnTo>
                  <a:pt x="556591" y="0"/>
                </a:lnTo>
                <a:lnTo>
                  <a:pt x="628153" y="71562"/>
                </a:lnTo>
                <a:close/>
              </a:path>
            </a:pathLst>
          </a:cu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0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1652949" y="346869"/>
            <a:ext cx="583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Wastewater Treatment Plant PPP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85261"/>
            <a:ext cx="2349500" cy="322698"/>
            <a:chOff x="3174612" y="785261"/>
            <a:chExt cx="2349500" cy="3226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Can </a:t>
              </a:r>
              <a:r>
                <a:rPr lang="en-US" sz="1400" spc="450" dirty="0" err="1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Tho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7959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B7C9479-0AD8-478B-8BC1-01A7A5E2F93E}"/>
              </a:ext>
            </a:extLst>
          </p:cNvPr>
          <p:cNvSpPr/>
          <p:nvPr/>
        </p:nvSpPr>
        <p:spPr>
          <a:xfrm>
            <a:off x="439888" y="1298414"/>
            <a:ext cx="3931920" cy="492443"/>
          </a:xfrm>
          <a:prstGeom prst="rect">
            <a:avLst/>
          </a:prstGeom>
          <a:solidFill>
            <a:srgbClr val="003891"/>
          </a:solidFill>
        </p:spPr>
        <p:txBody>
          <a:bodyPr wrap="square" lIns="91440" tIns="45720" rIns="0" bIns="4572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Leveraging private capital in response to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Can </a:t>
            </a:r>
            <a:r>
              <a:rPr lang="en-US" b="1" dirty="0" err="1">
                <a:solidFill>
                  <a:schemeClr val="bg1"/>
                </a:solidFill>
              </a:rPr>
              <a:t>Tho</a:t>
            </a:r>
            <a:r>
              <a:rPr lang="en-US" b="1" dirty="0">
                <a:solidFill>
                  <a:schemeClr val="bg1"/>
                </a:solidFill>
              </a:rPr>
              <a:t> wastewater problem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94270C-ACAA-49AE-8A5A-187B4D844535}"/>
              </a:ext>
            </a:extLst>
          </p:cNvPr>
          <p:cNvSpPr/>
          <p:nvPr/>
        </p:nvSpPr>
        <p:spPr>
          <a:xfrm>
            <a:off x="439888" y="1917818"/>
            <a:ext cx="3931920" cy="29238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3891"/>
                </a:solidFill>
              </a:rPr>
              <a:t>Project scope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9DF457-DFED-4FE4-8377-6AD3FE5521BF}"/>
              </a:ext>
            </a:extLst>
          </p:cNvPr>
          <p:cNvCxnSpPr>
            <a:cxnSpLocks/>
          </p:cNvCxnSpPr>
          <p:nvPr/>
        </p:nvCxnSpPr>
        <p:spPr>
          <a:xfrm flipH="1">
            <a:off x="439888" y="2224709"/>
            <a:ext cx="3931920" cy="0"/>
          </a:xfrm>
          <a:prstGeom prst="line">
            <a:avLst/>
          </a:prstGeom>
          <a:ln w="19050">
            <a:solidFill>
              <a:srgbClr val="003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AE5280E-500F-446D-9459-C5F14BA1D63B}"/>
              </a:ext>
            </a:extLst>
          </p:cNvPr>
          <p:cNvSpPr/>
          <p:nvPr/>
        </p:nvSpPr>
        <p:spPr>
          <a:xfrm>
            <a:off x="442436" y="2225472"/>
            <a:ext cx="3931920" cy="94384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marR="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Technology upgrade of the existing Wastewater Treatment Plant and 30,000m3 capacity expansion</a:t>
            </a:r>
          </a:p>
          <a:p>
            <a:pPr marL="285750" marR="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Drainage network expansion</a:t>
            </a:r>
          </a:p>
          <a:p>
            <a:pPr marL="285750" marR="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Operation and maintenance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E1172-03FC-48B5-B447-3D8E9BD57E56}"/>
              </a:ext>
            </a:extLst>
          </p:cNvPr>
          <p:cNvSpPr/>
          <p:nvPr/>
        </p:nvSpPr>
        <p:spPr>
          <a:xfrm>
            <a:off x="439888" y="3382417"/>
            <a:ext cx="3652504" cy="29238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3891"/>
                </a:solidFill>
              </a:rPr>
              <a:t>Project status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734771-74BC-4E05-A025-781529D2A92A}"/>
              </a:ext>
            </a:extLst>
          </p:cNvPr>
          <p:cNvCxnSpPr>
            <a:cxnSpLocks/>
          </p:cNvCxnSpPr>
          <p:nvPr/>
        </p:nvCxnSpPr>
        <p:spPr>
          <a:xfrm flipH="1">
            <a:off x="439888" y="3689308"/>
            <a:ext cx="39319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E4EA095-CC15-458D-B015-A5314B3F6DE3}"/>
              </a:ext>
            </a:extLst>
          </p:cNvPr>
          <p:cNvSpPr/>
          <p:nvPr/>
        </p:nvSpPr>
        <p:spPr>
          <a:xfrm>
            <a:off x="439888" y="3690072"/>
            <a:ext cx="3934468" cy="91820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3891"/>
                </a:solidFill>
              </a:rPr>
              <a:t>Done to date: </a:t>
            </a:r>
            <a:r>
              <a:rPr lang="en-US" dirty="0">
                <a:solidFill>
                  <a:srgbClr val="003891"/>
                </a:solidFill>
              </a:rPr>
              <a:t>water drainage master plan 2030, socio economic plan 2016-2020 and preliminary assessment of water and drainage system by AFD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3891"/>
                </a:solidFill>
              </a:rPr>
              <a:t>Next steps: </a:t>
            </a:r>
            <a:r>
              <a:rPr lang="en-US" dirty="0">
                <a:solidFill>
                  <a:srgbClr val="003891"/>
                </a:solidFill>
              </a:rPr>
              <a:t>City to issue REOI in 2019</a:t>
            </a:r>
            <a:endParaRPr lang="en-US" u="sng" dirty="0">
              <a:solidFill>
                <a:srgbClr val="00389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DB827B-09F6-48C2-B88A-801473BE7BD7}"/>
              </a:ext>
            </a:extLst>
          </p:cNvPr>
          <p:cNvSpPr/>
          <p:nvPr/>
        </p:nvSpPr>
        <p:spPr>
          <a:xfrm>
            <a:off x="2839453" y="1839988"/>
            <a:ext cx="1534903" cy="384721"/>
          </a:xfrm>
          <a:prstGeom prst="rect">
            <a:avLst/>
          </a:prstGeom>
          <a:noFill/>
          <a:ln w="19050">
            <a:solidFill>
              <a:srgbClr val="003891"/>
            </a:solidFill>
          </a:ln>
        </p:spPr>
        <p:txBody>
          <a:bodyPr wrap="square" lIns="91440" tIns="91440" rIns="0" bIns="9144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3891"/>
                </a:solidFill>
              </a:rPr>
              <a:t>CAPEX: USD 60m</a:t>
            </a:r>
          </a:p>
        </p:txBody>
      </p:sp>
      <p:pic>
        <p:nvPicPr>
          <p:cNvPr id="1026" name="9397EC1D-C958-49A1-BFBA-D1BF3BFD90AE" descr="9397EC1D-C958-49A1-BFBA-D1BF3BFD90AE">
            <a:extLst>
              <a:ext uri="{FF2B5EF4-FFF2-40B4-BE49-F238E27FC236}">
                <a16:creationId xmlns:a16="http://schemas.microsoft.com/office/drawing/2014/main" id="{72383993-F30B-4280-BE33-3FB589C5F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5" t="9826" r="13768" b="4295"/>
          <a:stretch/>
        </p:blipFill>
        <p:spPr bwMode="auto">
          <a:xfrm>
            <a:off x="5156200" y="1298414"/>
            <a:ext cx="3378200" cy="367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6700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660E286-4486-4533-A812-3990EB2E2499}"/>
              </a:ext>
            </a:extLst>
          </p:cNvPr>
          <p:cNvSpPr/>
          <p:nvPr/>
        </p:nvSpPr>
        <p:spPr>
          <a:xfrm>
            <a:off x="4309672" y="0"/>
            <a:ext cx="4834328" cy="5143500"/>
          </a:xfrm>
          <a:prstGeom prst="rect">
            <a:avLst/>
          </a:prstGeom>
          <a:solidFill>
            <a:srgbClr val="6C7B9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F1E55-92A3-48B1-B011-DD829C263AAC}"/>
              </a:ext>
            </a:extLst>
          </p:cNvPr>
          <p:cNvSpPr txBox="1"/>
          <p:nvPr/>
        </p:nvSpPr>
        <p:spPr>
          <a:xfrm>
            <a:off x="-1" y="364595"/>
            <a:ext cx="430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Private capital opportunities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B15776-684E-4161-BBE2-8AAC405581E5}"/>
              </a:ext>
            </a:extLst>
          </p:cNvPr>
          <p:cNvGrpSpPr/>
          <p:nvPr/>
        </p:nvGrpSpPr>
        <p:grpSpPr>
          <a:xfrm>
            <a:off x="985759" y="747786"/>
            <a:ext cx="2349500" cy="292718"/>
            <a:chOff x="2972247" y="747786"/>
            <a:chExt cx="2349500" cy="2927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C5BB4-5102-431C-9D0F-6022A76A1CC4}"/>
                </a:ext>
              </a:extLst>
            </p:cNvPr>
            <p:cNvSpPr txBox="1"/>
            <p:nvPr/>
          </p:nvSpPr>
          <p:spPr>
            <a:xfrm>
              <a:off x="2972247" y="747786"/>
              <a:ext cx="23495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Can </a:t>
              </a:r>
              <a:r>
                <a:rPr lang="en-US" sz="1200" spc="450" dirty="0" err="1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Tho</a:t>
              </a:r>
              <a:endParaRPr kumimoji="0" lang="en-US" sz="12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E92526-B815-47F9-A476-9F11ED854464}"/>
                </a:ext>
              </a:extLst>
            </p:cNvPr>
            <p:cNvCxnSpPr>
              <a:cxnSpLocks/>
            </p:cNvCxnSpPr>
            <p:nvPr/>
          </p:nvCxnSpPr>
          <p:spPr>
            <a:xfrm>
              <a:off x="3601096" y="104050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B07139-DDC4-4CBF-A84C-B05D881A1D09}"/>
              </a:ext>
            </a:extLst>
          </p:cNvPr>
          <p:cNvSpPr/>
          <p:nvPr/>
        </p:nvSpPr>
        <p:spPr>
          <a:xfrm>
            <a:off x="439888" y="1616975"/>
            <a:ext cx="3291840" cy="74379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42900" marR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Can </a:t>
            </a:r>
            <a:r>
              <a:rPr lang="en-US" dirty="0" err="1">
                <a:solidFill>
                  <a:srgbClr val="003891"/>
                </a:solidFill>
              </a:rPr>
              <a:t>Tho</a:t>
            </a:r>
            <a:r>
              <a:rPr lang="en-US" dirty="0">
                <a:solidFill>
                  <a:srgbClr val="003891"/>
                </a:solidFill>
              </a:rPr>
              <a:t> city limited PPP experience</a:t>
            </a:r>
          </a:p>
          <a:p>
            <a:pPr marL="342900" marR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existing tariff low; affordability if tariff increases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A95FA1-DCC8-4890-B133-0FCFA3F36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94843"/>
              </p:ext>
            </p:extLst>
          </p:nvPr>
        </p:nvGraphicFramePr>
        <p:xfrm>
          <a:off x="4599427" y="1501867"/>
          <a:ext cx="4398918" cy="782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987">
                  <a:extLst>
                    <a:ext uri="{9D8B030D-6E8A-4147-A177-3AD203B41FA5}">
                      <a16:colId xmlns:a16="http://schemas.microsoft.com/office/drawing/2014/main" val="2516126933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199345724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2771223265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2401301761"/>
                    </a:ext>
                  </a:extLst>
                </a:gridCol>
              </a:tblGrid>
              <a:tr h="3839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PPP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Regulatory Frameworks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Procurement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Government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Co-Financing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91214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58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06B287-3D3D-4AD4-ADAF-3C6CD33A0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33183"/>
              </p:ext>
            </p:extLst>
          </p:nvPr>
        </p:nvGraphicFramePr>
        <p:xfrm>
          <a:off x="4599427" y="2784459"/>
          <a:ext cx="4398920" cy="120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022">
                  <a:extLst>
                    <a:ext uri="{9D8B030D-6E8A-4147-A177-3AD203B41FA5}">
                      <a16:colId xmlns:a16="http://schemas.microsoft.com/office/drawing/2014/main" val="3721814750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855735491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4239706864"/>
                    </a:ext>
                  </a:extLst>
                </a:gridCol>
                <a:gridCol w="682052">
                  <a:extLst>
                    <a:ext uri="{9D8B030D-6E8A-4147-A177-3AD203B41FA5}">
                      <a16:colId xmlns:a16="http://schemas.microsoft.com/office/drawing/2014/main" val="2531687167"/>
                    </a:ext>
                  </a:extLst>
                </a:gridCol>
                <a:gridCol w="584617">
                  <a:extLst>
                    <a:ext uri="{9D8B030D-6E8A-4147-A177-3AD203B41FA5}">
                      <a16:colId xmlns:a16="http://schemas.microsoft.com/office/drawing/2014/main" val="3691893124"/>
                    </a:ext>
                  </a:extLst>
                </a:gridCol>
                <a:gridCol w="528904">
                  <a:extLst>
                    <a:ext uri="{9D8B030D-6E8A-4147-A177-3AD203B41FA5}">
                      <a16:colId xmlns:a16="http://schemas.microsoft.com/office/drawing/2014/main" val="3878562817"/>
                    </a:ext>
                  </a:extLst>
                </a:gridCol>
              </a:tblGrid>
              <a:tr h="675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Real Estate Market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Use Regulations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Cadaster / Land Data Management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Security of property rights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Local Fiscal Powers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LVC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83016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793284"/>
                  </a:ext>
                </a:extLst>
              </a:tr>
            </a:tbl>
          </a:graphicData>
        </a:graphic>
      </p:graphicFrame>
      <p:sp>
        <p:nvSpPr>
          <p:cNvPr id="12" name="Овал 2">
            <a:extLst>
              <a:ext uri="{FF2B5EF4-FFF2-40B4-BE49-F238E27FC236}">
                <a16:creationId xmlns:a16="http://schemas.microsoft.com/office/drawing/2014/main" id="{901886D1-3121-4B6E-8C3C-550FAA2673E6}"/>
              </a:ext>
            </a:extLst>
          </p:cNvPr>
          <p:cNvSpPr/>
          <p:nvPr/>
        </p:nvSpPr>
        <p:spPr>
          <a:xfrm>
            <a:off x="8325661" y="1916509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Овал 2">
            <a:extLst>
              <a:ext uri="{FF2B5EF4-FFF2-40B4-BE49-F238E27FC236}">
                <a16:creationId xmlns:a16="http://schemas.microsoft.com/office/drawing/2014/main" id="{AC85074F-D7E5-4970-812E-9F1CD6738B68}"/>
              </a:ext>
            </a:extLst>
          </p:cNvPr>
          <p:cNvSpPr/>
          <p:nvPr/>
        </p:nvSpPr>
        <p:spPr>
          <a:xfrm>
            <a:off x="5028308" y="1923042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Овал 2">
            <a:extLst>
              <a:ext uri="{FF2B5EF4-FFF2-40B4-BE49-F238E27FC236}">
                <a16:creationId xmlns:a16="http://schemas.microsoft.com/office/drawing/2014/main" id="{8650BC4F-770A-408F-BBB4-775E867A0C6F}"/>
              </a:ext>
            </a:extLst>
          </p:cNvPr>
          <p:cNvSpPr/>
          <p:nvPr/>
        </p:nvSpPr>
        <p:spPr>
          <a:xfrm>
            <a:off x="7390271" y="360073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Овал 2">
            <a:extLst>
              <a:ext uri="{FF2B5EF4-FFF2-40B4-BE49-F238E27FC236}">
                <a16:creationId xmlns:a16="http://schemas.microsoft.com/office/drawing/2014/main" id="{B9E9E704-0105-4570-9740-93796A970B15}"/>
              </a:ext>
            </a:extLst>
          </p:cNvPr>
          <p:cNvSpPr/>
          <p:nvPr/>
        </p:nvSpPr>
        <p:spPr>
          <a:xfrm>
            <a:off x="4918061" y="360073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Овал 10">
            <a:extLst>
              <a:ext uri="{FF2B5EF4-FFF2-40B4-BE49-F238E27FC236}">
                <a16:creationId xmlns:a16="http://schemas.microsoft.com/office/drawing/2014/main" id="{C2D3D714-2295-4238-B08F-BEBF6D75B18D}"/>
              </a:ext>
            </a:extLst>
          </p:cNvPr>
          <p:cNvSpPr/>
          <p:nvPr/>
        </p:nvSpPr>
        <p:spPr>
          <a:xfrm>
            <a:off x="6107511" y="1914253"/>
            <a:ext cx="342900" cy="3429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Овал 2">
            <a:extLst>
              <a:ext uri="{FF2B5EF4-FFF2-40B4-BE49-F238E27FC236}">
                <a16:creationId xmlns:a16="http://schemas.microsoft.com/office/drawing/2014/main" id="{4A865860-A145-4C8A-9FD5-90604D5CFDC1}"/>
              </a:ext>
            </a:extLst>
          </p:cNvPr>
          <p:cNvSpPr/>
          <p:nvPr/>
        </p:nvSpPr>
        <p:spPr>
          <a:xfrm>
            <a:off x="7218821" y="1923042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Овал 2">
            <a:extLst>
              <a:ext uri="{FF2B5EF4-FFF2-40B4-BE49-F238E27FC236}">
                <a16:creationId xmlns:a16="http://schemas.microsoft.com/office/drawing/2014/main" id="{DAEFE171-E5C1-46F5-A5F0-9E3664CEF4C1}"/>
              </a:ext>
            </a:extLst>
          </p:cNvPr>
          <p:cNvSpPr/>
          <p:nvPr/>
        </p:nvSpPr>
        <p:spPr>
          <a:xfrm>
            <a:off x="5722099" y="3605816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Овал 2">
            <a:extLst>
              <a:ext uri="{FF2B5EF4-FFF2-40B4-BE49-F238E27FC236}">
                <a16:creationId xmlns:a16="http://schemas.microsoft.com/office/drawing/2014/main" id="{F30C0AEB-A553-4BB3-89C7-6A244E19FCB3}"/>
              </a:ext>
            </a:extLst>
          </p:cNvPr>
          <p:cNvSpPr/>
          <p:nvPr/>
        </p:nvSpPr>
        <p:spPr>
          <a:xfrm>
            <a:off x="6586233" y="3614517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Овал 2">
            <a:extLst>
              <a:ext uri="{FF2B5EF4-FFF2-40B4-BE49-F238E27FC236}">
                <a16:creationId xmlns:a16="http://schemas.microsoft.com/office/drawing/2014/main" id="{9A1097EA-421D-4683-91F5-DB8D9741B3F3}"/>
              </a:ext>
            </a:extLst>
          </p:cNvPr>
          <p:cNvSpPr/>
          <p:nvPr/>
        </p:nvSpPr>
        <p:spPr>
          <a:xfrm>
            <a:off x="7999959" y="359906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Овал 2">
            <a:extLst>
              <a:ext uri="{FF2B5EF4-FFF2-40B4-BE49-F238E27FC236}">
                <a16:creationId xmlns:a16="http://schemas.microsoft.com/office/drawing/2014/main" id="{ECDE0564-3785-4575-ACD9-81D530FD4A51}"/>
              </a:ext>
            </a:extLst>
          </p:cNvPr>
          <p:cNvSpPr/>
          <p:nvPr/>
        </p:nvSpPr>
        <p:spPr>
          <a:xfrm>
            <a:off x="8556824" y="3602327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DB4880-3FD2-428B-AAC5-288547CB3AA6}"/>
              </a:ext>
            </a:extLst>
          </p:cNvPr>
          <p:cNvCxnSpPr>
            <a:cxnSpLocks/>
          </p:cNvCxnSpPr>
          <p:nvPr/>
        </p:nvCxnSpPr>
        <p:spPr>
          <a:xfrm flipH="1">
            <a:off x="439888" y="1581240"/>
            <a:ext cx="3291840" cy="0"/>
          </a:xfrm>
          <a:prstGeom prst="line">
            <a:avLst/>
          </a:prstGeom>
          <a:ln w="19050">
            <a:solidFill>
              <a:srgbClr val="003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928F338-7782-456B-9174-8C774DE135E2}"/>
              </a:ext>
            </a:extLst>
          </p:cNvPr>
          <p:cNvSpPr/>
          <p:nvPr/>
        </p:nvSpPr>
        <p:spPr>
          <a:xfrm>
            <a:off x="439888" y="1282815"/>
            <a:ext cx="3291840" cy="29238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3891"/>
                </a:solidFill>
              </a:rPr>
              <a:t>Challenges: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A39C6A-D875-4868-97AE-2D18CE1BDA8F}"/>
              </a:ext>
            </a:extLst>
          </p:cNvPr>
          <p:cNvSpPr/>
          <p:nvPr/>
        </p:nvSpPr>
        <p:spPr>
          <a:xfrm>
            <a:off x="439888" y="2952055"/>
            <a:ext cx="3291840" cy="204671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342900" marR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good PPP track record in Vietnam and enabling PPP regulations</a:t>
            </a:r>
          </a:p>
          <a:p>
            <a:pPr marL="342900" marR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access to and support of institutions and professionals with strong PPP and transactional experience (i.e. WB CRP)</a:t>
            </a:r>
          </a:p>
          <a:p>
            <a:pPr marL="342900" marR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Can </a:t>
            </a:r>
            <a:r>
              <a:rPr lang="en-US" dirty="0" err="1">
                <a:solidFill>
                  <a:srgbClr val="003891"/>
                </a:solidFill>
              </a:rPr>
              <a:t>Tho</a:t>
            </a:r>
            <a:r>
              <a:rPr lang="en-US" dirty="0">
                <a:solidFill>
                  <a:srgbClr val="003891"/>
                </a:solidFill>
              </a:rPr>
              <a:t> city strong commitment to leverage private capital</a:t>
            </a:r>
          </a:p>
          <a:p>
            <a:pPr marL="342900" marR="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City is committed to increase the tariff to be more market based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847961-9AA7-4AE5-9142-53C730B7C386}"/>
              </a:ext>
            </a:extLst>
          </p:cNvPr>
          <p:cNvCxnSpPr>
            <a:cxnSpLocks/>
          </p:cNvCxnSpPr>
          <p:nvPr/>
        </p:nvCxnSpPr>
        <p:spPr>
          <a:xfrm flipH="1">
            <a:off x="439888" y="2907854"/>
            <a:ext cx="3291840" cy="0"/>
          </a:xfrm>
          <a:prstGeom prst="line">
            <a:avLst/>
          </a:prstGeom>
          <a:ln w="19050">
            <a:solidFill>
              <a:srgbClr val="003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3800AEA-8272-4859-9956-432254F233E6}"/>
              </a:ext>
            </a:extLst>
          </p:cNvPr>
          <p:cNvSpPr/>
          <p:nvPr/>
        </p:nvSpPr>
        <p:spPr>
          <a:xfrm>
            <a:off x="439888" y="2609429"/>
            <a:ext cx="3291840" cy="29238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3891"/>
                </a:solidFill>
              </a:rPr>
              <a:t>Opportunities:</a:t>
            </a:r>
          </a:p>
        </p:txBody>
      </p:sp>
    </p:spTree>
    <p:extLst>
      <p:ext uri="{BB962C8B-B14F-4D97-AF65-F5344CB8AC3E}">
        <p14:creationId xmlns:p14="http://schemas.microsoft.com/office/powerpoint/2010/main" val="15376714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1612490" y="295235"/>
            <a:ext cx="616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Financing Model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70271"/>
            <a:ext cx="2349500" cy="330193"/>
            <a:chOff x="3174612" y="770271"/>
            <a:chExt cx="2349500" cy="3301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7027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Can </a:t>
              </a:r>
              <a:r>
                <a:rPr lang="en-US" sz="1400" spc="450" dirty="0" err="1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Tho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046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5C92DA8-8072-4A43-8EC2-C34C819B76B5}"/>
              </a:ext>
            </a:extLst>
          </p:cNvPr>
          <p:cNvSpPr txBox="1"/>
          <p:nvPr/>
        </p:nvSpPr>
        <p:spPr>
          <a:xfrm>
            <a:off x="5224072" y="1553084"/>
            <a:ext cx="3247511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asked from Investors?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Financial capacity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Commitment for timely delivery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Experience in technology and operation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Flexibility for </a:t>
            </a:r>
            <a:r>
              <a:rPr lang="en-US" dirty="0" err="1">
                <a:solidFill>
                  <a:srgbClr val="FF0000"/>
                </a:solidFill>
              </a:rPr>
              <a:t>renegociation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88638A-20F3-460F-97C2-E96F5726E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29" y="1941995"/>
            <a:ext cx="565996" cy="5659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3B95D1-3558-42F2-A17E-87EFE31804DD}"/>
              </a:ext>
            </a:extLst>
          </p:cNvPr>
          <p:cNvSpPr/>
          <p:nvPr/>
        </p:nvSpPr>
        <p:spPr>
          <a:xfrm>
            <a:off x="439888" y="1633910"/>
            <a:ext cx="4206240" cy="49244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R="0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solidFill>
                  <a:srgbClr val="003891"/>
                </a:solidFill>
              </a:rPr>
              <a:t>25-year design, build, finance, operate contract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605A-4025-4DC6-9252-2B0B4F252DCF}"/>
              </a:ext>
            </a:extLst>
          </p:cNvPr>
          <p:cNvCxnSpPr>
            <a:cxnSpLocks/>
          </p:cNvCxnSpPr>
          <p:nvPr/>
        </p:nvCxnSpPr>
        <p:spPr>
          <a:xfrm flipH="1">
            <a:off x="439888" y="1581240"/>
            <a:ext cx="4206240" cy="0"/>
          </a:xfrm>
          <a:prstGeom prst="line">
            <a:avLst/>
          </a:prstGeom>
          <a:ln w="19050">
            <a:solidFill>
              <a:srgbClr val="003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CD92FF5-C972-49AC-B542-E73786E05A29}"/>
              </a:ext>
            </a:extLst>
          </p:cNvPr>
          <p:cNvSpPr/>
          <p:nvPr/>
        </p:nvSpPr>
        <p:spPr>
          <a:xfrm>
            <a:off x="439888" y="1282815"/>
            <a:ext cx="4206240" cy="29238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3891"/>
                </a:solidFill>
              </a:rPr>
              <a:t>Financing model: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EFE6EF-2904-4CFE-B684-1E7F1605C5AB}"/>
              </a:ext>
            </a:extLst>
          </p:cNvPr>
          <p:cNvSpPr/>
          <p:nvPr/>
        </p:nvSpPr>
        <p:spPr>
          <a:xfrm>
            <a:off x="439888" y="2463605"/>
            <a:ext cx="4206240" cy="255454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R="0">
              <a:spcBef>
                <a:spcPts val="200"/>
              </a:spcBef>
              <a:spcAft>
                <a:spcPts val="200"/>
              </a:spcAft>
            </a:pPr>
            <a:r>
              <a:rPr lang="en-US" u="sng" dirty="0">
                <a:solidFill>
                  <a:srgbClr val="003891"/>
                </a:solidFill>
              </a:rPr>
              <a:t>City Authorities: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secure land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regulate tariff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enforce environment standards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force majeure</a:t>
            </a:r>
          </a:p>
          <a:p>
            <a:pPr marR="0">
              <a:spcBef>
                <a:spcPts val="200"/>
              </a:spcBef>
              <a:spcAft>
                <a:spcPts val="200"/>
              </a:spcAft>
            </a:pPr>
            <a:r>
              <a:rPr lang="en-US" u="sng" dirty="0">
                <a:solidFill>
                  <a:srgbClr val="003891"/>
                </a:solidFill>
              </a:rPr>
              <a:t>Private partner: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design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construction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operation and maintenance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891"/>
                </a:solidFill>
              </a:rPr>
              <a:t>finance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70B563-24AB-48F0-88AA-2557F7E292EF}"/>
              </a:ext>
            </a:extLst>
          </p:cNvPr>
          <p:cNvCxnSpPr>
            <a:cxnSpLocks/>
          </p:cNvCxnSpPr>
          <p:nvPr/>
        </p:nvCxnSpPr>
        <p:spPr>
          <a:xfrm flipH="1">
            <a:off x="439888" y="2410935"/>
            <a:ext cx="4206240" cy="0"/>
          </a:xfrm>
          <a:prstGeom prst="line">
            <a:avLst/>
          </a:prstGeom>
          <a:ln w="19050">
            <a:solidFill>
              <a:srgbClr val="0038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F95DCB6-0854-442E-8539-E9B430CD09D4}"/>
              </a:ext>
            </a:extLst>
          </p:cNvPr>
          <p:cNvSpPr/>
          <p:nvPr/>
        </p:nvSpPr>
        <p:spPr>
          <a:xfrm>
            <a:off x="439888" y="2112510"/>
            <a:ext cx="4206240" cy="29238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3891"/>
                </a:solidFill>
              </a:rPr>
              <a:t>Stakeholders:</a:t>
            </a:r>
          </a:p>
        </p:txBody>
      </p:sp>
    </p:spTree>
    <p:extLst>
      <p:ext uri="{BB962C8B-B14F-4D97-AF65-F5344CB8AC3E}">
        <p14:creationId xmlns:p14="http://schemas.microsoft.com/office/powerpoint/2010/main" val="37997093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45539</TotalTime>
  <Words>290</Words>
  <Application>Microsoft Office PowerPoint</Application>
  <PresentationFormat>On-screen Show (16:9)</PresentationFormat>
  <Paragraphs>79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Montserrat</vt:lpstr>
      <vt:lpstr>Arial</vt:lpstr>
      <vt:lpstr>Calibri</vt:lpstr>
      <vt:lpstr>Calibri Light</vt:lpstr>
      <vt:lpstr>Century Gothic</vt:lpstr>
      <vt:lpstr>Lato Light</vt:lpstr>
      <vt:lpstr>Times New Roman</vt:lpstr>
      <vt:lpstr>Wingdings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Mary Shen</cp:lastModifiedBy>
  <cp:revision>6739</cp:revision>
  <dcterms:created xsi:type="dcterms:W3CDTF">2014-11-12T21:47:38Z</dcterms:created>
  <dcterms:modified xsi:type="dcterms:W3CDTF">2018-07-12T12:45:11Z</dcterms:modified>
  <cp:category/>
</cp:coreProperties>
</file>