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2"/>
  </p:notesMasterIdLst>
  <p:sldIdLst>
    <p:sldId id="259" r:id="rId2"/>
    <p:sldId id="263" r:id="rId3"/>
    <p:sldId id="266" r:id="rId4"/>
    <p:sldId id="279" r:id="rId5"/>
    <p:sldId id="260" r:id="rId6"/>
    <p:sldId id="273" r:id="rId7"/>
    <p:sldId id="265" r:id="rId8"/>
    <p:sldId id="277" r:id="rId9"/>
    <p:sldId id="275" r:id="rId10"/>
    <p:sldId id="278"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Open Sans Light"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C8CA92-F2A3-4468-9675-336F3595C8AD}">
  <a:tblStyle styleId="{B8C8CA92-F2A3-4468-9675-336F3595C8A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2E8"/>
          </a:solidFill>
        </a:fill>
      </a:tcStyle>
    </a:wholeTbl>
    <a:band1H>
      <a:tcTxStyle/>
      <a:tcStyle>
        <a:tcBdr/>
        <a:fill>
          <a:solidFill>
            <a:srgbClr val="CAE3CF"/>
          </a:solidFill>
        </a:fill>
      </a:tcStyle>
    </a:band1H>
    <a:band2H>
      <a:tcTxStyle/>
      <a:tcStyle>
        <a:tcBdr/>
      </a:tcStyle>
    </a:band2H>
    <a:band1V>
      <a:tcTxStyle/>
      <a:tcStyle>
        <a:tcBdr/>
        <a:fill>
          <a:solidFill>
            <a:srgbClr val="CAE3C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7" name="Shape 10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8" name="Shape 19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Shape 2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Shape 1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Нийт түүхий арьс ширний 80% гаруй хувийг дөнгөж анхболовсруулалт нь нийт боловсруулсан бүтээгдэхүүний ердөө ~ан шатны боловсруулалт хийж БНХАУ-руу экспортлож байна. </a:t>
            </a:r>
            <a:endParaRPr sz="12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Арьс ширний салбарын нийт 1%-г эзэлж байна. </a:t>
            </a:r>
            <a:endParaRPr sz="1200" b="1" i="0" u="none" strike="noStrike" cap="none">
              <a:solidFill>
                <a:srgbClr val="00B050"/>
              </a:solidFill>
              <a:latin typeface="Arial"/>
              <a:ea typeface="Arial"/>
              <a:cs typeface="Arial"/>
              <a:sym typeface="Arial"/>
            </a:endParaRPr>
          </a:p>
          <a:p>
            <a:pPr marL="171450" marR="0" lvl="0" indent="-171450" algn="just" rtl="0">
              <a:spcBef>
                <a:spcPts val="0"/>
              </a:spcBef>
              <a:spcAft>
                <a:spcPts val="0"/>
              </a:spcAft>
              <a:buClr>
                <a:schemeClr val="dk1"/>
              </a:buClr>
              <a:buSzPts val="1200"/>
              <a:buFont typeface="Noto Sans Symbols"/>
              <a:buChar char="▪"/>
            </a:pPr>
            <a:r>
              <a:rPr lang="en-US" sz="1200" b="0" i="0" u="none" strike="noStrike" cap="none">
                <a:solidFill>
                  <a:schemeClr val="dk1"/>
                </a:solidFill>
                <a:latin typeface="Arial"/>
                <a:ea typeface="Arial"/>
                <a:cs typeface="Arial"/>
                <a:sym typeface="Arial"/>
              </a:rPr>
              <a:t>Үйлдвэрлэгчдийн хувьд эргэлтийн хөрөнгөгүйн улмаас Хятад худалдаачдын мөнгөөр үйлдвэрлэлийн түүхий эдээ худалдан авч байна. </a:t>
            </a:r>
            <a:endParaRPr/>
          </a:p>
          <a:p>
            <a:pPr marL="171450" marR="0" lvl="0" indent="-171450" algn="just" rtl="0">
              <a:spcBef>
                <a:spcPts val="0"/>
              </a:spcBef>
              <a:spcAft>
                <a:spcPts val="0"/>
              </a:spcAft>
              <a:buClr>
                <a:schemeClr val="dk1"/>
              </a:buClr>
              <a:buSzPts val="1200"/>
              <a:buFont typeface="Noto Sans Symbols"/>
              <a:buChar char="▪"/>
            </a:pPr>
            <a:r>
              <a:rPr lang="en-US" sz="1200" b="0" i="0" u="none" strike="noStrike" cap="none">
                <a:solidFill>
                  <a:schemeClr val="dk1"/>
                </a:solidFill>
                <a:latin typeface="Arial"/>
                <a:ea typeface="Arial"/>
                <a:cs typeface="Arial"/>
                <a:sym typeface="Arial"/>
              </a:rPr>
              <a:t>Монгол улс жил бүр дунджаар 10,3 сая арьс шир бэлтгэгдэж байгаа бөгөөд 80-90% нь уламжлалт хөдөө аж ахуйн аргаар бэлтгэгдэж байна.</a:t>
            </a: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3" name="Shape 11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379" name="Shape 3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9" name="Shape 22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89" name="Shape 48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06" name="Shape 40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1147763" y="1233488"/>
            <a:ext cx="4440237" cy="33289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Shape 50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06" name="Shape 50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chemeClr val="lt1"/>
        </a:solidFill>
        <a:effectLst/>
      </p:bgPr>
    </p:bg>
    <p:spTree>
      <p:nvGrpSpPr>
        <p:cNvPr id="1" name="Shape 19"/>
        <p:cNvGrpSpPr/>
        <p:nvPr/>
      </p:nvGrpSpPr>
      <p:grpSpPr>
        <a:xfrm>
          <a:off x="0" y="0"/>
          <a:ext cx="0" cy="0"/>
          <a:chOff x="0" y="0"/>
          <a:chExt cx="0" cy="0"/>
        </a:xfrm>
      </p:grpSpPr>
      <p:sp>
        <p:nvSpPr>
          <p:cNvPr id="20" name="Shape 20"/>
          <p:cNvSpPr/>
          <p:nvPr/>
        </p:nvSpPr>
        <p:spPr>
          <a:xfrm>
            <a:off x="-6567" y="0"/>
            <a:ext cx="9150569" cy="6858000"/>
          </a:xfrm>
          <a:prstGeom prst="rect">
            <a:avLst/>
          </a:prstGeom>
          <a:solidFill>
            <a:srgbClr val="212E6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761">
              <a:solidFill>
                <a:srgbClr val="000000"/>
              </a:solidFill>
              <a:latin typeface="Open Sans Light"/>
              <a:ea typeface="Open Sans Light"/>
              <a:cs typeface="Open Sans Light"/>
              <a:sym typeface="Open Sans Light"/>
            </a:endParaRPr>
          </a:p>
        </p:txBody>
      </p:sp>
      <p:pic>
        <p:nvPicPr>
          <p:cNvPr id="21" name="Shape 21"/>
          <p:cNvPicPr preferRelativeResize="0"/>
          <p:nvPr/>
        </p:nvPicPr>
        <p:blipFill rotWithShape="1">
          <a:blip r:embed="rId2">
            <a:alphaModFix/>
          </a:blip>
          <a:srcRect/>
          <a:stretch/>
        </p:blipFill>
        <p:spPr>
          <a:xfrm>
            <a:off x="3517448" y="1752600"/>
            <a:ext cx="2102535" cy="194352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7F7F7F"/>
              </a:buClr>
              <a:buSzPts val="3200"/>
              <a:buFont typeface="Arial"/>
              <a:buNone/>
              <a:defRPr sz="32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7F7F7F"/>
              </a:buClr>
              <a:buSzPts val="3200"/>
              <a:buFont typeface="Arial"/>
              <a:buNone/>
              <a:defRPr sz="32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Shape 72"/>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7F7F7F"/>
              </a:buClr>
              <a:buSzPts val="2400"/>
              <a:buFont typeface="Arial"/>
              <a:buNone/>
              <a:defRPr sz="24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Shape 77"/>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Shape 80"/>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7F7F7F"/>
              </a:buClr>
              <a:buSzPts val="2400"/>
              <a:buFont typeface="Arial"/>
              <a:buNone/>
              <a:defRPr sz="24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Shape 81"/>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330200" algn="l" rtl="0">
              <a:lnSpc>
                <a:spcPct val="90000"/>
              </a:lnSpc>
              <a:spcBef>
                <a:spcPts val="1000"/>
              </a:spcBef>
              <a:spcAft>
                <a:spcPts val="0"/>
              </a:spcAft>
              <a:buClr>
                <a:srgbClr val="00B050"/>
              </a:buClr>
              <a:buSzPts val="1600"/>
              <a:buFont typeface="Noto Sans Symbols"/>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rgbClr val="00B050"/>
              </a:buClr>
              <a:buSzPts val="1400"/>
              <a:buFont typeface="Noto Sans Symbols"/>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rgbClr val="00B050"/>
              </a:buClr>
              <a:buSzPts val="1200"/>
              <a:buFont typeface="Noto Sans Symbols"/>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rgbClr val="00B050"/>
              </a:buClr>
              <a:buSzPts val="1100"/>
              <a:buFont typeface="Noto Sans Symbols"/>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rgbClr val="00B050"/>
              </a:buClr>
              <a:buSzPts val="1100"/>
              <a:buFont typeface="Noto Sans Symbols"/>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27" name="Shape 27"/>
          <p:cNvSpPr txBox="1">
            <a:spLocks noGrp="1"/>
          </p:cNvSpPr>
          <p:nvPr>
            <p:ph type="title"/>
          </p:nvPr>
        </p:nvSpPr>
        <p:spPr>
          <a:xfrm>
            <a:off x="152400" y="0"/>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7F7F7F"/>
              </a:buClr>
              <a:buSzPts val="2400"/>
              <a:buFont typeface="Arial"/>
              <a:buNone/>
              <a:defRPr sz="24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3_Title Slide">
  <p:cSld name="3_Title Slide">
    <p:spTree>
      <p:nvGrpSpPr>
        <p:cNvPr id="1" name="Shape 28"/>
        <p:cNvGrpSpPr/>
        <p:nvPr/>
      </p:nvGrpSpPr>
      <p:grpSpPr>
        <a:xfrm>
          <a:off x="0" y="0"/>
          <a:ext cx="0" cy="0"/>
          <a:chOff x="0" y="0"/>
          <a:chExt cx="0" cy="0"/>
        </a:xfrm>
      </p:grpSpPr>
      <p:pic>
        <p:nvPicPr>
          <p:cNvPr id="29" name="Shape 29" descr="C:\Users\d.enkhbayar\Desktop\Eggy\Leather\FS_update_2016\Zurag\ЗУРАГ\yerunhii zurag\Haragdah baidal 9.jpg"/>
          <p:cNvPicPr preferRelativeResize="0"/>
          <p:nvPr/>
        </p:nvPicPr>
        <p:blipFill rotWithShape="1">
          <a:blip r:embed="rId2">
            <a:alphaModFix/>
          </a:blip>
          <a:srcRect/>
          <a:stretch/>
        </p:blipFill>
        <p:spPr>
          <a:xfrm>
            <a:off x="0" y="0"/>
            <a:ext cx="9144000" cy="5827068"/>
          </a:xfrm>
          <a:prstGeom prst="rect">
            <a:avLst/>
          </a:prstGeom>
          <a:noFill/>
          <a:ln>
            <a:noFill/>
          </a:ln>
        </p:spPr>
      </p:pic>
      <p:sp>
        <p:nvSpPr>
          <p:cNvPr id="30" name="Shape 30"/>
          <p:cNvSpPr/>
          <p:nvPr/>
        </p:nvSpPr>
        <p:spPr>
          <a:xfrm>
            <a:off x="7142043" y="152400"/>
            <a:ext cx="1620957"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lt1"/>
                </a:solidFill>
                <a:latin typeface="Calibri"/>
                <a:ea typeface="Calibri"/>
                <a:cs typeface="Calibri"/>
                <a:sym typeface="Calibri"/>
              </a:rPr>
              <a:t>STRICTLY CONFIDENTIAL</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7F7F7F"/>
              </a:buClr>
              <a:buSzPts val="2400"/>
              <a:buFont typeface="Arial"/>
              <a:buNone/>
              <a:defRPr sz="24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7321" y="174625"/>
            <a:ext cx="7886700" cy="71843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7F7F7F"/>
              </a:buClr>
              <a:buSzPts val="2400"/>
              <a:buFont typeface="Arial"/>
              <a:buNone/>
              <a:defRPr sz="24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39" name="Shape 39"/>
          <p:cNvSpPr/>
          <p:nvPr/>
        </p:nvSpPr>
        <p:spPr>
          <a:xfrm>
            <a:off x="58121" y="0"/>
            <a:ext cx="9136679" cy="6858000"/>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 name="Shape 40"/>
          <p:cNvPicPr preferRelativeResize="0"/>
          <p:nvPr/>
        </p:nvPicPr>
        <p:blipFill rotWithShape="1">
          <a:blip r:embed="rId2">
            <a:alphaModFix/>
          </a:blip>
          <a:srcRect/>
          <a:stretch/>
        </p:blipFill>
        <p:spPr>
          <a:xfrm>
            <a:off x="3355598" y="1781110"/>
            <a:ext cx="2440124" cy="2255577"/>
          </a:xfrm>
          <a:prstGeom prst="rect">
            <a:avLst/>
          </a:prstGeom>
          <a:noFill/>
          <a:ln>
            <a:noFill/>
          </a:ln>
        </p:spPr>
      </p:pic>
      <p:sp>
        <p:nvSpPr>
          <p:cNvPr id="41" name="Shape 41"/>
          <p:cNvSpPr/>
          <p:nvPr/>
        </p:nvSpPr>
        <p:spPr>
          <a:xfrm>
            <a:off x="-20460" y="0"/>
            <a:ext cx="9215259" cy="6858000"/>
          </a:xfrm>
          <a:prstGeom prst="rect">
            <a:avLst/>
          </a:prstGeom>
          <a:solidFill>
            <a:schemeClr val="lt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014">
              <a:solidFill>
                <a:srgbClr val="000000"/>
              </a:solidFill>
              <a:latin typeface="Open Sans Light"/>
              <a:ea typeface="Open Sans Light"/>
              <a:cs typeface="Open Sans Light"/>
              <a:sym typeface="Open Sans Light"/>
            </a:endParaRPr>
          </a:p>
        </p:txBody>
      </p:sp>
      <p:sp>
        <p:nvSpPr>
          <p:cNvPr id="42" name="Shape 42"/>
          <p:cNvSpPr/>
          <p:nvPr/>
        </p:nvSpPr>
        <p:spPr>
          <a:xfrm>
            <a:off x="-20460" y="6110514"/>
            <a:ext cx="9164459" cy="747486"/>
          </a:xfrm>
          <a:prstGeom prst="rect">
            <a:avLst/>
          </a:prstGeom>
          <a:solidFill>
            <a:schemeClr val="lt1">
              <a:alpha val="1764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 name="Shape 43"/>
          <p:cNvPicPr preferRelativeResize="0"/>
          <p:nvPr/>
        </p:nvPicPr>
        <p:blipFill rotWithShape="1">
          <a:blip r:embed="rId3">
            <a:alphaModFix/>
          </a:blip>
          <a:srcRect/>
          <a:stretch/>
        </p:blipFill>
        <p:spPr>
          <a:xfrm>
            <a:off x="4072415" y="2506655"/>
            <a:ext cx="1033018" cy="92046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7F7F7F"/>
              </a:buClr>
              <a:buSzPts val="6000"/>
              <a:buFont typeface="Arial"/>
              <a:buNone/>
              <a:defRPr sz="60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Shape 4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7" name="Shape 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50" name="Shape 50"/>
          <p:cNvSpPr txBox="1"/>
          <p:nvPr/>
        </p:nvSpPr>
        <p:spPr>
          <a:xfrm>
            <a:off x="152400" y="0"/>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7F7F7F"/>
              </a:buClr>
              <a:buSzPts val="2400"/>
              <a:buFont typeface="Arial"/>
              <a:buNone/>
            </a:pPr>
            <a:r>
              <a:rPr lang="en-US" sz="2400" b="1">
                <a:solidFill>
                  <a:srgbClr val="7F7F7F"/>
                </a:solidFill>
                <a:latin typeface="Arial"/>
                <a:ea typeface="Arial"/>
                <a:cs typeface="Arial"/>
                <a:sym typeface="Arial"/>
              </a:rPr>
              <a:t>Click to edit Master title style</a:t>
            </a:r>
            <a:endParaRPr sz="2400" b="1">
              <a:solidFill>
                <a:srgbClr val="7F7F7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7F7F7F"/>
              </a:buClr>
              <a:buSzPts val="2400"/>
              <a:buFont typeface="Arial"/>
              <a:buNone/>
              <a:defRPr sz="24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 name="Shape 53"/>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7F7F7F"/>
              </a:buClr>
              <a:buSzPts val="2400"/>
              <a:buFont typeface="Arial"/>
              <a:buNone/>
              <a:defRPr sz="24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Shape 5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Shape 64"/>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a:solidFill>
                  <a:srgbClr val="888888"/>
                </a:solidFill>
                <a:latin typeface="Arial"/>
                <a:ea typeface="Arial"/>
                <a:cs typeface="Arial"/>
                <a:sym typeface="Arial"/>
              </a:defRPr>
            </a:lvl1pPr>
            <a:lvl2pPr marL="0" marR="0" lvl="1" indent="0" algn="r" rtl="0">
              <a:spcBef>
                <a:spcPts val="0"/>
              </a:spcBef>
              <a:buNone/>
              <a:defRPr sz="1200" b="1">
                <a:solidFill>
                  <a:srgbClr val="888888"/>
                </a:solidFill>
                <a:latin typeface="Arial"/>
                <a:ea typeface="Arial"/>
                <a:cs typeface="Arial"/>
                <a:sym typeface="Arial"/>
              </a:defRPr>
            </a:lvl2pPr>
            <a:lvl3pPr marL="0" marR="0" lvl="2" indent="0" algn="r" rtl="0">
              <a:spcBef>
                <a:spcPts val="0"/>
              </a:spcBef>
              <a:buNone/>
              <a:defRPr sz="1200" b="1">
                <a:solidFill>
                  <a:srgbClr val="888888"/>
                </a:solidFill>
                <a:latin typeface="Arial"/>
                <a:ea typeface="Arial"/>
                <a:cs typeface="Arial"/>
                <a:sym typeface="Arial"/>
              </a:defRPr>
            </a:lvl3pPr>
            <a:lvl4pPr marL="0" marR="0" lvl="3" indent="0" algn="r" rtl="0">
              <a:spcBef>
                <a:spcPts val="0"/>
              </a:spcBef>
              <a:buNone/>
              <a:defRPr sz="1200" b="1">
                <a:solidFill>
                  <a:srgbClr val="888888"/>
                </a:solidFill>
                <a:latin typeface="Arial"/>
                <a:ea typeface="Arial"/>
                <a:cs typeface="Arial"/>
                <a:sym typeface="Arial"/>
              </a:defRPr>
            </a:lvl4pPr>
            <a:lvl5pPr marL="0" marR="0" lvl="4" indent="0" algn="r" rtl="0">
              <a:spcBef>
                <a:spcPts val="0"/>
              </a:spcBef>
              <a:buNone/>
              <a:defRPr sz="1200" b="1">
                <a:solidFill>
                  <a:srgbClr val="888888"/>
                </a:solidFill>
                <a:latin typeface="Arial"/>
                <a:ea typeface="Arial"/>
                <a:cs typeface="Arial"/>
                <a:sym typeface="Arial"/>
              </a:defRPr>
            </a:lvl5pPr>
            <a:lvl6pPr marL="0" marR="0" lvl="5" indent="0" algn="r" rtl="0">
              <a:spcBef>
                <a:spcPts val="0"/>
              </a:spcBef>
              <a:buNone/>
              <a:defRPr sz="1200" b="1">
                <a:solidFill>
                  <a:srgbClr val="888888"/>
                </a:solidFill>
                <a:latin typeface="Arial"/>
                <a:ea typeface="Arial"/>
                <a:cs typeface="Arial"/>
                <a:sym typeface="Arial"/>
              </a:defRPr>
            </a:lvl6pPr>
            <a:lvl7pPr marL="0" marR="0" lvl="6" indent="0" algn="r" rtl="0">
              <a:spcBef>
                <a:spcPts val="0"/>
              </a:spcBef>
              <a:buNone/>
              <a:defRPr sz="1200" b="1">
                <a:solidFill>
                  <a:srgbClr val="888888"/>
                </a:solidFill>
                <a:latin typeface="Arial"/>
                <a:ea typeface="Arial"/>
                <a:cs typeface="Arial"/>
                <a:sym typeface="Arial"/>
              </a:defRPr>
            </a:lvl7pPr>
            <a:lvl8pPr marL="0" marR="0" lvl="7" indent="0" algn="r" rtl="0">
              <a:spcBef>
                <a:spcPts val="0"/>
              </a:spcBef>
              <a:buNone/>
              <a:defRPr sz="1200" b="1">
                <a:solidFill>
                  <a:srgbClr val="888888"/>
                </a:solidFill>
                <a:latin typeface="Arial"/>
                <a:ea typeface="Arial"/>
                <a:cs typeface="Arial"/>
                <a:sym typeface="Arial"/>
              </a:defRPr>
            </a:lvl8pPr>
            <a:lvl9pPr marL="0" marR="0" lvl="8" indent="0" algn="r" rtl="0">
              <a:spcBef>
                <a:spcPts val="0"/>
              </a:spcBef>
              <a:buNone/>
              <a:defRPr sz="1200" b="1">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4794826" y="893061"/>
            <a:ext cx="1488424" cy="176029"/>
          </a:xfrm>
          <a:prstGeom prst="rect">
            <a:avLst/>
          </a:prstGeom>
          <a:gradFill>
            <a:gsLst>
              <a:gs pos="0">
                <a:srgbClr val="002060"/>
              </a:gs>
              <a:gs pos="100000">
                <a:srgbClr val="0070C0"/>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Shape 11"/>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888888"/>
                </a:solidFill>
                <a:latin typeface="Arial"/>
                <a:ea typeface="Arial"/>
                <a:cs typeface="Arial"/>
                <a:sym typeface="Arial"/>
              </a:defRPr>
            </a:lvl1pPr>
            <a:lvl2pPr marL="0" marR="0" lvl="1" indent="0" algn="r" rtl="0">
              <a:spcBef>
                <a:spcPts val="0"/>
              </a:spcBef>
              <a:buNone/>
              <a:defRPr sz="1200" b="1" i="0" u="none" strike="noStrike" cap="none">
                <a:solidFill>
                  <a:srgbClr val="888888"/>
                </a:solidFill>
                <a:latin typeface="Arial"/>
                <a:ea typeface="Arial"/>
                <a:cs typeface="Arial"/>
                <a:sym typeface="Arial"/>
              </a:defRPr>
            </a:lvl2pPr>
            <a:lvl3pPr marL="0" marR="0" lvl="2" indent="0" algn="r" rtl="0">
              <a:spcBef>
                <a:spcPts val="0"/>
              </a:spcBef>
              <a:buNone/>
              <a:defRPr sz="1200" b="1" i="0" u="none" strike="noStrike" cap="none">
                <a:solidFill>
                  <a:srgbClr val="888888"/>
                </a:solidFill>
                <a:latin typeface="Arial"/>
                <a:ea typeface="Arial"/>
                <a:cs typeface="Arial"/>
                <a:sym typeface="Arial"/>
              </a:defRPr>
            </a:lvl3pPr>
            <a:lvl4pPr marL="0" marR="0" lvl="3" indent="0" algn="r" rtl="0">
              <a:spcBef>
                <a:spcPts val="0"/>
              </a:spcBef>
              <a:buNone/>
              <a:defRPr sz="1200" b="1" i="0" u="none" strike="noStrike" cap="none">
                <a:solidFill>
                  <a:srgbClr val="888888"/>
                </a:solidFill>
                <a:latin typeface="Arial"/>
                <a:ea typeface="Arial"/>
                <a:cs typeface="Arial"/>
                <a:sym typeface="Arial"/>
              </a:defRPr>
            </a:lvl4pPr>
            <a:lvl5pPr marL="0" marR="0" lvl="4" indent="0" algn="r" rtl="0">
              <a:spcBef>
                <a:spcPts val="0"/>
              </a:spcBef>
              <a:buNone/>
              <a:defRPr sz="1200" b="1" i="0" u="none" strike="noStrike" cap="none">
                <a:solidFill>
                  <a:srgbClr val="888888"/>
                </a:solidFill>
                <a:latin typeface="Arial"/>
                <a:ea typeface="Arial"/>
                <a:cs typeface="Arial"/>
                <a:sym typeface="Arial"/>
              </a:defRPr>
            </a:lvl5pPr>
            <a:lvl6pPr marL="0" marR="0" lvl="5" indent="0" algn="r" rtl="0">
              <a:spcBef>
                <a:spcPts val="0"/>
              </a:spcBef>
              <a:buNone/>
              <a:defRPr sz="1200" b="1" i="0" u="none" strike="noStrike" cap="none">
                <a:solidFill>
                  <a:srgbClr val="888888"/>
                </a:solidFill>
                <a:latin typeface="Arial"/>
                <a:ea typeface="Arial"/>
                <a:cs typeface="Arial"/>
                <a:sym typeface="Arial"/>
              </a:defRPr>
            </a:lvl6pPr>
            <a:lvl7pPr marL="0" marR="0" lvl="6" indent="0" algn="r" rtl="0">
              <a:spcBef>
                <a:spcPts val="0"/>
              </a:spcBef>
              <a:buNone/>
              <a:defRPr sz="1200" b="1" i="0" u="none" strike="noStrike" cap="none">
                <a:solidFill>
                  <a:srgbClr val="888888"/>
                </a:solidFill>
                <a:latin typeface="Arial"/>
                <a:ea typeface="Arial"/>
                <a:cs typeface="Arial"/>
                <a:sym typeface="Arial"/>
              </a:defRPr>
            </a:lvl7pPr>
            <a:lvl8pPr marL="0" marR="0" lvl="7" indent="0" algn="r" rtl="0">
              <a:spcBef>
                <a:spcPts val="0"/>
              </a:spcBef>
              <a:buNone/>
              <a:defRPr sz="1200" b="1" i="0" u="none" strike="noStrike" cap="none">
                <a:solidFill>
                  <a:srgbClr val="888888"/>
                </a:solidFill>
                <a:latin typeface="Arial"/>
                <a:ea typeface="Arial"/>
                <a:cs typeface="Arial"/>
                <a:sym typeface="Arial"/>
              </a:defRPr>
            </a:lvl8pPr>
            <a:lvl9pPr marL="0" marR="0" lvl="8" indent="0" algn="r" rtl="0">
              <a:spcBef>
                <a:spcPts val="0"/>
              </a:spcBef>
              <a:buNone/>
              <a:defRPr sz="1200" b="1"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2" name="Shape 12"/>
          <p:cNvSpPr/>
          <p:nvPr/>
        </p:nvSpPr>
        <p:spPr>
          <a:xfrm>
            <a:off x="7322" y="893061"/>
            <a:ext cx="4787504" cy="176029"/>
          </a:xfrm>
          <a:prstGeom prst="rect">
            <a:avLst/>
          </a:prstGeom>
          <a:solidFill>
            <a:srgbClr val="00206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Shape 13"/>
          <p:cNvSpPr/>
          <p:nvPr/>
        </p:nvSpPr>
        <p:spPr>
          <a:xfrm>
            <a:off x="7658100" y="893061"/>
            <a:ext cx="1485900" cy="176029"/>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Shape 14"/>
          <p:cNvSpPr/>
          <p:nvPr/>
        </p:nvSpPr>
        <p:spPr>
          <a:xfrm>
            <a:off x="6280725" y="893061"/>
            <a:ext cx="1377375" cy="176029"/>
          </a:xfrm>
          <a:prstGeom prst="rect">
            <a:avLst/>
          </a:prstGeom>
          <a:gradFill>
            <a:gsLst>
              <a:gs pos="0">
                <a:srgbClr val="0070C0"/>
              </a:gs>
              <a:gs pos="100000">
                <a:schemeClr val="accent1"/>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Shape 15"/>
          <p:cNvSpPr txBox="1">
            <a:spLocks noGrp="1"/>
          </p:cNvSpPr>
          <p:nvPr>
            <p:ph type="title"/>
          </p:nvPr>
        </p:nvSpPr>
        <p:spPr>
          <a:xfrm>
            <a:off x="7321" y="174625"/>
            <a:ext cx="7886700" cy="718436"/>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rgbClr val="7F7F7F"/>
              </a:buClr>
              <a:buSzPts val="2400"/>
              <a:buFont typeface="Arial"/>
              <a:buNone/>
              <a:defRPr sz="2400" b="1" i="0" u="none" strike="noStrike" cap="none">
                <a:solidFill>
                  <a:srgbClr val="7F7F7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 name="Shape 16"/>
          <p:cNvCxnSpPr/>
          <p:nvPr/>
        </p:nvCxnSpPr>
        <p:spPr>
          <a:xfrm>
            <a:off x="7321" y="6272463"/>
            <a:ext cx="9136679" cy="0"/>
          </a:xfrm>
          <a:prstGeom prst="straightConnector1">
            <a:avLst/>
          </a:prstGeom>
          <a:noFill/>
          <a:ln w="9525" cap="flat" cmpd="sng">
            <a:solidFill>
              <a:schemeClr val="dk1"/>
            </a:solidFill>
            <a:prstDash val="solid"/>
            <a:miter lim="800000"/>
            <a:headEnd type="none" w="sm" len="sm"/>
            <a:tailEnd type="none" w="sm" len="sm"/>
          </a:ln>
        </p:spPr>
      </p:cxnSp>
      <p:pic>
        <p:nvPicPr>
          <p:cNvPr id="17" name="Shape 17"/>
          <p:cNvPicPr preferRelativeResize="0"/>
          <p:nvPr/>
        </p:nvPicPr>
        <p:blipFill rotWithShape="1">
          <a:blip r:embed="rId15">
            <a:alphaModFix/>
          </a:blip>
          <a:srcRect/>
          <a:stretch/>
        </p:blipFill>
        <p:spPr>
          <a:xfrm>
            <a:off x="8464215" y="174625"/>
            <a:ext cx="530134" cy="472373"/>
          </a:xfrm>
          <a:prstGeom prst="rect">
            <a:avLst/>
          </a:prstGeom>
          <a:noFill/>
          <a:ln>
            <a:noFill/>
          </a:ln>
        </p:spPr>
      </p:pic>
      <p:sp>
        <p:nvSpPr>
          <p:cNvPr id="18" name="Shape 18"/>
          <p:cNvSpPr/>
          <p:nvPr/>
        </p:nvSpPr>
        <p:spPr>
          <a:xfrm>
            <a:off x="128838" y="6400412"/>
            <a:ext cx="4195512"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b="0" i="0" u="none" strike="noStrike" cap="none">
                <a:solidFill>
                  <a:srgbClr val="7F7F7F"/>
                </a:solidFill>
                <a:latin typeface="Arial"/>
                <a:ea typeface="Arial"/>
                <a:cs typeface="Arial"/>
                <a:sym typeface="Arial"/>
              </a:rPr>
              <a:t>UBDC JSC ALL RIGHTS RESERVED © 2017</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p:nvPr/>
        </p:nvSpPr>
        <p:spPr>
          <a:xfrm>
            <a:off x="132773" y="5864860"/>
            <a:ext cx="8503039" cy="533400"/>
          </a:xfrm>
          <a:prstGeom prst="rect">
            <a:avLst/>
          </a:prstGeom>
          <a:solidFill>
            <a:srgbClr val="3F3F3F">
              <a:alpha val="6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000" b="1" dirty="0">
                <a:solidFill>
                  <a:schemeClr val="lt1"/>
                </a:solidFill>
                <a:latin typeface="Calibri"/>
                <a:ea typeface="Calibri"/>
                <a:cs typeface="Calibri"/>
                <a:sym typeface="Calibri"/>
              </a:rPr>
              <a:t>“EMEELT LIGHT INDUSTRY AND TECHNOLOGY PARK”</a:t>
            </a:r>
            <a:endParaRPr sz="2000" b="1"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p:nvPr/>
        </p:nvSpPr>
        <p:spPr>
          <a:xfrm>
            <a:off x="0" y="3982929"/>
            <a:ext cx="9144000" cy="4154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100" b="1">
                <a:solidFill>
                  <a:schemeClr val="lt1"/>
                </a:solidFill>
                <a:latin typeface="Arial"/>
                <a:ea typeface="Arial"/>
                <a:cs typeface="Arial"/>
                <a:sym typeface="Arial"/>
              </a:rPr>
              <a:t>THANK YOU FOR YOUR ATTENTION</a:t>
            </a:r>
            <a:endParaRPr sz="2100" b="1">
              <a:solidFill>
                <a:schemeClr val="lt1"/>
              </a:solidFill>
              <a:latin typeface="Arial"/>
              <a:ea typeface="Arial"/>
              <a:cs typeface="Arial"/>
              <a:sym typeface="Arial"/>
            </a:endParaRPr>
          </a:p>
        </p:txBody>
      </p:sp>
      <p:sp>
        <p:nvSpPr>
          <p:cNvPr id="509" name="Shape 509"/>
          <p:cNvSpPr txBox="1"/>
          <p:nvPr/>
        </p:nvSpPr>
        <p:spPr>
          <a:xfrm>
            <a:off x="2039842" y="5767196"/>
            <a:ext cx="5172075" cy="5078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50">
                <a:solidFill>
                  <a:schemeClr val="lt1"/>
                </a:solidFill>
                <a:latin typeface="Arial"/>
                <a:ea typeface="Arial"/>
                <a:cs typeface="Arial"/>
                <a:sym typeface="Arial"/>
              </a:rPr>
              <a:t>“Ulaanbaatar development corporation” JSC</a:t>
            </a:r>
            <a:endParaRPr/>
          </a:p>
          <a:p>
            <a:pPr marL="0" marR="0" lvl="0" indent="0" algn="ctr" rtl="0">
              <a:spcBef>
                <a:spcPts val="0"/>
              </a:spcBef>
              <a:spcAft>
                <a:spcPts val="0"/>
              </a:spcAft>
              <a:buNone/>
            </a:pPr>
            <a:r>
              <a:rPr lang="en-US" sz="1350">
                <a:solidFill>
                  <a:schemeClr val="lt1"/>
                </a:solidFill>
                <a:latin typeface="Arial"/>
                <a:ea typeface="Arial"/>
                <a:cs typeface="Arial"/>
                <a:sym typeface="Arial"/>
              </a:rPr>
              <a:t>2017</a:t>
            </a:r>
            <a:endParaRPr sz="135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a:solidFill>
                  <a:srgbClr val="888888"/>
                </a:solidFill>
                <a:latin typeface="Arial"/>
                <a:ea typeface="Arial"/>
                <a:cs typeface="Arial"/>
                <a:sym typeface="Arial"/>
              </a:rPr>
              <a:t>2</a:t>
            </a:fld>
            <a:endParaRPr sz="1200" b="1">
              <a:solidFill>
                <a:srgbClr val="888888"/>
              </a:solidFill>
              <a:latin typeface="Arial"/>
              <a:ea typeface="Arial"/>
              <a:cs typeface="Arial"/>
              <a:sym typeface="Arial"/>
            </a:endParaRPr>
          </a:p>
        </p:txBody>
      </p:sp>
      <p:sp>
        <p:nvSpPr>
          <p:cNvPr id="201" name="Shape 201"/>
          <p:cNvSpPr txBox="1">
            <a:spLocks noGrp="1"/>
          </p:cNvSpPr>
          <p:nvPr>
            <p:ph type="title"/>
          </p:nvPr>
        </p:nvSpPr>
        <p:spPr>
          <a:xfrm>
            <a:off x="152400" y="0"/>
            <a:ext cx="7886700" cy="105727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Emeelt light industry park highlights</a:t>
            </a:r>
            <a:endParaRPr sz="2400" b="1" i="0" u="none" strike="noStrike" cap="none">
              <a:solidFill>
                <a:srgbClr val="002060"/>
              </a:solidFill>
              <a:latin typeface="Arial"/>
              <a:ea typeface="Arial"/>
              <a:cs typeface="Arial"/>
              <a:sym typeface="Arial"/>
            </a:endParaRPr>
          </a:p>
        </p:txBody>
      </p:sp>
      <p:pic>
        <p:nvPicPr>
          <p:cNvPr id="202" name="Shape 202"/>
          <p:cNvPicPr preferRelativeResize="0"/>
          <p:nvPr/>
        </p:nvPicPr>
        <p:blipFill rotWithShape="1">
          <a:blip r:embed="rId3">
            <a:alphaModFix/>
          </a:blip>
          <a:srcRect/>
          <a:stretch/>
        </p:blipFill>
        <p:spPr>
          <a:xfrm>
            <a:off x="345625" y="1530066"/>
            <a:ext cx="4045400" cy="2691102"/>
          </a:xfrm>
          <a:prstGeom prst="rect">
            <a:avLst/>
          </a:prstGeom>
          <a:noFill/>
          <a:ln>
            <a:noFill/>
          </a:ln>
        </p:spPr>
      </p:pic>
      <p:sp>
        <p:nvSpPr>
          <p:cNvPr id="203" name="Shape 203"/>
          <p:cNvSpPr/>
          <p:nvPr/>
        </p:nvSpPr>
        <p:spPr>
          <a:xfrm>
            <a:off x="250375" y="4337190"/>
            <a:ext cx="4233483" cy="138499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050" b="1">
                <a:solidFill>
                  <a:srgbClr val="002060"/>
                </a:solidFill>
                <a:latin typeface="Arial"/>
                <a:ea typeface="Arial"/>
                <a:cs typeface="Arial"/>
                <a:sym typeface="Arial"/>
              </a:rPr>
              <a:t>Purpose of the project:</a:t>
            </a:r>
            <a:endParaRPr sz="1050" b="1">
              <a:solidFill>
                <a:srgbClr val="002060"/>
              </a:solidFill>
              <a:latin typeface="Arial"/>
              <a:ea typeface="Arial"/>
              <a:cs typeface="Arial"/>
              <a:sym typeface="Arial"/>
            </a:endParaRPr>
          </a:p>
          <a:p>
            <a:pPr marL="0" marR="0" lvl="0" indent="0" algn="just" rtl="0">
              <a:spcBef>
                <a:spcPts val="0"/>
              </a:spcBef>
              <a:spcAft>
                <a:spcPts val="0"/>
              </a:spcAft>
              <a:buNone/>
            </a:pPr>
            <a:endParaRPr sz="1050" b="1">
              <a:solidFill>
                <a:srgbClr val="002060"/>
              </a:solidFill>
              <a:latin typeface="Arial"/>
              <a:ea typeface="Arial"/>
              <a:cs typeface="Arial"/>
              <a:sym typeface="Arial"/>
            </a:endParaRPr>
          </a:p>
          <a:p>
            <a:pPr marL="0" marR="0" lvl="0" indent="0" algn="just" rtl="0">
              <a:spcBef>
                <a:spcPts val="0"/>
              </a:spcBef>
              <a:spcAft>
                <a:spcPts val="0"/>
              </a:spcAft>
              <a:buNone/>
            </a:pPr>
            <a:r>
              <a:rPr lang="en-US" sz="1050">
                <a:solidFill>
                  <a:schemeClr val="dk1"/>
                </a:solidFill>
                <a:latin typeface="Arial"/>
                <a:ea typeface="Arial"/>
                <a:cs typeface="Arial"/>
                <a:sym typeface="Arial"/>
              </a:rPr>
              <a:t>The National program for the leather industry was developed with the objective to ensure the sustainable development of the livestock product processing industry. This is crucial for the economic development of the country in the achievement of the objectives of the Government to promote export-oriented industry. </a:t>
            </a:r>
            <a:endParaRPr/>
          </a:p>
          <a:p>
            <a:pPr marL="0" marR="0" lvl="0" indent="0" algn="just" rtl="0">
              <a:spcBef>
                <a:spcPts val="0"/>
              </a:spcBef>
              <a:spcAft>
                <a:spcPts val="0"/>
              </a:spcAft>
              <a:buNone/>
            </a:pPr>
            <a:endParaRPr sz="1050">
              <a:solidFill>
                <a:schemeClr val="dk1"/>
              </a:solidFill>
              <a:latin typeface="Arial"/>
              <a:ea typeface="Arial"/>
              <a:cs typeface="Arial"/>
              <a:sym typeface="Arial"/>
            </a:endParaRPr>
          </a:p>
        </p:txBody>
      </p:sp>
      <p:sp>
        <p:nvSpPr>
          <p:cNvPr id="204" name="Shape 204"/>
          <p:cNvSpPr/>
          <p:nvPr/>
        </p:nvSpPr>
        <p:spPr>
          <a:xfrm>
            <a:off x="4602359" y="3842516"/>
            <a:ext cx="4223172" cy="170816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050" b="1">
                <a:solidFill>
                  <a:srgbClr val="002060"/>
                </a:solidFill>
                <a:latin typeface="Arial"/>
                <a:ea typeface="Arial"/>
                <a:cs typeface="Arial"/>
                <a:sym typeface="Arial"/>
              </a:rPr>
              <a:t>         Project objective</a:t>
            </a:r>
            <a:endParaRPr/>
          </a:p>
          <a:p>
            <a:pPr marL="0" marR="0" lvl="0" indent="0" algn="just" rtl="0">
              <a:spcBef>
                <a:spcPts val="0"/>
              </a:spcBef>
              <a:spcAft>
                <a:spcPts val="0"/>
              </a:spcAft>
              <a:buNone/>
            </a:pPr>
            <a:endParaRPr sz="1050">
              <a:solidFill>
                <a:srgbClr val="000000"/>
              </a:solidFill>
              <a:latin typeface="Arial"/>
              <a:ea typeface="Arial"/>
              <a:cs typeface="Arial"/>
              <a:sym typeface="Arial"/>
            </a:endParaRPr>
          </a:p>
          <a:p>
            <a:pPr marL="342900" marR="0" lvl="0" indent="-342900" algn="just" rtl="0">
              <a:spcBef>
                <a:spcPts val="0"/>
              </a:spcBef>
              <a:spcAft>
                <a:spcPts val="0"/>
              </a:spcAft>
              <a:buClr>
                <a:srgbClr val="000000"/>
              </a:buClr>
              <a:buSzPts val="1050"/>
              <a:buFont typeface="Noto Sans Symbols"/>
              <a:buChar char="∙"/>
            </a:pPr>
            <a:r>
              <a:rPr lang="en-US" sz="1050">
                <a:solidFill>
                  <a:srgbClr val="000000"/>
                </a:solidFill>
                <a:latin typeface="Arial"/>
                <a:ea typeface="Arial"/>
                <a:cs typeface="Arial"/>
                <a:sym typeface="Arial"/>
              </a:rPr>
              <a:t>Produce value added product, park tanneries will process 8.3 million hides and skins and 22 thousand ton wool and cashmere.</a:t>
            </a:r>
            <a:endParaRPr sz="1050">
              <a:solidFill>
                <a:schemeClr val="dk1"/>
              </a:solidFill>
              <a:latin typeface="Arial"/>
              <a:ea typeface="Arial"/>
              <a:cs typeface="Arial"/>
              <a:sym typeface="Arial"/>
            </a:endParaRPr>
          </a:p>
          <a:p>
            <a:pPr marL="342900" marR="0" lvl="0" indent="-342900" algn="just" rtl="0">
              <a:spcBef>
                <a:spcPts val="0"/>
              </a:spcBef>
              <a:spcAft>
                <a:spcPts val="0"/>
              </a:spcAft>
              <a:buClr>
                <a:srgbClr val="000000"/>
              </a:buClr>
              <a:buSzPts val="1050"/>
              <a:buFont typeface="Noto Sans Symbols"/>
              <a:buChar char="∙"/>
            </a:pPr>
            <a:r>
              <a:rPr lang="en-US" sz="1050">
                <a:solidFill>
                  <a:srgbClr val="000000"/>
                </a:solidFill>
                <a:latin typeface="Arial"/>
                <a:ea typeface="Arial"/>
                <a:cs typeface="Arial"/>
                <a:sym typeface="Arial"/>
              </a:rPr>
              <a:t>Decrease pollution of Tuul river</a:t>
            </a:r>
            <a:endParaRPr sz="1050">
              <a:solidFill>
                <a:schemeClr val="dk1"/>
              </a:solidFill>
              <a:latin typeface="Arial"/>
              <a:ea typeface="Arial"/>
              <a:cs typeface="Arial"/>
              <a:sym typeface="Arial"/>
            </a:endParaRPr>
          </a:p>
          <a:p>
            <a:pPr marL="342900" marR="0" lvl="0" indent="-342900" algn="just" rtl="0">
              <a:spcBef>
                <a:spcPts val="0"/>
              </a:spcBef>
              <a:spcAft>
                <a:spcPts val="0"/>
              </a:spcAft>
              <a:buClr>
                <a:srgbClr val="000000"/>
              </a:buClr>
              <a:buSzPts val="1050"/>
              <a:buFont typeface="Noto Sans Symbols"/>
              <a:buChar char="∙"/>
            </a:pPr>
            <a:r>
              <a:rPr lang="en-US" sz="1050">
                <a:solidFill>
                  <a:srgbClr val="000000"/>
                </a:solidFill>
                <a:latin typeface="Arial"/>
                <a:ea typeface="Arial"/>
                <a:cs typeface="Arial"/>
                <a:sym typeface="Arial"/>
              </a:rPr>
              <a:t>3500 direct job creation</a:t>
            </a:r>
            <a:endParaRPr/>
          </a:p>
          <a:p>
            <a:pPr marL="342900" marR="0" lvl="0" indent="-342900" algn="just" rtl="0">
              <a:spcBef>
                <a:spcPts val="0"/>
              </a:spcBef>
              <a:spcAft>
                <a:spcPts val="0"/>
              </a:spcAft>
              <a:buClr>
                <a:schemeClr val="dk1"/>
              </a:buClr>
              <a:buSzPts val="1050"/>
              <a:buFont typeface="Noto Sans Symbols"/>
              <a:buChar char="∙"/>
            </a:pPr>
            <a:r>
              <a:rPr lang="en-US" sz="1050">
                <a:solidFill>
                  <a:schemeClr val="dk1"/>
                </a:solidFill>
                <a:latin typeface="Arial"/>
                <a:ea typeface="Arial"/>
                <a:cs typeface="Arial"/>
                <a:sym typeface="Arial"/>
              </a:rPr>
              <a:t>Argalant- Emeelt will be developed over a period of 10 years from 2020 – It will be an important industrial park of Ulaanbaatar. </a:t>
            </a:r>
            <a:endParaRPr/>
          </a:p>
        </p:txBody>
      </p:sp>
      <p:sp>
        <p:nvSpPr>
          <p:cNvPr id="205" name="Shape 205"/>
          <p:cNvSpPr/>
          <p:nvPr/>
        </p:nvSpPr>
        <p:spPr>
          <a:xfrm>
            <a:off x="4923353" y="1530066"/>
            <a:ext cx="3828047" cy="900246"/>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050" b="1">
                <a:solidFill>
                  <a:srgbClr val="002060"/>
                </a:solidFill>
                <a:latin typeface="Arial"/>
                <a:ea typeface="Arial"/>
                <a:cs typeface="Arial"/>
                <a:sym typeface="Arial"/>
              </a:rPr>
              <a:t>Project founder:</a:t>
            </a:r>
            <a:endParaRPr sz="1050" b="1">
              <a:solidFill>
                <a:srgbClr val="002060"/>
              </a:solidFill>
              <a:latin typeface="Arial"/>
              <a:ea typeface="Arial"/>
              <a:cs typeface="Arial"/>
              <a:sym typeface="Arial"/>
            </a:endParaRPr>
          </a:p>
          <a:p>
            <a:pPr marL="0" marR="0" lvl="0" indent="0" algn="just" rtl="0">
              <a:spcBef>
                <a:spcPts val="0"/>
              </a:spcBef>
              <a:spcAft>
                <a:spcPts val="0"/>
              </a:spcAft>
              <a:buNone/>
            </a:pPr>
            <a:endParaRPr sz="1050" b="1">
              <a:solidFill>
                <a:srgbClr val="002060"/>
              </a:solidFill>
              <a:latin typeface="Arial"/>
              <a:ea typeface="Arial"/>
              <a:cs typeface="Arial"/>
              <a:sym typeface="Arial"/>
            </a:endParaRPr>
          </a:p>
          <a:p>
            <a:pPr marL="171450" marR="0" lvl="0" indent="-171450" algn="just" rtl="0">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Mongolian Government </a:t>
            </a:r>
            <a:endParaRPr/>
          </a:p>
          <a:p>
            <a:pPr marL="171450" marR="0" lvl="0" indent="-171450" algn="just" rtl="0">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Capital city citizen’s representative khural (City Council)</a:t>
            </a:r>
            <a:endParaRPr/>
          </a:p>
          <a:p>
            <a:pPr marL="171450" marR="0" lvl="0" indent="-171450" algn="just" rtl="0">
              <a:spcBef>
                <a:spcPts val="0"/>
              </a:spcBef>
              <a:spcAft>
                <a:spcPts val="0"/>
              </a:spcAft>
              <a:buClr>
                <a:schemeClr val="dk1"/>
              </a:buClr>
              <a:buSzPts val="1050"/>
              <a:buFont typeface="Arial"/>
              <a:buChar char="-"/>
            </a:pPr>
            <a:r>
              <a:rPr lang="en-US" sz="1050">
                <a:solidFill>
                  <a:schemeClr val="dk1"/>
                </a:solidFill>
                <a:latin typeface="Arial"/>
                <a:ea typeface="Arial"/>
                <a:cs typeface="Arial"/>
                <a:sym typeface="Arial"/>
              </a:rPr>
              <a:t>Mayor of Capital city (City Governor)	</a:t>
            </a:r>
            <a:endParaRPr/>
          </a:p>
        </p:txBody>
      </p:sp>
      <p:sp>
        <p:nvSpPr>
          <p:cNvPr id="206" name="Shape 206"/>
          <p:cNvSpPr/>
          <p:nvPr/>
        </p:nvSpPr>
        <p:spPr>
          <a:xfrm>
            <a:off x="4923354" y="2589805"/>
            <a:ext cx="3828047" cy="1223412"/>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050" b="1">
                <a:solidFill>
                  <a:srgbClr val="002060"/>
                </a:solidFill>
                <a:latin typeface="Arial"/>
                <a:ea typeface="Arial"/>
                <a:cs typeface="Arial"/>
                <a:sym typeface="Arial"/>
              </a:rPr>
              <a:t>Requirement of project implement:</a:t>
            </a:r>
            <a:endParaRPr/>
          </a:p>
          <a:p>
            <a:pPr marL="0" marR="0" lvl="0" indent="0" algn="just" rtl="0">
              <a:spcBef>
                <a:spcPts val="0"/>
              </a:spcBef>
              <a:spcAft>
                <a:spcPts val="0"/>
              </a:spcAft>
              <a:buNone/>
            </a:pPr>
            <a:endParaRPr sz="1050" b="1">
              <a:solidFill>
                <a:srgbClr val="002060"/>
              </a:solidFill>
              <a:latin typeface="Arial"/>
              <a:ea typeface="Arial"/>
              <a:cs typeface="Arial"/>
              <a:sym typeface="Arial"/>
            </a:endParaRPr>
          </a:p>
          <a:p>
            <a:pPr marL="0" marR="0" lvl="0" indent="0" algn="just" rtl="0">
              <a:spcBef>
                <a:spcPts val="0"/>
              </a:spcBef>
              <a:spcAft>
                <a:spcPts val="0"/>
              </a:spcAft>
              <a:buNone/>
            </a:pPr>
            <a:r>
              <a:rPr lang="en-US" sz="1050">
                <a:solidFill>
                  <a:schemeClr val="dk1"/>
                </a:solidFill>
                <a:latin typeface="Arial"/>
                <a:ea typeface="Arial"/>
                <a:cs typeface="Arial"/>
                <a:sym typeface="Arial"/>
              </a:rPr>
              <a:t>Tanneries in the Ulaanbaatar area have a negative impact on the environment especially related to air and environment pollution. This project aims to make tanneries more eco-friendly and use the latest available technology. </a:t>
            </a:r>
            <a:endParaRPr sz="1050">
              <a:solidFill>
                <a:schemeClr val="dk1"/>
              </a:solidFill>
              <a:latin typeface="Arial"/>
              <a:ea typeface="Arial"/>
              <a:cs typeface="Arial"/>
              <a:sym typeface="Arial"/>
            </a:endParaRPr>
          </a:p>
          <a:p>
            <a:pPr marL="0" marR="0" lvl="0" indent="0" algn="just" rtl="0">
              <a:spcBef>
                <a:spcPts val="0"/>
              </a:spcBef>
              <a:spcAft>
                <a:spcPts val="0"/>
              </a:spcAft>
              <a:buNone/>
            </a:pPr>
            <a:r>
              <a:rPr lang="en-US" sz="1050">
                <a:solidFill>
                  <a:schemeClr val="dk1"/>
                </a:solidFill>
                <a:latin typeface="Arial"/>
                <a:ea typeface="Arial"/>
                <a:cs typeface="Arial"/>
                <a:sym typeface="Arial"/>
              </a:rPr>
              <a:t>	</a:t>
            </a:r>
            <a:endParaRPr/>
          </a:p>
        </p:txBody>
      </p:sp>
      <p:cxnSp>
        <p:nvCxnSpPr>
          <p:cNvPr id="207" name="Shape 207"/>
          <p:cNvCxnSpPr/>
          <p:nvPr/>
        </p:nvCxnSpPr>
        <p:spPr>
          <a:xfrm>
            <a:off x="4923354" y="2506532"/>
            <a:ext cx="3585945" cy="0"/>
          </a:xfrm>
          <a:prstGeom prst="straightConnector1">
            <a:avLst/>
          </a:prstGeom>
          <a:noFill/>
          <a:ln w="9525" cap="flat" cmpd="sng">
            <a:solidFill>
              <a:schemeClr val="accent1"/>
            </a:solidFill>
            <a:prstDash val="dash"/>
            <a:miter lim="800000"/>
            <a:headEnd type="none" w="sm" len="sm"/>
            <a:tailEnd type="none" w="sm" len="sm"/>
          </a:ln>
        </p:spPr>
      </p:cxnSp>
      <p:cxnSp>
        <p:nvCxnSpPr>
          <p:cNvPr id="208" name="Shape 208"/>
          <p:cNvCxnSpPr/>
          <p:nvPr/>
        </p:nvCxnSpPr>
        <p:spPr>
          <a:xfrm>
            <a:off x="4947846" y="3781731"/>
            <a:ext cx="3585945" cy="0"/>
          </a:xfrm>
          <a:prstGeom prst="straightConnector1">
            <a:avLst/>
          </a:prstGeom>
          <a:noFill/>
          <a:ln w="9525" cap="flat" cmpd="sng">
            <a:solidFill>
              <a:schemeClr val="accent1"/>
            </a:solidFill>
            <a:prstDash val="dash"/>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224789" y="189471"/>
            <a:ext cx="8515352" cy="597654"/>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Economic analysis and benefits</a:t>
            </a:r>
            <a:endParaRPr/>
          </a:p>
        </p:txBody>
      </p:sp>
      <p:pic>
        <p:nvPicPr>
          <p:cNvPr id="275" name="Shape 275"/>
          <p:cNvPicPr preferRelativeResize="0"/>
          <p:nvPr/>
        </p:nvPicPr>
        <p:blipFill rotWithShape="1">
          <a:blip r:embed="rId3">
            <a:alphaModFix/>
          </a:blip>
          <a:srcRect/>
          <a:stretch/>
        </p:blipFill>
        <p:spPr>
          <a:xfrm>
            <a:off x="268140" y="1244286"/>
            <a:ext cx="6049533" cy="1752600"/>
          </a:xfrm>
          <a:prstGeom prst="rect">
            <a:avLst/>
          </a:prstGeom>
          <a:noFill/>
          <a:ln>
            <a:noFill/>
          </a:ln>
        </p:spPr>
      </p:pic>
      <p:sp>
        <p:nvSpPr>
          <p:cNvPr id="276" name="Shape 276"/>
          <p:cNvSpPr txBox="1"/>
          <p:nvPr/>
        </p:nvSpPr>
        <p:spPr>
          <a:xfrm>
            <a:off x="1336299" y="3089590"/>
            <a:ext cx="1364544"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dk1"/>
                </a:solidFill>
                <a:latin typeface="Arial"/>
                <a:ea typeface="Arial"/>
                <a:cs typeface="Arial"/>
                <a:sym typeface="Arial"/>
              </a:rPr>
              <a:t>Current raw material export value</a:t>
            </a:r>
            <a:endParaRPr dirty="0"/>
          </a:p>
        </p:txBody>
      </p:sp>
      <p:sp>
        <p:nvSpPr>
          <p:cNvPr id="277" name="Shape 277"/>
          <p:cNvSpPr/>
          <p:nvPr/>
        </p:nvSpPr>
        <p:spPr>
          <a:xfrm>
            <a:off x="1630737" y="1456302"/>
            <a:ext cx="956463" cy="796066"/>
          </a:xfrm>
          <a:prstGeom prst="ellipse">
            <a:avLst/>
          </a:prstGeom>
          <a:solidFill>
            <a:srgbClr val="FFC000"/>
          </a:solid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2800"/>
              <a:buFont typeface="Arial"/>
              <a:buNone/>
            </a:pPr>
            <a:r>
              <a:rPr lang="en-US" sz="2800" b="1">
                <a:solidFill>
                  <a:schemeClr val="dk1"/>
                </a:solidFill>
                <a:latin typeface="Arial"/>
                <a:ea typeface="Arial"/>
                <a:cs typeface="Arial"/>
                <a:sym typeface="Arial"/>
              </a:rPr>
              <a:t>3x</a:t>
            </a:r>
            <a:endParaRPr/>
          </a:p>
        </p:txBody>
      </p:sp>
      <p:sp>
        <p:nvSpPr>
          <p:cNvPr id="278" name="Shape 278"/>
          <p:cNvSpPr txBox="1"/>
          <p:nvPr/>
        </p:nvSpPr>
        <p:spPr>
          <a:xfrm>
            <a:off x="174870" y="1658738"/>
            <a:ext cx="1235336" cy="2616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a:solidFill>
                  <a:schemeClr val="dk1"/>
                </a:solidFill>
                <a:latin typeface="Arial"/>
                <a:ea typeface="Arial"/>
                <a:cs typeface="Arial"/>
                <a:sym typeface="Arial"/>
              </a:rPr>
              <a:t>Value Add</a:t>
            </a:r>
            <a:endParaRPr/>
          </a:p>
        </p:txBody>
      </p:sp>
      <p:sp>
        <p:nvSpPr>
          <p:cNvPr id="279" name="Shape 279"/>
          <p:cNvSpPr txBox="1"/>
          <p:nvPr/>
        </p:nvSpPr>
        <p:spPr>
          <a:xfrm>
            <a:off x="3823254" y="2995459"/>
            <a:ext cx="1372008" cy="5078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dk1"/>
                </a:solidFill>
                <a:latin typeface="Arial"/>
                <a:ea typeface="Arial"/>
                <a:cs typeface="Arial"/>
                <a:sym typeface="Arial"/>
              </a:rPr>
              <a:t>Finished leather export value at base price</a:t>
            </a:r>
            <a:endParaRPr dirty="0"/>
          </a:p>
        </p:txBody>
      </p:sp>
      <p:cxnSp>
        <p:nvCxnSpPr>
          <p:cNvPr id="280" name="Shape 280"/>
          <p:cNvCxnSpPr/>
          <p:nvPr/>
        </p:nvCxnSpPr>
        <p:spPr>
          <a:xfrm flipV="1">
            <a:off x="1066800" y="2995459"/>
            <a:ext cx="4216400" cy="11070"/>
          </a:xfrm>
          <a:prstGeom prst="straightConnector1">
            <a:avLst/>
          </a:prstGeom>
          <a:noFill/>
          <a:ln w="19050" cap="flat" cmpd="sng">
            <a:solidFill>
              <a:schemeClr val="dk1"/>
            </a:solidFill>
            <a:prstDash val="solid"/>
            <a:miter lim="800000"/>
            <a:headEnd type="none" w="sm" len="sm"/>
            <a:tailEnd type="none" w="sm" len="sm"/>
          </a:ln>
        </p:spPr>
      </p:cxnSp>
      <p:sp>
        <p:nvSpPr>
          <p:cNvPr id="281" name="Shape 281"/>
          <p:cNvSpPr txBox="1"/>
          <p:nvPr/>
        </p:nvSpPr>
        <p:spPr>
          <a:xfrm>
            <a:off x="4509258" y="623720"/>
            <a:ext cx="4201099"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Market Return and Product value creation</a:t>
            </a:r>
            <a:endParaRPr/>
          </a:p>
          <a:p>
            <a:pPr marL="0" marR="0" lvl="0" indent="0" algn="ctr" rtl="0">
              <a:spcBef>
                <a:spcPts val="0"/>
              </a:spcBef>
              <a:spcAft>
                <a:spcPts val="0"/>
              </a:spcAft>
              <a:buNone/>
            </a:pPr>
            <a:r>
              <a:rPr lang="en-US" sz="1200" b="1">
                <a:solidFill>
                  <a:schemeClr val="lt1"/>
                </a:solidFill>
                <a:latin typeface="Arial"/>
                <a:ea typeface="Arial"/>
                <a:cs typeface="Arial"/>
                <a:sym typeface="Arial"/>
              </a:rPr>
              <a:t> </a:t>
            </a:r>
            <a:endParaRPr sz="1200" b="1">
              <a:solidFill>
                <a:schemeClr val="lt1"/>
              </a:solidFill>
              <a:latin typeface="Arial"/>
              <a:ea typeface="Arial"/>
              <a:cs typeface="Arial"/>
              <a:sym typeface="Arial"/>
            </a:endParaRPr>
          </a:p>
        </p:txBody>
      </p:sp>
      <p:sp>
        <p:nvSpPr>
          <p:cNvPr id="282" name="Shape 282"/>
          <p:cNvSpPr txBox="1"/>
          <p:nvPr/>
        </p:nvSpPr>
        <p:spPr>
          <a:xfrm>
            <a:off x="113676" y="623721"/>
            <a:ext cx="4201099"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Potential Value Creation in Leather Sector</a:t>
            </a:r>
            <a:endParaRPr/>
          </a:p>
        </p:txBody>
      </p:sp>
      <p:sp>
        <p:nvSpPr>
          <p:cNvPr id="283" name="Shape 283"/>
          <p:cNvSpPr/>
          <p:nvPr/>
        </p:nvSpPr>
        <p:spPr>
          <a:xfrm>
            <a:off x="224789" y="1069194"/>
            <a:ext cx="45719" cy="5198184"/>
          </a:xfrm>
          <a:prstGeom prst="rect">
            <a:avLst/>
          </a:prstGeom>
          <a:solidFill>
            <a:srgbClr val="0070C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84" name="Shape 284"/>
          <p:cNvSpPr/>
          <p:nvPr/>
        </p:nvSpPr>
        <p:spPr>
          <a:xfrm>
            <a:off x="1455565" y="3698994"/>
            <a:ext cx="1399289" cy="1854812"/>
          </a:xfrm>
          <a:prstGeom prst="rect">
            <a:avLst/>
          </a:prstGeom>
          <a:solidFill>
            <a:srgbClr val="A5A5A5"/>
          </a:solidFill>
          <a:ln w="19050" cap="flat" cmpd="sng">
            <a:solidFill>
              <a:schemeClr val="lt1"/>
            </a:solidFill>
            <a:prstDash val="solid"/>
            <a:miter lim="800000"/>
            <a:headEnd type="none" w="sm" len="sm"/>
            <a:tailEnd type="none" w="sm" len="sm"/>
          </a:ln>
        </p:spPr>
        <p:txBody>
          <a:bodyPr spcFirstLastPara="1" wrap="square" lIns="35950" tIns="35950" rIns="35950" bIns="35950" anchor="ctr" anchorCtr="0">
            <a:noAutofit/>
          </a:bodyPr>
          <a:lstStyle/>
          <a:p>
            <a:pPr marL="0" marR="0" lvl="0" indent="0" algn="ctr" rtl="0">
              <a:spcBef>
                <a:spcPts val="0"/>
              </a:spcBef>
              <a:spcAft>
                <a:spcPts val="0"/>
              </a:spcAft>
              <a:buClr>
                <a:srgbClr val="125291"/>
              </a:buClr>
              <a:buSzPts val="1200"/>
              <a:buFont typeface="Helvetica Neue Light"/>
              <a:buNone/>
            </a:pPr>
            <a:endParaRPr sz="1200" b="1">
              <a:solidFill>
                <a:srgbClr val="FFFFFF"/>
              </a:solidFill>
              <a:latin typeface="Arial"/>
              <a:ea typeface="Arial"/>
              <a:cs typeface="Arial"/>
              <a:sym typeface="Arial"/>
            </a:endParaRPr>
          </a:p>
        </p:txBody>
      </p:sp>
      <p:sp>
        <p:nvSpPr>
          <p:cNvPr id="285" name="Shape 285"/>
          <p:cNvSpPr txBox="1"/>
          <p:nvPr/>
        </p:nvSpPr>
        <p:spPr>
          <a:xfrm>
            <a:off x="1524941" y="3827861"/>
            <a:ext cx="1329913" cy="118494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dirty="0">
                <a:solidFill>
                  <a:schemeClr val="lt1"/>
                </a:solidFill>
                <a:latin typeface="Arial"/>
                <a:ea typeface="Arial"/>
                <a:cs typeface="Arial"/>
                <a:sym typeface="Arial"/>
              </a:rPr>
              <a:t>Annual Sales revenue USD 125.5 millions</a:t>
            </a:r>
            <a:endParaRPr sz="1000" b="1" dirty="0">
              <a:solidFill>
                <a:schemeClr val="lt1"/>
              </a:solidFill>
              <a:latin typeface="Arial"/>
              <a:ea typeface="Arial"/>
              <a:cs typeface="Arial"/>
              <a:sym typeface="Arial"/>
            </a:endParaRPr>
          </a:p>
          <a:p>
            <a:pPr marL="0" marR="0" lvl="0" indent="0" algn="l" rtl="0">
              <a:spcBef>
                <a:spcPts val="0"/>
              </a:spcBef>
              <a:spcAft>
                <a:spcPts val="0"/>
              </a:spcAft>
              <a:buNone/>
            </a:pPr>
            <a:endParaRPr sz="1000" b="1" dirty="0">
              <a:solidFill>
                <a:schemeClr val="lt1"/>
              </a:solidFill>
              <a:latin typeface="Arial"/>
              <a:ea typeface="Arial"/>
              <a:cs typeface="Arial"/>
              <a:sym typeface="Arial"/>
            </a:endParaRPr>
          </a:p>
          <a:p>
            <a:pPr marL="0" marR="0" lvl="0" indent="0" algn="l" rtl="0">
              <a:spcBef>
                <a:spcPts val="0"/>
              </a:spcBef>
              <a:spcAft>
                <a:spcPts val="0"/>
              </a:spcAft>
              <a:buNone/>
            </a:pPr>
            <a:r>
              <a:rPr lang="en-US" sz="1100" b="1" dirty="0">
                <a:solidFill>
                  <a:srgbClr val="C00000"/>
                </a:solidFill>
                <a:latin typeface="Arial"/>
                <a:ea typeface="Arial"/>
                <a:cs typeface="Arial"/>
                <a:sym typeface="Arial"/>
              </a:rPr>
              <a:t>Net Profit: USD 21 millions</a:t>
            </a:r>
            <a:endParaRPr sz="1100" b="1" dirty="0">
              <a:solidFill>
                <a:srgbClr val="C00000"/>
              </a:solidFill>
              <a:latin typeface="Arial"/>
              <a:ea typeface="Arial"/>
              <a:cs typeface="Arial"/>
              <a:sym typeface="Arial"/>
            </a:endParaRPr>
          </a:p>
          <a:p>
            <a:pPr marL="0" marR="0" lvl="0" indent="0" algn="l" rtl="0">
              <a:spcBef>
                <a:spcPts val="0"/>
              </a:spcBef>
              <a:spcAft>
                <a:spcPts val="0"/>
              </a:spcAft>
              <a:buNone/>
            </a:pPr>
            <a:endParaRPr sz="800" dirty="0">
              <a:solidFill>
                <a:schemeClr val="dk1"/>
              </a:solidFill>
              <a:latin typeface="Arial"/>
              <a:ea typeface="Arial"/>
              <a:cs typeface="Arial"/>
              <a:sym typeface="Arial"/>
            </a:endParaRPr>
          </a:p>
        </p:txBody>
      </p:sp>
      <p:sp>
        <p:nvSpPr>
          <p:cNvPr id="286" name="Shape 286"/>
          <p:cNvSpPr/>
          <p:nvPr/>
        </p:nvSpPr>
        <p:spPr>
          <a:xfrm>
            <a:off x="3887308" y="3670282"/>
            <a:ext cx="1578400" cy="1876468"/>
          </a:xfrm>
          <a:prstGeom prst="rect">
            <a:avLst/>
          </a:prstGeom>
          <a:solidFill>
            <a:srgbClr val="7FC9FF"/>
          </a:solidFill>
          <a:ln w="19050" cap="flat" cmpd="sng">
            <a:solidFill>
              <a:schemeClr val="lt1"/>
            </a:solidFill>
            <a:prstDash val="solid"/>
            <a:miter lim="800000"/>
            <a:headEnd type="none" w="sm" len="sm"/>
            <a:tailEnd type="none" w="sm" len="sm"/>
          </a:ln>
        </p:spPr>
        <p:txBody>
          <a:bodyPr spcFirstLastPara="1" wrap="square" lIns="35950" tIns="35950" rIns="35950" bIns="35950" anchor="ctr" anchorCtr="0">
            <a:noAutofit/>
          </a:bodyPr>
          <a:lstStyle/>
          <a:p>
            <a:pPr marL="0" marR="0" lvl="0" indent="0" algn="ctr" rtl="0">
              <a:spcBef>
                <a:spcPts val="0"/>
              </a:spcBef>
              <a:spcAft>
                <a:spcPts val="0"/>
              </a:spcAft>
              <a:buClr>
                <a:srgbClr val="125291"/>
              </a:buClr>
              <a:buSzPts val="1200"/>
              <a:buFont typeface="Helvetica Neue Light"/>
              <a:buNone/>
            </a:pPr>
            <a:endParaRPr sz="1200" b="1">
              <a:solidFill>
                <a:srgbClr val="FFFFFF"/>
              </a:solidFill>
              <a:latin typeface="Arial"/>
              <a:ea typeface="Arial"/>
              <a:cs typeface="Arial"/>
              <a:sym typeface="Arial"/>
            </a:endParaRPr>
          </a:p>
        </p:txBody>
      </p:sp>
      <p:sp>
        <p:nvSpPr>
          <p:cNvPr id="287" name="Shape 287"/>
          <p:cNvSpPr txBox="1"/>
          <p:nvPr/>
        </p:nvSpPr>
        <p:spPr>
          <a:xfrm>
            <a:off x="3823254" y="3939102"/>
            <a:ext cx="1521045" cy="133882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900" dirty="0">
                <a:solidFill>
                  <a:schemeClr val="dk1"/>
                </a:solidFill>
                <a:latin typeface="Arial"/>
                <a:ea typeface="Arial"/>
                <a:cs typeface="Arial"/>
                <a:sym typeface="Arial"/>
              </a:rPr>
              <a:t>Total annual sales revenue would be MNT 307-450 billion (US$ 153 – 225 million) till deep processing stage and if final product will be manufactured, MNT 970 billion (US$ 435 million) would be earned. </a:t>
            </a:r>
            <a:endParaRPr sz="900" dirty="0">
              <a:solidFill>
                <a:schemeClr val="dk1"/>
              </a:solidFill>
              <a:latin typeface="Arial"/>
              <a:ea typeface="Arial"/>
              <a:cs typeface="Arial"/>
              <a:sym typeface="Arial"/>
            </a:endParaRPr>
          </a:p>
        </p:txBody>
      </p:sp>
      <p:sp>
        <p:nvSpPr>
          <p:cNvPr id="288" name="Shape 288"/>
          <p:cNvSpPr/>
          <p:nvPr/>
        </p:nvSpPr>
        <p:spPr>
          <a:xfrm>
            <a:off x="3122186" y="4286930"/>
            <a:ext cx="405632" cy="424009"/>
          </a:xfrm>
          <a:prstGeom prst="mathPlus">
            <a:avLst>
              <a:gd name="adj1" fmla="val 23520"/>
            </a:avLst>
          </a:prstGeom>
          <a:solidFill>
            <a:srgbClr val="00B050"/>
          </a:solidFill>
          <a:ln w="12700" cap="flat" cmpd="sng">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291" name="Shape 291"/>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a:solidFill>
                  <a:srgbClr val="888888"/>
                </a:solidFill>
                <a:latin typeface="Arial"/>
                <a:ea typeface="Arial"/>
                <a:cs typeface="Arial"/>
                <a:sym typeface="Arial"/>
              </a:rPr>
              <a:t>3</a:t>
            </a:fld>
            <a:endParaRPr sz="1200" b="1">
              <a:solidFill>
                <a:srgbClr val="888888"/>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spcBef>
                <a:spcPts val="0"/>
              </a:spcBef>
              <a:spcAft>
                <a:spcPts val="0"/>
              </a:spcAft>
              <a:buNone/>
            </a:pPr>
            <a:fld id="{00000000-1234-1234-1234-123412341234}" type="slidenum">
              <a:rPr lang="en-US" smtClean="0"/>
              <a:t>4</a:t>
            </a:fld>
            <a:endParaRPr lang="en-US"/>
          </a:p>
        </p:txBody>
      </p:sp>
      <p:sp>
        <p:nvSpPr>
          <p:cNvPr id="4" name="Title 3"/>
          <p:cNvSpPr>
            <a:spLocks noGrp="1"/>
          </p:cNvSpPr>
          <p:nvPr>
            <p:ph type="title"/>
          </p:nvPr>
        </p:nvSpPr>
        <p:spPr/>
        <p:txBody>
          <a:bodyPr/>
          <a:lstStyle/>
          <a:p>
            <a:r>
              <a:rPr lang="en-US" dirty="0" smtClean="0"/>
              <a:t>Social benefit</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9294"/>
          <a:stretch/>
        </p:blipFill>
        <p:spPr>
          <a:xfrm>
            <a:off x="322406" y="2253437"/>
            <a:ext cx="3806249" cy="261412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4266" y="2222064"/>
            <a:ext cx="3482109" cy="2645501"/>
          </a:xfrm>
          <a:prstGeom prst="rect">
            <a:avLst/>
          </a:prstGeom>
        </p:spPr>
      </p:pic>
      <p:sp>
        <p:nvSpPr>
          <p:cNvPr id="7" name="Right Arrow 6"/>
          <p:cNvSpPr/>
          <p:nvPr/>
        </p:nvSpPr>
        <p:spPr>
          <a:xfrm>
            <a:off x="4128655" y="341745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79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228600" y="304800"/>
            <a:ext cx="7239000" cy="27699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2060"/>
              </a:buClr>
              <a:buSzPts val="2400"/>
              <a:buFont typeface="Arial"/>
              <a:buNone/>
            </a:pPr>
            <a:r>
              <a:rPr lang="en-US" sz="2400" b="1" i="0" u="none" strike="noStrike" cap="none" dirty="0" smtClean="0">
                <a:solidFill>
                  <a:srgbClr val="002060"/>
                </a:solidFill>
                <a:latin typeface="Arial"/>
                <a:ea typeface="Arial"/>
                <a:cs typeface="Arial"/>
                <a:sym typeface="Arial"/>
              </a:rPr>
              <a:t>Environmental issue</a:t>
            </a:r>
            <a:endParaRPr dirty="0"/>
          </a:p>
        </p:txBody>
      </p:sp>
      <p:grpSp>
        <p:nvGrpSpPr>
          <p:cNvPr id="116" name="Shape 116"/>
          <p:cNvGrpSpPr/>
          <p:nvPr/>
        </p:nvGrpSpPr>
        <p:grpSpPr>
          <a:xfrm>
            <a:off x="228599" y="1198030"/>
            <a:ext cx="8241325" cy="5260063"/>
            <a:chOff x="-3697462" y="129319"/>
            <a:chExt cx="12598710" cy="5814030"/>
          </a:xfrm>
        </p:grpSpPr>
        <p:sp>
          <p:nvSpPr>
            <p:cNvPr id="117" name="Shape 117"/>
            <p:cNvSpPr txBox="1"/>
            <p:nvPr/>
          </p:nvSpPr>
          <p:spPr>
            <a:xfrm>
              <a:off x="5231351" y="1482928"/>
              <a:ext cx="791158" cy="4678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lt1"/>
                  </a:solidFill>
                  <a:latin typeface="Arial"/>
                  <a:ea typeface="Arial"/>
                  <a:cs typeface="Arial"/>
                  <a:sym typeface="Arial"/>
                </a:rPr>
                <a:t>1 сая ширхэг</a:t>
              </a:r>
              <a:endParaRPr/>
            </a:p>
          </p:txBody>
        </p:sp>
        <p:sp>
          <p:nvSpPr>
            <p:cNvPr id="123" name="Shape 123"/>
            <p:cNvSpPr txBox="1"/>
            <p:nvPr/>
          </p:nvSpPr>
          <p:spPr>
            <a:xfrm>
              <a:off x="3750241" y="2604365"/>
              <a:ext cx="608864" cy="381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b="1">
                  <a:solidFill>
                    <a:schemeClr val="lt1"/>
                  </a:solidFill>
                  <a:latin typeface="Arial"/>
                  <a:ea typeface="Arial"/>
                  <a:cs typeface="Arial"/>
                  <a:sym typeface="Arial"/>
                </a:rPr>
                <a:t>4.5 сая ширхэг</a:t>
              </a:r>
              <a:endParaRPr/>
            </a:p>
          </p:txBody>
        </p:sp>
        <p:pic>
          <p:nvPicPr>
            <p:cNvPr id="127" name="Shape 127"/>
            <p:cNvPicPr preferRelativeResize="0"/>
            <p:nvPr/>
          </p:nvPicPr>
          <p:blipFill rotWithShape="1">
            <a:blip r:embed="rId3">
              <a:alphaModFix/>
            </a:blip>
            <a:srcRect l="4276"/>
            <a:stretch/>
          </p:blipFill>
          <p:spPr>
            <a:xfrm>
              <a:off x="-3697462" y="688157"/>
              <a:ext cx="7077574" cy="2629382"/>
            </a:xfrm>
            <a:prstGeom prst="rect">
              <a:avLst/>
            </a:prstGeom>
            <a:noFill/>
            <a:ln>
              <a:noFill/>
            </a:ln>
          </p:spPr>
        </p:pic>
        <p:sp>
          <p:nvSpPr>
            <p:cNvPr id="128" name="Shape 128"/>
            <p:cNvSpPr/>
            <p:nvPr/>
          </p:nvSpPr>
          <p:spPr>
            <a:xfrm>
              <a:off x="-3697186" y="129319"/>
              <a:ext cx="4391575" cy="290580"/>
            </a:xfrm>
            <a:prstGeom prst="rect">
              <a:avLst/>
            </a:prstGeom>
            <a:solidFill>
              <a:srgbClr val="0084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Arial"/>
                  <a:ea typeface="Arial"/>
                  <a:cs typeface="Arial"/>
                  <a:sym typeface="Arial"/>
                </a:rPr>
                <a:t>Current Leather Processing</a:t>
              </a:r>
              <a:endParaRPr sz="1200">
                <a:solidFill>
                  <a:schemeClr val="lt1"/>
                </a:solidFill>
                <a:latin typeface="Arial"/>
                <a:ea typeface="Arial"/>
                <a:cs typeface="Arial"/>
                <a:sym typeface="Arial"/>
              </a:endParaRPr>
            </a:p>
          </p:txBody>
        </p:sp>
        <p:sp>
          <p:nvSpPr>
            <p:cNvPr id="129" name="Shape 129"/>
            <p:cNvSpPr txBox="1"/>
            <p:nvPr/>
          </p:nvSpPr>
          <p:spPr>
            <a:xfrm>
              <a:off x="824045" y="176030"/>
              <a:ext cx="4407306" cy="1640771"/>
            </a:xfrm>
            <a:prstGeom prst="rect">
              <a:avLst/>
            </a:prstGeom>
            <a:noFill/>
            <a:ln>
              <a:noFill/>
            </a:ln>
          </p:spPr>
          <p:txBody>
            <a:bodyPr spcFirstLastPara="1" wrap="square" lIns="91425" tIns="45700" rIns="91425" bIns="45700" anchor="t" anchorCtr="0">
              <a:noAutofit/>
            </a:bodyPr>
            <a:lstStyle/>
            <a:p>
              <a:pPr marL="171450" marR="0" lvl="0" indent="-171450" algn="just" rtl="0">
                <a:spcBef>
                  <a:spcPts val="0"/>
                </a:spcBef>
                <a:spcAft>
                  <a:spcPts val="0"/>
                </a:spcAft>
                <a:buClr>
                  <a:schemeClr val="dk2"/>
                </a:buClr>
                <a:buSzPts val="900"/>
                <a:buFont typeface="Noto Sans Symbols"/>
                <a:buChar char="▪"/>
              </a:pPr>
              <a:r>
                <a:rPr lang="en-US" b="1" dirty="0">
                  <a:solidFill>
                    <a:srgbClr val="CC3300"/>
                  </a:solidFill>
                  <a:latin typeface="Arial"/>
                  <a:ea typeface="Arial"/>
                  <a:cs typeface="Arial"/>
                  <a:sym typeface="Arial"/>
                </a:rPr>
                <a:t>According to Ministry of Agriculture and Industry of Mongolia,  80% of total processing or 10 million hides and skins is just at first stage/ wet blue</a:t>
              </a:r>
              <a:endParaRPr b="1" dirty="0">
                <a:solidFill>
                  <a:srgbClr val="CC3300"/>
                </a:solidFill>
                <a:latin typeface="Arial"/>
                <a:ea typeface="Arial"/>
                <a:cs typeface="Arial"/>
                <a:sym typeface="Arial"/>
              </a:endParaRPr>
            </a:p>
          </p:txBody>
        </p:sp>
        <p:sp>
          <p:nvSpPr>
            <p:cNvPr id="131" name="Shape 131"/>
            <p:cNvSpPr txBox="1"/>
            <p:nvPr/>
          </p:nvSpPr>
          <p:spPr>
            <a:xfrm>
              <a:off x="1670965" y="3376008"/>
              <a:ext cx="2383707" cy="863044"/>
            </a:xfrm>
            <a:prstGeom prst="rect">
              <a:avLst/>
            </a:prstGeom>
            <a:solidFill>
              <a:srgbClr val="4D69A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lt1"/>
                  </a:solidFill>
                  <a:latin typeface="Arial"/>
                  <a:ea typeface="Arial"/>
                  <a:cs typeface="Arial"/>
                  <a:sym typeface="Arial"/>
                </a:rPr>
                <a:t>Harmful to the Environment</a:t>
              </a:r>
              <a:endParaRPr sz="1600" b="1" dirty="0">
                <a:solidFill>
                  <a:schemeClr val="lt1"/>
                </a:solidFill>
                <a:latin typeface="Arial"/>
                <a:ea typeface="Arial"/>
                <a:cs typeface="Arial"/>
                <a:sym typeface="Arial"/>
              </a:endParaRPr>
            </a:p>
          </p:txBody>
        </p:sp>
        <p:sp>
          <p:nvSpPr>
            <p:cNvPr id="133" name="Shape 133"/>
            <p:cNvSpPr txBox="1"/>
            <p:nvPr/>
          </p:nvSpPr>
          <p:spPr>
            <a:xfrm>
              <a:off x="-3310126" y="1526247"/>
              <a:ext cx="2064480" cy="6070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dirty="0">
                  <a:solidFill>
                    <a:schemeClr val="lt1"/>
                  </a:solidFill>
                  <a:latin typeface="Arial"/>
                  <a:ea typeface="Arial"/>
                  <a:cs typeface="Arial"/>
                  <a:sym typeface="Arial"/>
                </a:rPr>
                <a:t>Existing 36 Tanneries</a:t>
              </a:r>
              <a:endParaRPr sz="1600" b="1" dirty="0">
                <a:solidFill>
                  <a:schemeClr val="lt1"/>
                </a:solidFill>
                <a:latin typeface="Arial"/>
                <a:ea typeface="Arial"/>
                <a:cs typeface="Arial"/>
                <a:sym typeface="Arial"/>
              </a:endParaRPr>
            </a:p>
          </p:txBody>
        </p:sp>
        <p:sp>
          <p:nvSpPr>
            <p:cNvPr id="134" name="Shape 134"/>
            <p:cNvSpPr txBox="1"/>
            <p:nvPr/>
          </p:nvSpPr>
          <p:spPr>
            <a:xfrm>
              <a:off x="221455" y="1178124"/>
              <a:ext cx="2941512" cy="381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47" name="Shape 147"/>
            <p:cNvSpPr/>
            <p:nvPr/>
          </p:nvSpPr>
          <p:spPr>
            <a:xfrm>
              <a:off x="6236482" y="1026395"/>
              <a:ext cx="2664766" cy="214690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sp>
          <p:nvSpPr>
            <p:cNvPr id="148" name="Shape 148"/>
            <p:cNvSpPr/>
            <p:nvPr/>
          </p:nvSpPr>
          <p:spPr>
            <a:xfrm>
              <a:off x="6236481" y="3171825"/>
              <a:ext cx="2664766" cy="277152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Arial"/>
                <a:ea typeface="Arial"/>
                <a:cs typeface="Arial"/>
                <a:sym typeface="Arial"/>
              </a:endParaRPr>
            </a:p>
          </p:txBody>
        </p:sp>
      </p:grpSp>
      <p:sp>
        <p:nvSpPr>
          <p:cNvPr id="157" name="Shape 157"/>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a:solidFill>
                  <a:srgbClr val="888888"/>
                </a:solidFill>
                <a:latin typeface="Arial"/>
                <a:ea typeface="Arial"/>
                <a:cs typeface="Arial"/>
                <a:sym typeface="Arial"/>
              </a:rPr>
              <a:t>5</a:t>
            </a:fld>
            <a:endParaRPr sz="1200" b="1">
              <a:solidFill>
                <a:srgbClr val="888888"/>
              </a:solidFill>
              <a:latin typeface="Arial"/>
              <a:ea typeface="Arial"/>
              <a:cs typeface="Arial"/>
              <a:sym typeface="Aria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7399"/>
          <a:stretch/>
        </p:blipFill>
        <p:spPr>
          <a:xfrm>
            <a:off x="5375564" y="2845949"/>
            <a:ext cx="3315853" cy="22802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a:solidFill>
                  <a:srgbClr val="888888"/>
                </a:solidFill>
                <a:latin typeface="Arial"/>
                <a:ea typeface="Arial"/>
                <a:cs typeface="Arial"/>
                <a:sym typeface="Arial"/>
              </a:rPr>
              <a:t>6</a:t>
            </a:fld>
            <a:endParaRPr sz="1200" b="1">
              <a:solidFill>
                <a:srgbClr val="888888"/>
              </a:solidFill>
              <a:latin typeface="Arial"/>
              <a:ea typeface="Arial"/>
              <a:cs typeface="Arial"/>
              <a:sym typeface="Arial"/>
            </a:endParaRPr>
          </a:p>
        </p:txBody>
      </p:sp>
      <p:grpSp>
        <p:nvGrpSpPr>
          <p:cNvPr id="382" name="Shape 382"/>
          <p:cNvGrpSpPr/>
          <p:nvPr/>
        </p:nvGrpSpPr>
        <p:grpSpPr>
          <a:xfrm>
            <a:off x="162050" y="1512693"/>
            <a:ext cx="5813448" cy="1323440"/>
            <a:chOff x="178092" y="1825514"/>
            <a:chExt cx="5813448" cy="1323440"/>
          </a:xfrm>
        </p:grpSpPr>
        <p:sp>
          <p:nvSpPr>
            <p:cNvPr id="383" name="Shape 383"/>
            <p:cNvSpPr/>
            <p:nvPr/>
          </p:nvSpPr>
          <p:spPr>
            <a:xfrm>
              <a:off x="178092" y="1825515"/>
              <a:ext cx="3726204"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accent1"/>
                  </a:solidFill>
                  <a:latin typeface="Arial"/>
                  <a:ea typeface="Arial"/>
                  <a:cs typeface="Arial"/>
                  <a:sym typeface="Arial"/>
                </a:rPr>
                <a:t>Investment highlights</a:t>
              </a:r>
              <a:endParaRPr/>
            </a:p>
            <a:p>
              <a:pPr marL="0" marR="0" lvl="0" indent="0" algn="l" rtl="0">
                <a:spcBef>
                  <a:spcPts val="0"/>
                </a:spcBef>
                <a:spcAft>
                  <a:spcPts val="0"/>
                </a:spcAft>
                <a:buNone/>
              </a:pPr>
              <a:endParaRPr sz="1100">
                <a:solidFill>
                  <a:schemeClr val="accent1"/>
                </a:solidFill>
                <a:latin typeface="Arial"/>
                <a:ea typeface="Arial"/>
                <a:cs typeface="Arial"/>
                <a:sym typeface="Arial"/>
              </a:endParaRPr>
            </a:p>
            <a:p>
              <a:pPr marL="0" marR="0" lvl="0" indent="0" algn="just" rtl="0">
                <a:spcBef>
                  <a:spcPts val="0"/>
                </a:spcBef>
                <a:spcAft>
                  <a:spcPts val="0"/>
                </a:spcAft>
                <a:buNone/>
              </a:pPr>
              <a:r>
                <a:rPr lang="en-US" sz="1100">
                  <a:solidFill>
                    <a:schemeClr val="dk1"/>
                  </a:solidFill>
                  <a:latin typeface="Arial"/>
                  <a:ea typeface="Arial"/>
                  <a:cs typeface="Arial"/>
                  <a:sym typeface="Arial"/>
                </a:rPr>
                <a:t>Total investment of project - US$ 322.1 million</a:t>
              </a:r>
              <a:endParaRPr/>
            </a:p>
            <a:p>
              <a:pPr marL="171450" marR="0" lvl="0" indent="-171450" algn="just" rtl="0">
                <a:spcBef>
                  <a:spcPts val="0"/>
                </a:spcBef>
                <a:spcAft>
                  <a:spcPts val="0"/>
                </a:spcAft>
                <a:buClr>
                  <a:schemeClr val="dk1"/>
                </a:buClr>
                <a:buSzPts val="1100"/>
                <a:buFont typeface="Arial"/>
                <a:buChar char="•"/>
              </a:pPr>
              <a:r>
                <a:rPr lang="en-US" sz="1100" b="1">
                  <a:solidFill>
                    <a:schemeClr val="dk1"/>
                  </a:solidFill>
                  <a:latin typeface="Arial"/>
                  <a:ea typeface="Arial"/>
                  <a:cs typeface="Arial"/>
                  <a:sym typeface="Arial"/>
                </a:rPr>
                <a:t>Infrastructures investment - US$ 148.6 million</a:t>
              </a:r>
              <a:endParaRPr/>
            </a:p>
            <a:p>
              <a:pPr marL="171450" marR="0" lvl="0" indent="-171450" algn="just"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Factories investment - US$ 173.5 million</a:t>
              </a:r>
              <a:endParaRPr/>
            </a:p>
            <a:p>
              <a:pPr marL="171450" marR="0" lvl="0" indent="-171450" algn="l" rtl="0">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46 % of capital investment for infrastructure. </a:t>
              </a:r>
              <a:endParaRPr/>
            </a:p>
            <a:p>
              <a:pPr marL="171450" marR="0" lvl="0" indent="-171450" algn="l" rtl="0">
                <a:spcBef>
                  <a:spcPts val="0"/>
                </a:spcBef>
                <a:spcAft>
                  <a:spcPts val="0"/>
                </a:spcAft>
                <a:buClr>
                  <a:srgbClr val="000000"/>
                </a:buClr>
                <a:buSzPts val="1100"/>
                <a:buFont typeface="Arial"/>
                <a:buChar char="•"/>
              </a:pPr>
              <a:r>
                <a:rPr lang="en-US" sz="1100">
                  <a:solidFill>
                    <a:srgbClr val="000000"/>
                  </a:solidFill>
                  <a:latin typeface="Arial"/>
                  <a:ea typeface="Arial"/>
                  <a:cs typeface="Arial"/>
                  <a:sym typeface="Arial"/>
                </a:rPr>
                <a:t>54 % of capital investment for factory. </a:t>
              </a:r>
              <a:endParaRPr/>
            </a:p>
          </p:txBody>
        </p:sp>
        <p:sp>
          <p:nvSpPr>
            <p:cNvPr id="384" name="Shape 384"/>
            <p:cNvSpPr/>
            <p:nvPr/>
          </p:nvSpPr>
          <p:spPr>
            <a:xfrm>
              <a:off x="3524785" y="1825514"/>
              <a:ext cx="2466755"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accent1"/>
                  </a:solidFill>
                  <a:latin typeface="Arial"/>
                  <a:ea typeface="Arial"/>
                  <a:cs typeface="Arial"/>
                  <a:sym typeface="Arial"/>
                </a:rPr>
                <a:t>Investment sources</a:t>
              </a:r>
              <a:endParaRPr/>
            </a:p>
            <a:p>
              <a:pPr marL="0" marR="0" lvl="0" indent="0" algn="l" rtl="0">
                <a:spcBef>
                  <a:spcPts val="0"/>
                </a:spcBef>
                <a:spcAft>
                  <a:spcPts val="0"/>
                </a:spcAft>
                <a:buNone/>
              </a:pPr>
              <a:endParaRPr sz="1100">
                <a:solidFill>
                  <a:schemeClr val="accent1"/>
                </a:solidFill>
                <a:latin typeface="Arial"/>
                <a:ea typeface="Arial"/>
                <a:cs typeface="Arial"/>
                <a:sym typeface="Arial"/>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Equity investment by private sector</a:t>
              </a:r>
              <a:endParaRPr sz="1100">
                <a:solidFill>
                  <a:schemeClr val="dk1"/>
                </a:solidFill>
                <a:latin typeface="Arial"/>
                <a:ea typeface="Arial"/>
                <a:cs typeface="Arial"/>
                <a:sym typeface="Arial"/>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Public private partnership</a:t>
              </a:r>
              <a:endParaRPr sz="1100">
                <a:solidFill>
                  <a:schemeClr val="dk1"/>
                </a:solidFill>
                <a:latin typeface="Arial"/>
                <a:ea typeface="Arial"/>
                <a:cs typeface="Arial"/>
                <a:sym typeface="Arial"/>
              </a:endParaRPr>
            </a:p>
          </p:txBody>
        </p:sp>
      </p:grpSp>
      <p:sp>
        <p:nvSpPr>
          <p:cNvPr id="385" name="Shape 385"/>
          <p:cNvSpPr/>
          <p:nvPr/>
        </p:nvSpPr>
        <p:spPr>
          <a:xfrm>
            <a:off x="252273" y="3072226"/>
            <a:ext cx="6988499" cy="8002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Emeelt park project requires preliminary investment of USD 322.1 million or MNT 787.3 billion. </a:t>
            </a:r>
            <a:endParaRPr/>
          </a:p>
          <a:p>
            <a:pPr marL="171450" marR="0" lvl="0" indent="-107950" algn="l" rtl="0">
              <a:spcBef>
                <a:spcPts val="0"/>
              </a:spcBef>
              <a:spcAft>
                <a:spcPts val="0"/>
              </a:spcAft>
              <a:buClr>
                <a:schemeClr val="dk1"/>
              </a:buClr>
              <a:buSzPts val="1000"/>
              <a:buFont typeface="Arial"/>
              <a:buNone/>
            </a:pPr>
            <a:endParaRPr sz="1000">
              <a:solidFill>
                <a:srgbClr val="000000"/>
              </a:solidFill>
              <a:latin typeface="Arial"/>
              <a:ea typeface="Arial"/>
              <a:cs typeface="Arial"/>
              <a:sym typeface="Arial"/>
            </a:endParaRPr>
          </a:p>
          <a:p>
            <a:pPr marL="0" marR="0" lvl="0" indent="0" algn="l" rtl="0">
              <a:spcBef>
                <a:spcPts val="0"/>
              </a:spcBef>
              <a:spcAft>
                <a:spcPts val="0"/>
              </a:spcAft>
              <a:buNone/>
            </a:pPr>
            <a:r>
              <a:rPr lang="en-US" sz="1000" b="1">
                <a:solidFill>
                  <a:srgbClr val="000000"/>
                </a:solidFill>
                <a:latin typeface="Arial"/>
                <a:ea typeface="Arial"/>
                <a:cs typeface="Arial"/>
                <a:sym typeface="Arial"/>
              </a:rPr>
              <a:t>  </a:t>
            </a:r>
            <a:r>
              <a:rPr lang="en-US" sz="1400">
                <a:solidFill>
                  <a:schemeClr val="accent1"/>
                </a:solidFill>
                <a:latin typeface="Arial"/>
                <a:ea typeface="Arial"/>
                <a:cs typeface="Arial"/>
                <a:sym typeface="Arial"/>
              </a:rPr>
              <a:t>Infrastructure investment structure</a:t>
            </a:r>
            <a:r>
              <a:rPr lang="en-US" sz="1200">
                <a:solidFill>
                  <a:schemeClr val="accent1"/>
                </a:solidFill>
                <a:latin typeface="Arial"/>
                <a:ea typeface="Arial"/>
                <a:cs typeface="Arial"/>
                <a:sym typeface="Arial"/>
              </a:rPr>
              <a:t>         </a:t>
            </a:r>
            <a:r>
              <a:rPr lang="en-US" sz="1400">
                <a:solidFill>
                  <a:schemeClr val="accent1"/>
                </a:solidFill>
                <a:latin typeface="Arial"/>
                <a:ea typeface="Arial"/>
                <a:cs typeface="Arial"/>
                <a:sym typeface="Arial"/>
              </a:rPr>
              <a:t>Factory investment structure </a:t>
            </a:r>
            <a:endParaRPr sz="1400">
              <a:solidFill>
                <a:srgbClr val="000000"/>
              </a:solidFill>
              <a:latin typeface="Arial"/>
              <a:ea typeface="Arial"/>
              <a:cs typeface="Arial"/>
              <a:sym typeface="Arial"/>
            </a:endParaRPr>
          </a:p>
          <a:p>
            <a:pPr marL="0" marR="0" lvl="0" indent="0" algn="l" rtl="0">
              <a:spcBef>
                <a:spcPts val="0"/>
              </a:spcBef>
              <a:spcAft>
                <a:spcPts val="0"/>
              </a:spcAft>
              <a:buNone/>
            </a:pPr>
            <a:r>
              <a:rPr lang="en-US" sz="1200">
                <a:solidFill>
                  <a:srgbClr val="000000"/>
                </a:solidFill>
                <a:latin typeface="Arial"/>
                <a:ea typeface="Arial"/>
                <a:cs typeface="Arial"/>
                <a:sym typeface="Arial"/>
              </a:rPr>
              <a:t>  </a:t>
            </a:r>
            <a:endParaRPr/>
          </a:p>
        </p:txBody>
      </p:sp>
      <p:pic>
        <p:nvPicPr>
          <p:cNvPr id="386" name="Shape 386"/>
          <p:cNvPicPr preferRelativeResize="0"/>
          <p:nvPr/>
        </p:nvPicPr>
        <p:blipFill rotWithShape="1">
          <a:blip r:embed="rId3">
            <a:alphaModFix/>
          </a:blip>
          <a:srcRect/>
          <a:stretch/>
        </p:blipFill>
        <p:spPr>
          <a:xfrm>
            <a:off x="252273" y="3767970"/>
            <a:ext cx="5868442" cy="2332394"/>
          </a:xfrm>
          <a:prstGeom prst="rect">
            <a:avLst/>
          </a:prstGeom>
          <a:noFill/>
          <a:ln>
            <a:noFill/>
          </a:ln>
        </p:spPr>
      </p:pic>
      <p:sp>
        <p:nvSpPr>
          <p:cNvPr id="387" name="Shape 387"/>
          <p:cNvSpPr/>
          <p:nvPr/>
        </p:nvSpPr>
        <p:spPr>
          <a:xfrm>
            <a:off x="5896252" y="1519051"/>
            <a:ext cx="2999394" cy="14927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accent1"/>
                </a:solidFill>
                <a:latin typeface="Arial"/>
                <a:ea typeface="Arial"/>
                <a:cs typeface="Arial"/>
                <a:sym typeface="Arial"/>
              </a:rPr>
              <a:t>Economic estimation: </a:t>
            </a:r>
            <a:endParaRPr sz="1400" dirty="0">
              <a:solidFill>
                <a:schemeClr val="accent1"/>
              </a:solidFill>
              <a:latin typeface="Arial"/>
              <a:ea typeface="Arial"/>
              <a:cs typeface="Arial"/>
              <a:sym typeface="Arial"/>
            </a:endParaRPr>
          </a:p>
          <a:p>
            <a:pPr marL="0" marR="0" lvl="0" indent="0" algn="l" rtl="0">
              <a:spcBef>
                <a:spcPts val="0"/>
              </a:spcBef>
              <a:spcAft>
                <a:spcPts val="0"/>
              </a:spcAft>
              <a:buNone/>
            </a:pPr>
            <a:endParaRPr sz="1100" dirty="0">
              <a:solidFill>
                <a:schemeClr val="accent1"/>
              </a:solidFill>
              <a:latin typeface="Arial"/>
              <a:ea typeface="Arial"/>
              <a:cs typeface="Arial"/>
              <a:sym typeface="Arial"/>
            </a:endParaRPr>
          </a:p>
          <a:p>
            <a:pPr marL="0" marR="0" lvl="0" indent="0" algn="l" rtl="0">
              <a:spcBef>
                <a:spcPts val="0"/>
              </a:spcBef>
              <a:spcAft>
                <a:spcPts val="0"/>
              </a:spcAft>
              <a:buNone/>
            </a:pPr>
            <a:r>
              <a:rPr lang="en-US" sz="1100" dirty="0">
                <a:solidFill>
                  <a:srgbClr val="000000"/>
                </a:solidFill>
                <a:latin typeface="Arial"/>
                <a:ea typeface="Arial"/>
                <a:cs typeface="Arial"/>
                <a:sym typeface="Arial"/>
              </a:rPr>
              <a:t>Profit rate of the estimated investment:</a:t>
            </a:r>
            <a:endParaRPr dirty="0"/>
          </a:p>
          <a:p>
            <a:pPr marL="0" marR="0" lvl="0" indent="0" algn="l" rtl="0">
              <a:spcBef>
                <a:spcPts val="0"/>
              </a:spcBef>
              <a:spcAft>
                <a:spcPts val="0"/>
              </a:spcAft>
              <a:buNone/>
            </a:pPr>
            <a:r>
              <a:rPr lang="en-US" sz="1100" dirty="0">
                <a:solidFill>
                  <a:schemeClr val="dk1"/>
                </a:solidFill>
                <a:latin typeface="Arial"/>
                <a:ea typeface="Arial"/>
                <a:cs typeface="Arial"/>
                <a:sym typeface="Arial"/>
              </a:rPr>
              <a:t>Net present value /NPV/ million - 736.7 US$ </a:t>
            </a:r>
            <a:endParaRPr dirty="0"/>
          </a:p>
          <a:p>
            <a:pPr marL="0" marR="0" lvl="0" indent="0" algn="l" rtl="0">
              <a:spcBef>
                <a:spcPts val="0"/>
              </a:spcBef>
              <a:spcAft>
                <a:spcPts val="0"/>
              </a:spcAft>
              <a:buNone/>
            </a:pPr>
            <a:r>
              <a:rPr lang="en-US" sz="1100" dirty="0">
                <a:solidFill>
                  <a:schemeClr val="dk1"/>
                </a:solidFill>
                <a:latin typeface="Arial"/>
                <a:ea typeface="Arial"/>
                <a:cs typeface="Arial"/>
                <a:sym typeface="Arial"/>
              </a:rPr>
              <a:t>Rate of return /IRR/ - 19% (at 20 years)</a:t>
            </a:r>
            <a:endParaRPr dirty="0"/>
          </a:p>
          <a:p>
            <a:pPr marL="0" marR="0" lvl="0" indent="0" algn="l" rtl="0">
              <a:spcBef>
                <a:spcPts val="0"/>
              </a:spcBef>
              <a:spcAft>
                <a:spcPts val="0"/>
              </a:spcAft>
              <a:buNone/>
            </a:pPr>
            <a:r>
              <a:rPr lang="en-US" sz="1100" dirty="0">
                <a:solidFill>
                  <a:schemeClr val="dk1"/>
                </a:solidFill>
                <a:latin typeface="Arial"/>
                <a:ea typeface="Arial"/>
                <a:cs typeface="Arial"/>
                <a:sym typeface="Arial"/>
              </a:rPr>
              <a:t>DSCR- 1.4</a:t>
            </a:r>
            <a:endParaRPr dirty="0"/>
          </a:p>
          <a:p>
            <a:pPr marL="0" marR="0" lvl="0" indent="0" algn="l" rtl="0">
              <a:spcBef>
                <a:spcPts val="0"/>
              </a:spcBef>
              <a:spcAft>
                <a:spcPts val="0"/>
              </a:spcAft>
              <a:buNone/>
            </a:pPr>
            <a:r>
              <a:rPr lang="en-US" sz="1100" b="1" dirty="0">
                <a:solidFill>
                  <a:schemeClr val="dk1"/>
                </a:solidFill>
                <a:latin typeface="Arial"/>
                <a:ea typeface="Arial"/>
                <a:cs typeface="Arial"/>
                <a:sym typeface="Arial"/>
              </a:rPr>
              <a:t>Payback Period- </a:t>
            </a:r>
            <a:r>
              <a:rPr lang="en-US" sz="1100" b="1" dirty="0" smtClean="0">
                <a:solidFill>
                  <a:schemeClr val="dk1"/>
                </a:solidFill>
                <a:latin typeface="Arial"/>
                <a:ea typeface="Arial"/>
                <a:cs typeface="Arial"/>
                <a:sym typeface="Arial"/>
              </a:rPr>
              <a:t>10-12 years</a:t>
            </a:r>
            <a:r>
              <a:rPr lang="en-US" sz="1100" dirty="0">
                <a:solidFill>
                  <a:schemeClr val="dk1"/>
                </a:solidFill>
                <a:latin typeface="Arial"/>
                <a:ea typeface="Arial"/>
                <a:cs typeface="Arial"/>
                <a:sym typeface="Arial"/>
              </a:rPr>
              <a:t>	</a:t>
            </a:r>
            <a:endParaRPr dirty="0"/>
          </a:p>
          <a:p>
            <a:pPr marL="0" marR="0" lvl="0" indent="0" algn="l" rtl="0">
              <a:spcBef>
                <a:spcPts val="0"/>
              </a:spcBef>
              <a:spcAft>
                <a:spcPts val="0"/>
              </a:spcAft>
              <a:buNone/>
            </a:pPr>
            <a:r>
              <a:rPr lang="en-US" sz="1100" dirty="0">
                <a:solidFill>
                  <a:srgbClr val="000000"/>
                </a:solidFill>
                <a:latin typeface="Arial"/>
                <a:ea typeface="Arial"/>
                <a:cs typeface="Arial"/>
                <a:sym typeface="Arial"/>
              </a:rPr>
              <a:t>	</a:t>
            </a:r>
            <a:endParaRPr dirty="0"/>
          </a:p>
        </p:txBody>
      </p:sp>
      <p:sp>
        <p:nvSpPr>
          <p:cNvPr id="388" name="Shape 388"/>
          <p:cNvSpPr txBox="1"/>
          <p:nvPr/>
        </p:nvSpPr>
        <p:spPr>
          <a:xfrm>
            <a:off x="247385" y="295703"/>
            <a:ext cx="8229600"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Financial summary</a:t>
            </a:r>
            <a:endParaRPr sz="2400" b="1">
              <a:solidFill>
                <a:srgbClr val="002060"/>
              </a:solidFill>
              <a:latin typeface="Arial"/>
              <a:ea typeface="Arial"/>
              <a:cs typeface="Arial"/>
              <a:sym typeface="Arial"/>
            </a:endParaRPr>
          </a:p>
        </p:txBody>
      </p:sp>
      <p:sp>
        <p:nvSpPr>
          <p:cNvPr id="389" name="Shape 389"/>
          <p:cNvSpPr txBox="1"/>
          <p:nvPr/>
        </p:nvSpPr>
        <p:spPr>
          <a:xfrm>
            <a:off x="674915" y="1080448"/>
            <a:ext cx="925253"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rgbClr val="BFBFBF"/>
                </a:solidFill>
                <a:latin typeface="Arial"/>
                <a:ea typeface="Arial"/>
                <a:cs typeface="Arial"/>
                <a:sym typeface="Arial"/>
              </a:rPr>
              <a:t>Million USD</a:t>
            </a:r>
            <a:endParaRPr sz="1050">
              <a:solidFill>
                <a:srgbClr val="BFBFBF"/>
              </a:solidFill>
              <a:latin typeface="Arial"/>
              <a:ea typeface="Arial"/>
              <a:cs typeface="Arial"/>
              <a:sym typeface="Arial"/>
            </a:endParaRPr>
          </a:p>
        </p:txBody>
      </p:sp>
      <p:cxnSp>
        <p:nvCxnSpPr>
          <p:cNvPr id="390" name="Shape 390"/>
          <p:cNvCxnSpPr/>
          <p:nvPr/>
        </p:nvCxnSpPr>
        <p:spPr>
          <a:xfrm>
            <a:off x="725718" y="1303427"/>
            <a:ext cx="3116643" cy="0"/>
          </a:xfrm>
          <a:prstGeom prst="straightConnector1">
            <a:avLst/>
          </a:prstGeom>
          <a:noFill/>
          <a:ln w="9525" cap="flat" cmpd="sng">
            <a:solidFill>
              <a:srgbClr val="595959"/>
            </a:solidFill>
            <a:prstDash val="solid"/>
            <a:miter lim="800000"/>
            <a:headEnd type="none" w="sm" len="sm"/>
            <a:tailEnd type="none" w="sm" len="sm"/>
          </a:ln>
        </p:spPr>
      </p:cxnSp>
      <p:cxnSp>
        <p:nvCxnSpPr>
          <p:cNvPr id="391" name="Shape 391"/>
          <p:cNvCxnSpPr/>
          <p:nvPr/>
        </p:nvCxnSpPr>
        <p:spPr>
          <a:xfrm>
            <a:off x="247385" y="1512693"/>
            <a:ext cx="8399309" cy="0"/>
          </a:xfrm>
          <a:prstGeom prst="straightConnector1">
            <a:avLst/>
          </a:prstGeom>
          <a:noFill/>
          <a:ln w="9525" cap="flat" cmpd="sng">
            <a:solidFill>
              <a:schemeClr val="accent1"/>
            </a:solidFill>
            <a:prstDash val="solid"/>
            <a:miter lim="800000"/>
            <a:headEnd type="none" w="sm" len="sm"/>
            <a:tailEnd type="none" w="sm" len="sm"/>
          </a:ln>
        </p:spPr>
      </p:cxnSp>
      <p:cxnSp>
        <p:nvCxnSpPr>
          <p:cNvPr id="392" name="Shape 392"/>
          <p:cNvCxnSpPr/>
          <p:nvPr/>
        </p:nvCxnSpPr>
        <p:spPr>
          <a:xfrm>
            <a:off x="250923" y="2981369"/>
            <a:ext cx="8399309" cy="0"/>
          </a:xfrm>
          <a:prstGeom prst="straightConnector1">
            <a:avLst/>
          </a:prstGeom>
          <a:noFill/>
          <a:ln w="9525" cap="flat" cmpd="sng">
            <a:solidFill>
              <a:schemeClr val="accent1"/>
            </a:solidFill>
            <a:prstDash val="solid"/>
            <a:miter lim="800000"/>
            <a:headEnd type="none" w="sm" len="sm"/>
            <a:tailEnd type="none" w="sm" len="sm"/>
          </a:ln>
        </p:spPr>
      </p:cxnSp>
      <p:sp>
        <p:nvSpPr>
          <p:cNvPr id="393" name="Shape 393"/>
          <p:cNvSpPr/>
          <p:nvPr/>
        </p:nvSpPr>
        <p:spPr>
          <a:xfrm>
            <a:off x="6844721" y="3767970"/>
            <a:ext cx="1845406" cy="14927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accent1"/>
                </a:solidFill>
                <a:latin typeface="Arial"/>
                <a:ea typeface="Arial"/>
                <a:cs typeface="Arial"/>
                <a:sym typeface="Arial"/>
              </a:rPr>
              <a:t>Park income: </a:t>
            </a:r>
            <a:endParaRPr/>
          </a:p>
          <a:p>
            <a:pPr marL="0" marR="0" lvl="0" indent="0" algn="l" rtl="0">
              <a:spcBef>
                <a:spcPts val="0"/>
              </a:spcBef>
              <a:spcAft>
                <a:spcPts val="0"/>
              </a:spcAft>
              <a:buNone/>
            </a:pPr>
            <a:endParaRPr sz="1100">
              <a:solidFill>
                <a:schemeClr val="accent1"/>
              </a:solidFill>
              <a:latin typeface="Arial"/>
              <a:ea typeface="Arial"/>
              <a:cs typeface="Arial"/>
              <a:sym typeface="Arial"/>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Heat income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Waste water income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Electricity income</a:t>
            </a:r>
            <a:endParaRPr/>
          </a:p>
          <a:p>
            <a:pPr marL="171450" marR="0" lvl="0" indent="-171450" algn="l" rtl="0">
              <a:spcBef>
                <a:spcPts val="0"/>
              </a:spcBef>
              <a:spcAft>
                <a:spcPts val="0"/>
              </a:spcAft>
              <a:buClr>
                <a:schemeClr val="dk1"/>
              </a:buClr>
              <a:buSzPts val="1100"/>
              <a:buFont typeface="Arial"/>
              <a:buChar char="•"/>
            </a:pPr>
            <a:r>
              <a:rPr lang="en-US" sz="1100">
                <a:solidFill>
                  <a:schemeClr val="dk1"/>
                </a:solidFill>
                <a:latin typeface="Arial"/>
                <a:ea typeface="Arial"/>
                <a:cs typeface="Arial"/>
                <a:sym typeface="Arial"/>
              </a:rPr>
              <a:t>Park admin fee	</a:t>
            </a:r>
            <a:endParaRPr/>
          </a:p>
          <a:p>
            <a:pPr marL="0" marR="0" lvl="0" indent="0" algn="l" rtl="0">
              <a:spcBef>
                <a:spcPts val="0"/>
              </a:spcBef>
              <a:spcAft>
                <a:spcPts val="0"/>
              </a:spcAft>
              <a:buNone/>
            </a:pPr>
            <a:r>
              <a:rPr lang="en-US" sz="1100">
                <a:solidFill>
                  <a:srgbClr val="000000"/>
                </a:solidFill>
                <a:latin typeface="Arial"/>
                <a:ea typeface="Arial"/>
                <a:cs typeface="Arial"/>
                <a:sym typeface="Arial"/>
              </a:rPr>
              <a:t>	</a:t>
            </a:r>
            <a:endParaRPr/>
          </a:p>
        </p:txBody>
      </p:sp>
      <p:sp>
        <p:nvSpPr>
          <p:cNvPr id="394" name="Shape 394"/>
          <p:cNvSpPr/>
          <p:nvPr/>
        </p:nvSpPr>
        <p:spPr>
          <a:xfrm>
            <a:off x="6256611" y="3767975"/>
            <a:ext cx="2220374" cy="1492716"/>
          </a:xfrm>
          <a:prstGeom prst="rect">
            <a:avLst/>
          </a:prstGeom>
          <a:noFill/>
          <a:ln w="25400" cap="flat" cmpd="sng">
            <a:solidFill>
              <a:schemeClr val="accen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5" name="Shape 395"/>
          <p:cNvPicPr preferRelativeResize="0"/>
          <p:nvPr/>
        </p:nvPicPr>
        <p:blipFill rotWithShape="1">
          <a:blip r:embed="rId4">
            <a:alphaModFix/>
          </a:blip>
          <a:srcRect/>
          <a:stretch/>
        </p:blipFill>
        <p:spPr>
          <a:xfrm>
            <a:off x="6419227" y="4293934"/>
            <a:ext cx="425494" cy="4407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a:solidFill>
                  <a:srgbClr val="888888"/>
                </a:solidFill>
                <a:latin typeface="Arial"/>
                <a:ea typeface="Arial"/>
                <a:cs typeface="Arial"/>
                <a:sym typeface="Arial"/>
              </a:rPr>
              <a:t>7</a:t>
            </a:fld>
            <a:endParaRPr sz="1200" b="1">
              <a:solidFill>
                <a:srgbClr val="888888"/>
              </a:solidFill>
              <a:latin typeface="Arial"/>
              <a:ea typeface="Arial"/>
              <a:cs typeface="Arial"/>
              <a:sym typeface="Arial"/>
            </a:endParaRPr>
          </a:p>
        </p:txBody>
      </p:sp>
      <p:sp>
        <p:nvSpPr>
          <p:cNvPr id="232" name="Shape 232"/>
          <p:cNvSpPr txBox="1">
            <a:spLocks noGrp="1"/>
          </p:cNvSpPr>
          <p:nvPr>
            <p:ph type="title"/>
          </p:nvPr>
        </p:nvSpPr>
        <p:spPr>
          <a:xfrm>
            <a:off x="152400" y="0"/>
            <a:ext cx="78867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2060"/>
              </a:buClr>
              <a:buSzPts val="2400"/>
              <a:buFont typeface="Arial"/>
              <a:buNone/>
            </a:pPr>
            <a:r>
              <a:rPr lang="en-US" sz="2400" b="1" i="0" u="none" strike="noStrike" cap="none">
                <a:solidFill>
                  <a:srgbClr val="002060"/>
                </a:solidFill>
                <a:latin typeface="Arial"/>
                <a:ea typeface="Arial"/>
                <a:cs typeface="Arial"/>
                <a:sym typeface="Arial"/>
              </a:rPr>
              <a:t>Emeelt light industry park highlights</a:t>
            </a:r>
            <a:endParaRPr sz="2400" b="1" i="0" u="none" strike="noStrike" cap="none">
              <a:solidFill>
                <a:srgbClr val="7F7F7F"/>
              </a:solidFill>
              <a:latin typeface="Arial"/>
              <a:ea typeface="Arial"/>
              <a:cs typeface="Arial"/>
              <a:sym typeface="Arial"/>
            </a:endParaRPr>
          </a:p>
        </p:txBody>
      </p:sp>
      <p:grpSp>
        <p:nvGrpSpPr>
          <p:cNvPr id="234" name="Shape 234"/>
          <p:cNvGrpSpPr/>
          <p:nvPr/>
        </p:nvGrpSpPr>
        <p:grpSpPr>
          <a:xfrm>
            <a:off x="152400" y="2110565"/>
            <a:ext cx="8493546" cy="3267319"/>
            <a:chOff x="464564" y="197391"/>
            <a:chExt cx="3886751" cy="3267319"/>
          </a:xfrm>
        </p:grpSpPr>
        <p:sp>
          <p:nvSpPr>
            <p:cNvPr id="235" name="Shape 235"/>
            <p:cNvSpPr/>
            <p:nvPr/>
          </p:nvSpPr>
          <p:spPr>
            <a:xfrm>
              <a:off x="723781" y="210728"/>
              <a:ext cx="1560366" cy="533476"/>
            </a:xfrm>
            <a:prstGeom prst="rect">
              <a:avLst/>
            </a:prstGeom>
            <a:solidFill>
              <a:srgbClr val="CACACA">
                <a:alpha val="40000"/>
              </a:srgb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36" name="Shape 236"/>
            <p:cNvSpPr txBox="1"/>
            <p:nvPr/>
          </p:nvSpPr>
          <p:spPr>
            <a:xfrm>
              <a:off x="728733" y="250739"/>
              <a:ext cx="1496965" cy="533476"/>
            </a:xfrm>
            <a:prstGeom prst="rect">
              <a:avLst/>
            </a:prstGeom>
            <a:noFill/>
            <a:ln>
              <a:noFill/>
            </a:ln>
          </p:spPr>
          <p:txBody>
            <a:bodyPr spcFirstLastPara="1" wrap="square" lIns="361325" tIns="26650" rIns="26650" bIns="26650" anchor="ctr" anchorCtr="0">
              <a:noAutofit/>
            </a:bodyPr>
            <a:lstStyle/>
            <a:p>
              <a:pPr marL="0" marR="0" lvl="0" indent="0" algn="l" rtl="0">
                <a:lnSpc>
                  <a:spcPct val="90000"/>
                </a:lnSpc>
                <a:spcBef>
                  <a:spcPts val="0"/>
                </a:spcBef>
                <a:spcAft>
                  <a:spcPts val="0"/>
                </a:spcAft>
                <a:buNone/>
              </a:pPr>
              <a:endParaRPr sz="1200" dirty="0">
                <a:solidFill>
                  <a:schemeClr val="dk1"/>
                </a:solidFill>
                <a:latin typeface="Calibri"/>
                <a:ea typeface="Calibri"/>
                <a:cs typeface="Calibri"/>
                <a:sym typeface="Calibri"/>
              </a:endParaRPr>
            </a:p>
            <a:p>
              <a:pPr marL="0" marR="0" lvl="0" indent="0" algn="l" rtl="0">
                <a:lnSpc>
                  <a:spcPct val="90000"/>
                </a:lnSpc>
                <a:spcBef>
                  <a:spcPts val="245"/>
                </a:spcBef>
                <a:spcAft>
                  <a:spcPts val="0"/>
                </a:spcAft>
                <a:buNone/>
              </a:pPr>
              <a:r>
                <a:rPr lang="en-US" sz="1200" dirty="0">
                  <a:solidFill>
                    <a:schemeClr val="dk1"/>
                  </a:solidFill>
                  <a:latin typeface="Calibri"/>
                  <a:ea typeface="Calibri"/>
                  <a:cs typeface="Calibri"/>
                  <a:sym typeface="Calibri"/>
                </a:rPr>
                <a:t>Flood protection dam ditch- 7.1 km length 98012,2294m2 volume, double water basin</a:t>
              </a:r>
              <a:endParaRPr sz="1200" dirty="0"/>
            </a:p>
            <a:p>
              <a:pPr marL="0" marR="0" lvl="0" indent="0" algn="l" rtl="0">
                <a:lnSpc>
                  <a:spcPct val="90000"/>
                </a:lnSpc>
                <a:spcBef>
                  <a:spcPts val="245"/>
                </a:spcBef>
                <a:spcAft>
                  <a:spcPts val="0"/>
                </a:spcAft>
                <a:buNone/>
              </a:pPr>
              <a:endParaRPr sz="1200" dirty="0">
                <a:solidFill>
                  <a:schemeClr val="dk1"/>
                </a:solidFill>
                <a:latin typeface="Calibri"/>
                <a:ea typeface="Calibri"/>
                <a:cs typeface="Calibri"/>
                <a:sym typeface="Calibri"/>
              </a:endParaRPr>
            </a:p>
          </p:txBody>
        </p:sp>
        <p:sp>
          <p:nvSpPr>
            <p:cNvPr id="237" name="Shape 237"/>
            <p:cNvSpPr/>
            <p:nvPr/>
          </p:nvSpPr>
          <p:spPr>
            <a:xfrm>
              <a:off x="464564" y="197391"/>
              <a:ext cx="373433" cy="560150"/>
            </a:xfrm>
            <a:prstGeom prst="rect">
              <a:avLst/>
            </a:prstGeom>
            <a:blipFill rotWithShape="1">
              <a:blip r:embed="rId3">
                <a:alphaModFix/>
              </a:blip>
              <a:stretch>
                <a:fillRect l="-24998" r="-24998"/>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38" name="Shape 238"/>
            <p:cNvSpPr/>
            <p:nvPr/>
          </p:nvSpPr>
          <p:spPr>
            <a:xfrm>
              <a:off x="2629082" y="210728"/>
              <a:ext cx="1707125" cy="533476"/>
            </a:xfrm>
            <a:prstGeom prst="rect">
              <a:avLst/>
            </a:prstGeom>
            <a:solidFill>
              <a:srgbClr val="CACACA">
                <a:alpha val="40000"/>
              </a:srgb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39" name="Shape 239"/>
            <p:cNvSpPr txBox="1"/>
            <p:nvPr/>
          </p:nvSpPr>
          <p:spPr>
            <a:xfrm>
              <a:off x="2629082" y="210728"/>
              <a:ext cx="1707125" cy="533476"/>
            </a:xfrm>
            <a:prstGeom prst="rect">
              <a:avLst/>
            </a:prstGeom>
            <a:noFill/>
            <a:ln>
              <a:noFill/>
            </a:ln>
          </p:spPr>
          <p:txBody>
            <a:bodyPr spcFirstLastPara="1" wrap="square" lIns="361325" tIns="30475" rIns="30475" bIns="30475" anchor="ctr" anchorCtr="0">
              <a:noAutofit/>
            </a:bodyPr>
            <a:lstStyle/>
            <a:p>
              <a:pPr marL="0" marR="0" lvl="0" indent="0" algn="l" rtl="0">
                <a:lnSpc>
                  <a:spcPct val="90000"/>
                </a:lnSpc>
                <a:spcBef>
                  <a:spcPts val="0"/>
                </a:spcBef>
                <a:spcAft>
                  <a:spcPts val="0"/>
                </a:spcAft>
                <a:buNone/>
              </a:pPr>
              <a:r>
                <a:rPr lang="en-US" sz="1200">
                  <a:solidFill>
                    <a:schemeClr val="dk1"/>
                  </a:solidFill>
                  <a:latin typeface="Calibri"/>
                  <a:ea typeface="Calibri"/>
                  <a:cs typeface="Calibri"/>
                  <a:sym typeface="Calibri"/>
                </a:rPr>
                <a:t>Power supply system- 2.2km transmission line, 110/35/10kv sub station</a:t>
              </a:r>
              <a:endParaRPr sz="1200">
                <a:solidFill>
                  <a:schemeClr val="dk1"/>
                </a:solidFill>
                <a:latin typeface="Calibri"/>
                <a:ea typeface="Calibri"/>
                <a:cs typeface="Calibri"/>
                <a:sym typeface="Calibri"/>
              </a:endParaRPr>
            </a:p>
          </p:txBody>
        </p:sp>
        <p:sp>
          <p:nvSpPr>
            <p:cNvPr id="240" name="Shape 240"/>
            <p:cNvSpPr/>
            <p:nvPr/>
          </p:nvSpPr>
          <p:spPr>
            <a:xfrm>
              <a:off x="2343278" y="197391"/>
              <a:ext cx="373433" cy="560150"/>
            </a:xfrm>
            <a:prstGeom prst="rect">
              <a:avLst/>
            </a:prstGeom>
            <a:blipFill rotWithShape="1">
              <a:blip r:embed="rId4">
                <a:alphaModFix/>
              </a:blip>
              <a:stretch>
                <a:fillRect l="-25997" r="-25998"/>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41" name="Shape 241"/>
            <p:cNvSpPr/>
            <p:nvPr/>
          </p:nvSpPr>
          <p:spPr>
            <a:xfrm>
              <a:off x="723781" y="882316"/>
              <a:ext cx="1560366" cy="533476"/>
            </a:xfrm>
            <a:prstGeom prst="rect">
              <a:avLst/>
            </a:prstGeom>
            <a:solidFill>
              <a:srgbClr val="CACACA">
                <a:alpha val="40000"/>
              </a:srgb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42" name="Shape 242"/>
            <p:cNvSpPr txBox="1"/>
            <p:nvPr/>
          </p:nvSpPr>
          <p:spPr>
            <a:xfrm>
              <a:off x="728733" y="932038"/>
              <a:ext cx="1707125" cy="533476"/>
            </a:xfrm>
            <a:prstGeom prst="rect">
              <a:avLst/>
            </a:prstGeom>
            <a:noFill/>
            <a:ln>
              <a:noFill/>
            </a:ln>
          </p:spPr>
          <p:txBody>
            <a:bodyPr spcFirstLastPara="1" wrap="square" lIns="361325" tIns="30475" rIns="30475" bIns="30475" anchor="ctr" anchorCtr="0">
              <a:noAutofit/>
            </a:bodyPr>
            <a:lstStyle/>
            <a:p>
              <a:pPr marL="0" marR="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Wastewater treatment plant- Factory capacity 12600m3/day, household capacity 7400m3/day </a:t>
              </a:r>
              <a:endParaRPr sz="1200" dirty="0">
                <a:solidFill>
                  <a:schemeClr val="dk1"/>
                </a:solidFill>
                <a:latin typeface="Calibri"/>
                <a:ea typeface="Calibri"/>
                <a:cs typeface="Calibri"/>
                <a:sym typeface="Calibri"/>
              </a:endParaRPr>
            </a:p>
          </p:txBody>
        </p:sp>
        <p:sp>
          <p:nvSpPr>
            <p:cNvPr id="243" name="Shape 243"/>
            <p:cNvSpPr/>
            <p:nvPr/>
          </p:nvSpPr>
          <p:spPr>
            <a:xfrm>
              <a:off x="473542" y="868979"/>
              <a:ext cx="373433" cy="560150"/>
            </a:xfrm>
            <a:prstGeom prst="rect">
              <a:avLst/>
            </a:prstGeom>
            <a:blipFill rotWithShape="1">
              <a:blip r:embed="rId5">
                <a:alphaModFix/>
              </a:blip>
              <a:stretch>
                <a:fillRect l="-24998" r="-24998"/>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44" name="Shape 244"/>
            <p:cNvSpPr/>
            <p:nvPr/>
          </p:nvSpPr>
          <p:spPr>
            <a:xfrm>
              <a:off x="2629082" y="882316"/>
              <a:ext cx="1707125" cy="533476"/>
            </a:xfrm>
            <a:prstGeom prst="rect">
              <a:avLst/>
            </a:prstGeom>
            <a:solidFill>
              <a:srgbClr val="CACACA">
                <a:alpha val="40000"/>
              </a:srgb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45" name="Shape 245"/>
            <p:cNvSpPr txBox="1"/>
            <p:nvPr/>
          </p:nvSpPr>
          <p:spPr>
            <a:xfrm>
              <a:off x="2629082" y="882316"/>
              <a:ext cx="1707125" cy="533476"/>
            </a:xfrm>
            <a:prstGeom prst="rect">
              <a:avLst/>
            </a:prstGeom>
            <a:noFill/>
            <a:ln>
              <a:noFill/>
            </a:ln>
          </p:spPr>
          <p:txBody>
            <a:bodyPr spcFirstLastPara="1" wrap="square" lIns="361325" tIns="30475" rIns="30475" bIns="30475" anchor="ctr" anchorCtr="0">
              <a:noAutofit/>
            </a:bodyPr>
            <a:lstStyle/>
            <a:p>
              <a:pPr marL="0" marR="0" lvl="0" indent="0" algn="l" rtl="0">
                <a:lnSpc>
                  <a:spcPct val="90000"/>
                </a:lnSpc>
                <a:spcBef>
                  <a:spcPts val="0"/>
                </a:spcBef>
                <a:spcAft>
                  <a:spcPts val="0"/>
                </a:spcAft>
                <a:buNone/>
              </a:pPr>
              <a:r>
                <a:rPr lang="en-US" sz="1200">
                  <a:solidFill>
                    <a:schemeClr val="dk1"/>
                  </a:solidFill>
                  <a:latin typeface="Calibri"/>
                  <a:ea typeface="Calibri"/>
                  <a:cs typeface="Calibri"/>
                  <a:sym typeface="Calibri"/>
                </a:rPr>
                <a:t>Thermal plant 100MW capability, 100t/h steam</a:t>
              </a:r>
              <a:endParaRPr sz="1200">
                <a:solidFill>
                  <a:schemeClr val="dk1"/>
                </a:solidFill>
                <a:latin typeface="Calibri"/>
                <a:ea typeface="Calibri"/>
                <a:cs typeface="Calibri"/>
                <a:sym typeface="Calibri"/>
              </a:endParaRPr>
            </a:p>
          </p:txBody>
        </p:sp>
        <p:sp>
          <p:nvSpPr>
            <p:cNvPr id="246" name="Shape 246"/>
            <p:cNvSpPr/>
            <p:nvPr/>
          </p:nvSpPr>
          <p:spPr>
            <a:xfrm>
              <a:off x="2342969" y="888123"/>
              <a:ext cx="373433" cy="560150"/>
            </a:xfrm>
            <a:prstGeom prst="rect">
              <a:avLst/>
            </a:prstGeom>
            <a:blipFill rotWithShape="1">
              <a:blip r:embed="rId6">
                <a:alphaModFix/>
              </a:blip>
              <a:stretch>
                <a:fillRect l="-24998" r="-24998"/>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47" name="Shape 247"/>
            <p:cNvSpPr/>
            <p:nvPr/>
          </p:nvSpPr>
          <p:spPr>
            <a:xfrm>
              <a:off x="723781" y="1553904"/>
              <a:ext cx="1560366" cy="533476"/>
            </a:xfrm>
            <a:prstGeom prst="rect">
              <a:avLst/>
            </a:prstGeom>
            <a:solidFill>
              <a:srgbClr val="CACACA">
                <a:alpha val="40000"/>
              </a:srgb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48" name="Shape 248"/>
            <p:cNvSpPr txBox="1"/>
            <p:nvPr/>
          </p:nvSpPr>
          <p:spPr>
            <a:xfrm>
              <a:off x="728733" y="1600575"/>
              <a:ext cx="1619188" cy="533476"/>
            </a:xfrm>
            <a:prstGeom prst="rect">
              <a:avLst/>
            </a:prstGeom>
            <a:noFill/>
            <a:ln>
              <a:noFill/>
            </a:ln>
          </p:spPr>
          <p:txBody>
            <a:bodyPr spcFirstLastPara="1" wrap="square" lIns="361325" tIns="30475" rIns="30475" bIns="30475" anchor="ctr" anchorCtr="0">
              <a:noAutofit/>
            </a:bodyPr>
            <a:lstStyle/>
            <a:p>
              <a:pPr marL="0" marR="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Technology water supply- 6deep wells, 5.6km length line, with 2x2500m3 water basin</a:t>
              </a:r>
              <a:endParaRPr sz="1200" dirty="0">
                <a:solidFill>
                  <a:schemeClr val="dk1"/>
                </a:solidFill>
                <a:latin typeface="Calibri"/>
                <a:ea typeface="Calibri"/>
                <a:cs typeface="Calibri"/>
                <a:sym typeface="Calibri"/>
              </a:endParaRPr>
            </a:p>
          </p:txBody>
        </p:sp>
        <p:sp>
          <p:nvSpPr>
            <p:cNvPr id="249" name="Shape 249"/>
            <p:cNvSpPr/>
            <p:nvPr/>
          </p:nvSpPr>
          <p:spPr>
            <a:xfrm>
              <a:off x="473542" y="1532565"/>
              <a:ext cx="373433" cy="560150"/>
            </a:xfrm>
            <a:prstGeom prst="rect">
              <a:avLst/>
            </a:prstGeom>
            <a:blipFill rotWithShape="1">
              <a:blip r:embed="rId7">
                <a:alphaModFix/>
              </a:blip>
              <a:stretch>
                <a:fillRect l="-24998" r="-24998"/>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50" name="Shape 250"/>
            <p:cNvSpPr/>
            <p:nvPr/>
          </p:nvSpPr>
          <p:spPr>
            <a:xfrm>
              <a:off x="2748587" y="1553904"/>
              <a:ext cx="1587620" cy="533476"/>
            </a:xfrm>
            <a:prstGeom prst="rect">
              <a:avLst/>
            </a:prstGeom>
            <a:solidFill>
              <a:srgbClr val="CACACA">
                <a:alpha val="40000"/>
              </a:srgb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51" name="Shape 251"/>
            <p:cNvSpPr txBox="1"/>
            <p:nvPr/>
          </p:nvSpPr>
          <p:spPr>
            <a:xfrm>
              <a:off x="2644190" y="1616292"/>
              <a:ext cx="1707125" cy="533476"/>
            </a:xfrm>
            <a:prstGeom prst="rect">
              <a:avLst/>
            </a:prstGeom>
            <a:noFill/>
            <a:ln>
              <a:noFill/>
            </a:ln>
          </p:spPr>
          <p:txBody>
            <a:bodyPr spcFirstLastPara="1" wrap="square" lIns="361325" tIns="30475" rIns="30475" bIns="30475" anchor="ctr" anchorCtr="0">
              <a:noAutofit/>
            </a:bodyPr>
            <a:lstStyle/>
            <a:p>
              <a:pPr marL="0" marR="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Drinking water supply- 5deep wells, 19km length line, 2x350m3 water basin</a:t>
              </a:r>
              <a:endParaRPr sz="1200" dirty="0">
                <a:solidFill>
                  <a:schemeClr val="dk1"/>
                </a:solidFill>
                <a:latin typeface="Calibri"/>
                <a:ea typeface="Calibri"/>
                <a:cs typeface="Calibri"/>
                <a:sym typeface="Calibri"/>
              </a:endParaRPr>
            </a:p>
          </p:txBody>
        </p:sp>
        <p:sp>
          <p:nvSpPr>
            <p:cNvPr id="252" name="Shape 252"/>
            <p:cNvSpPr/>
            <p:nvPr/>
          </p:nvSpPr>
          <p:spPr>
            <a:xfrm>
              <a:off x="2375154" y="1560564"/>
              <a:ext cx="373433" cy="560150"/>
            </a:xfrm>
            <a:prstGeom prst="rect">
              <a:avLst/>
            </a:prstGeom>
            <a:blipFill rotWithShape="1">
              <a:blip r:embed="rId8">
                <a:alphaModFix/>
              </a:blip>
              <a:stretch>
                <a:fillRect l="-24998" r="-24998"/>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53" name="Shape 253"/>
            <p:cNvSpPr/>
            <p:nvPr/>
          </p:nvSpPr>
          <p:spPr>
            <a:xfrm>
              <a:off x="723782" y="2225492"/>
              <a:ext cx="1560366" cy="533476"/>
            </a:xfrm>
            <a:prstGeom prst="rect">
              <a:avLst/>
            </a:prstGeom>
            <a:solidFill>
              <a:srgbClr val="CACACA">
                <a:alpha val="40000"/>
              </a:srgb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54" name="Shape 254"/>
            <p:cNvSpPr txBox="1"/>
            <p:nvPr/>
          </p:nvSpPr>
          <p:spPr>
            <a:xfrm>
              <a:off x="723781" y="2272163"/>
              <a:ext cx="1707125" cy="533476"/>
            </a:xfrm>
            <a:prstGeom prst="rect">
              <a:avLst/>
            </a:prstGeom>
            <a:noFill/>
            <a:ln>
              <a:noFill/>
            </a:ln>
          </p:spPr>
          <p:txBody>
            <a:bodyPr spcFirstLastPara="1" wrap="square" lIns="361325" tIns="30475" rIns="30475" bIns="30475" anchor="ctr" anchorCtr="0">
              <a:noAutofit/>
            </a:bodyPr>
            <a:lstStyle/>
            <a:p>
              <a:pPr marL="0" marR="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Communication- High speed fiber optic cable</a:t>
              </a:r>
              <a:endParaRPr sz="1200" dirty="0">
                <a:solidFill>
                  <a:schemeClr val="dk1"/>
                </a:solidFill>
                <a:latin typeface="Calibri"/>
                <a:ea typeface="Calibri"/>
                <a:cs typeface="Calibri"/>
                <a:sym typeface="Calibri"/>
              </a:endParaRPr>
            </a:p>
          </p:txBody>
        </p:sp>
        <p:sp>
          <p:nvSpPr>
            <p:cNvPr id="255" name="Shape 255"/>
            <p:cNvSpPr/>
            <p:nvPr/>
          </p:nvSpPr>
          <p:spPr>
            <a:xfrm>
              <a:off x="473542" y="2190816"/>
              <a:ext cx="373433" cy="560150"/>
            </a:xfrm>
            <a:prstGeom prst="rect">
              <a:avLst/>
            </a:prstGeom>
            <a:blipFill rotWithShape="1">
              <a:blip r:embed="rId9">
                <a:alphaModFix/>
              </a:blip>
              <a:stretch>
                <a:fillRect l="-24998" r="-24998"/>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56" name="Shape 256"/>
            <p:cNvSpPr/>
            <p:nvPr/>
          </p:nvSpPr>
          <p:spPr>
            <a:xfrm>
              <a:off x="2748587" y="2225492"/>
              <a:ext cx="1587620" cy="533476"/>
            </a:xfrm>
            <a:prstGeom prst="rect">
              <a:avLst/>
            </a:prstGeom>
            <a:solidFill>
              <a:srgbClr val="CACACA">
                <a:alpha val="40000"/>
              </a:srgb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57" name="Shape 257"/>
            <p:cNvSpPr txBox="1"/>
            <p:nvPr/>
          </p:nvSpPr>
          <p:spPr>
            <a:xfrm>
              <a:off x="2629082" y="2272163"/>
              <a:ext cx="1707125" cy="533476"/>
            </a:xfrm>
            <a:prstGeom prst="rect">
              <a:avLst/>
            </a:prstGeom>
            <a:noFill/>
            <a:ln>
              <a:noFill/>
            </a:ln>
          </p:spPr>
          <p:txBody>
            <a:bodyPr spcFirstLastPara="1" wrap="square" lIns="361325" tIns="30475" rIns="30475" bIns="30475" anchor="ctr" anchorCtr="0">
              <a:noAutofit/>
            </a:bodyPr>
            <a:lstStyle/>
            <a:p>
              <a:pPr marL="0" marR="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Engineering line- 2.2km tunnel system, power, heating, communication, factory and household engineering line</a:t>
              </a:r>
              <a:endParaRPr sz="1200" dirty="0">
                <a:solidFill>
                  <a:schemeClr val="dk1"/>
                </a:solidFill>
                <a:latin typeface="Calibri"/>
                <a:ea typeface="Calibri"/>
                <a:cs typeface="Calibri"/>
                <a:sym typeface="Calibri"/>
              </a:endParaRPr>
            </a:p>
          </p:txBody>
        </p:sp>
        <p:sp>
          <p:nvSpPr>
            <p:cNvPr id="258" name="Shape 258"/>
            <p:cNvSpPr/>
            <p:nvPr/>
          </p:nvSpPr>
          <p:spPr>
            <a:xfrm>
              <a:off x="2375154" y="2212155"/>
              <a:ext cx="373433" cy="560150"/>
            </a:xfrm>
            <a:prstGeom prst="rect">
              <a:avLst/>
            </a:prstGeom>
            <a:blipFill rotWithShape="1">
              <a:blip r:embed="rId10">
                <a:alphaModFix/>
              </a:blip>
              <a:stretch>
                <a:fillRect l="-24998" r="-24998"/>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59" name="Shape 259"/>
            <p:cNvSpPr/>
            <p:nvPr/>
          </p:nvSpPr>
          <p:spPr>
            <a:xfrm>
              <a:off x="723781" y="2897080"/>
              <a:ext cx="1560366" cy="533476"/>
            </a:xfrm>
            <a:prstGeom prst="rect">
              <a:avLst/>
            </a:prstGeom>
            <a:solidFill>
              <a:srgbClr val="CACACA">
                <a:alpha val="40000"/>
              </a:srgb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60" name="Shape 260"/>
            <p:cNvSpPr txBox="1"/>
            <p:nvPr/>
          </p:nvSpPr>
          <p:spPr>
            <a:xfrm>
              <a:off x="711999" y="2905082"/>
              <a:ext cx="1707125" cy="533476"/>
            </a:xfrm>
            <a:prstGeom prst="rect">
              <a:avLst/>
            </a:prstGeom>
            <a:noFill/>
            <a:ln>
              <a:noFill/>
            </a:ln>
          </p:spPr>
          <p:txBody>
            <a:bodyPr spcFirstLastPara="1" wrap="square" lIns="361325" tIns="30475" rIns="30475" bIns="30475" anchor="ctr" anchorCtr="0">
              <a:noAutofit/>
            </a:bodyPr>
            <a:lstStyle/>
            <a:p>
              <a:pPr marL="0" marR="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Auto road- 18.38km	</a:t>
              </a:r>
              <a:endParaRPr sz="1200" dirty="0">
                <a:solidFill>
                  <a:schemeClr val="dk1"/>
                </a:solidFill>
                <a:latin typeface="Calibri"/>
                <a:ea typeface="Calibri"/>
                <a:cs typeface="Calibri"/>
                <a:sym typeface="Calibri"/>
              </a:endParaRPr>
            </a:p>
          </p:txBody>
        </p:sp>
        <p:sp>
          <p:nvSpPr>
            <p:cNvPr id="261" name="Shape 261"/>
            <p:cNvSpPr/>
            <p:nvPr/>
          </p:nvSpPr>
          <p:spPr>
            <a:xfrm>
              <a:off x="473542" y="2891745"/>
              <a:ext cx="373433" cy="560150"/>
            </a:xfrm>
            <a:prstGeom prst="rect">
              <a:avLst/>
            </a:prstGeom>
            <a:blipFill rotWithShape="1">
              <a:blip r:embed="rId11">
                <a:alphaModFix/>
              </a:blip>
              <a:stretch>
                <a:fillRect l="-24998" r="-24998"/>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62" name="Shape 262"/>
            <p:cNvSpPr/>
            <p:nvPr/>
          </p:nvSpPr>
          <p:spPr>
            <a:xfrm>
              <a:off x="2748587" y="2897080"/>
              <a:ext cx="1587620" cy="533476"/>
            </a:xfrm>
            <a:prstGeom prst="rect">
              <a:avLst/>
            </a:prstGeom>
            <a:solidFill>
              <a:srgbClr val="CACACA">
                <a:alpha val="40000"/>
              </a:srgbClr>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sp>
          <p:nvSpPr>
            <p:cNvPr id="263" name="Shape 263"/>
            <p:cNvSpPr txBox="1"/>
            <p:nvPr/>
          </p:nvSpPr>
          <p:spPr>
            <a:xfrm>
              <a:off x="2629082" y="2931234"/>
              <a:ext cx="1707125" cy="533476"/>
            </a:xfrm>
            <a:prstGeom prst="rect">
              <a:avLst/>
            </a:prstGeom>
            <a:noFill/>
            <a:ln>
              <a:noFill/>
            </a:ln>
          </p:spPr>
          <p:txBody>
            <a:bodyPr spcFirstLastPara="1" wrap="square" lIns="361325" tIns="30475" rIns="30475" bIns="30475" anchor="ctr" anchorCtr="0">
              <a:noAutofit/>
            </a:bodyPr>
            <a:lstStyle/>
            <a:p>
              <a:pPr marL="0" marR="0" lvl="0" indent="0" algn="l" rtl="0">
                <a:lnSpc>
                  <a:spcPct val="90000"/>
                </a:lnSpc>
                <a:spcBef>
                  <a:spcPts val="0"/>
                </a:spcBef>
                <a:spcAft>
                  <a:spcPts val="0"/>
                </a:spcAft>
                <a:buNone/>
              </a:pPr>
              <a:r>
                <a:rPr lang="en-US" sz="1200" dirty="0">
                  <a:solidFill>
                    <a:schemeClr val="dk1"/>
                  </a:solidFill>
                  <a:latin typeface="Calibri"/>
                  <a:ea typeface="Calibri"/>
                  <a:cs typeface="Calibri"/>
                  <a:sym typeface="Calibri"/>
                </a:rPr>
                <a:t>Railway- 8.6km railway from </a:t>
              </a:r>
              <a:r>
                <a:rPr lang="en-US" sz="1200" dirty="0" err="1">
                  <a:solidFill>
                    <a:schemeClr val="dk1"/>
                  </a:solidFill>
                  <a:latin typeface="Calibri"/>
                  <a:ea typeface="Calibri"/>
                  <a:cs typeface="Calibri"/>
                  <a:sym typeface="Calibri"/>
                </a:rPr>
                <a:t>Songino</a:t>
              </a:r>
              <a:r>
                <a:rPr lang="en-US" sz="1200" dirty="0">
                  <a:solidFill>
                    <a:schemeClr val="dk1"/>
                  </a:solidFill>
                  <a:latin typeface="Calibri"/>
                  <a:ea typeface="Calibri"/>
                  <a:cs typeface="Calibri"/>
                  <a:sym typeface="Calibri"/>
                </a:rPr>
                <a:t> branch railway</a:t>
              </a:r>
              <a:endParaRPr sz="1200" dirty="0">
                <a:solidFill>
                  <a:schemeClr val="dk1"/>
                </a:solidFill>
                <a:latin typeface="Calibri"/>
                <a:ea typeface="Calibri"/>
                <a:cs typeface="Calibri"/>
                <a:sym typeface="Calibri"/>
              </a:endParaRPr>
            </a:p>
          </p:txBody>
        </p:sp>
        <p:sp>
          <p:nvSpPr>
            <p:cNvPr id="264" name="Shape 264"/>
            <p:cNvSpPr/>
            <p:nvPr/>
          </p:nvSpPr>
          <p:spPr>
            <a:xfrm>
              <a:off x="2375154" y="2893175"/>
              <a:ext cx="373433" cy="560150"/>
            </a:xfrm>
            <a:prstGeom prst="rect">
              <a:avLst/>
            </a:prstGeom>
            <a:blipFill rotWithShape="1">
              <a:blip r:embed="rId12">
                <a:alphaModFix/>
              </a:blip>
              <a:stretch>
                <a:fillRect l="-24998" r="-24998"/>
              </a:stretch>
            </a:blip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sz="1200"/>
            </a:p>
          </p:txBody>
        </p:sp>
      </p:grpSp>
      <p:cxnSp>
        <p:nvCxnSpPr>
          <p:cNvPr id="266" name="Shape 266"/>
          <p:cNvCxnSpPr/>
          <p:nvPr/>
        </p:nvCxnSpPr>
        <p:spPr>
          <a:xfrm>
            <a:off x="4840788" y="1940298"/>
            <a:ext cx="3879813" cy="0"/>
          </a:xfrm>
          <a:prstGeom prst="straightConnector1">
            <a:avLst/>
          </a:prstGeom>
          <a:noFill/>
          <a:ln w="9525" cap="flat" cmpd="sng">
            <a:solidFill>
              <a:schemeClr val="accent1"/>
            </a:solidFill>
            <a:prstDash val="solid"/>
            <a:miter lim="800000"/>
            <a:headEnd type="none" w="sm" len="sm"/>
            <a:tailEnd type="none" w="sm" len="sm"/>
          </a:ln>
        </p:spPr>
      </p:cxnSp>
      <p:sp>
        <p:nvSpPr>
          <p:cNvPr id="268" name="Shape 268"/>
          <p:cNvSpPr/>
          <p:nvPr/>
        </p:nvSpPr>
        <p:spPr>
          <a:xfrm>
            <a:off x="467524" y="1516124"/>
            <a:ext cx="203132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accent1"/>
                </a:solidFill>
                <a:latin typeface="Arial"/>
                <a:ea typeface="Arial"/>
                <a:cs typeface="Arial"/>
                <a:sym typeface="Arial"/>
              </a:rPr>
              <a:t>Infrastructure	</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a:solidFill>
                  <a:srgbClr val="888888"/>
                </a:solidFill>
                <a:latin typeface="Arial"/>
                <a:ea typeface="Arial"/>
                <a:cs typeface="Arial"/>
                <a:sym typeface="Arial"/>
              </a:rPr>
              <a:t>8</a:t>
            </a:fld>
            <a:endParaRPr sz="1200" b="1">
              <a:solidFill>
                <a:srgbClr val="888888"/>
              </a:solidFill>
              <a:latin typeface="Arial"/>
              <a:ea typeface="Arial"/>
              <a:cs typeface="Arial"/>
              <a:sym typeface="Arial"/>
            </a:endParaRPr>
          </a:p>
        </p:txBody>
      </p:sp>
      <p:sp>
        <p:nvSpPr>
          <p:cNvPr id="492" name="Shape 492"/>
          <p:cNvSpPr/>
          <p:nvPr/>
        </p:nvSpPr>
        <p:spPr>
          <a:xfrm>
            <a:off x="3553631" y="1143732"/>
            <a:ext cx="203132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accent1"/>
                </a:solidFill>
                <a:latin typeface="Arial"/>
                <a:ea typeface="Arial"/>
                <a:cs typeface="Arial"/>
                <a:sym typeface="Arial"/>
              </a:rPr>
              <a:t>Project preparation 	</a:t>
            </a:r>
            <a:endParaRPr/>
          </a:p>
        </p:txBody>
      </p:sp>
      <p:sp>
        <p:nvSpPr>
          <p:cNvPr id="493" name="Shape 493"/>
          <p:cNvSpPr/>
          <p:nvPr/>
        </p:nvSpPr>
        <p:spPr>
          <a:xfrm>
            <a:off x="637676" y="1587628"/>
            <a:ext cx="8009017" cy="203132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050">
                <a:solidFill>
                  <a:srgbClr val="000000"/>
                </a:solidFill>
                <a:latin typeface="Arial"/>
                <a:ea typeface="Arial"/>
                <a:cs typeface="Arial"/>
                <a:sym typeface="Arial"/>
              </a:rPr>
              <a:t>149th resolution “</a:t>
            </a:r>
            <a:r>
              <a:rPr lang="en-US" sz="1050" b="1">
                <a:solidFill>
                  <a:srgbClr val="000000"/>
                </a:solidFill>
                <a:latin typeface="Arial"/>
                <a:ea typeface="Arial"/>
                <a:cs typeface="Arial"/>
                <a:sym typeface="Arial"/>
              </a:rPr>
              <a:t>Emeelt light industry and Technology park” </a:t>
            </a:r>
            <a:r>
              <a:rPr lang="en-US" sz="1050">
                <a:solidFill>
                  <a:srgbClr val="000000"/>
                </a:solidFill>
                <a:latin typeface="Arial"/>
                <a:ea typeface="Arial"/>
                <a:cs typeface="Arial"/>
                <a:sym typeface="Arial"/>
              </a:rPr>
              <a:t>approved by Citizen Representative Council on Sep 08, 2014 about establishing industry area of local owned enterprise. The following steps will need to be carefully considered. </a:t>
            </a:r>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1. Feasibility study of “Industrial park”, </a:t>
            </a:r>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2. Initial general plan, </a:t>
            </a:r>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3. Blueprint of flood protection dam, </a:t>
            </a:r>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4. Blueprint of power supply, </a:t>
            </a:r>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5. Blueprint of technology water supply, </a:t>
            </a:r>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6. Blueprint of drinking water supply, </a:t>
            </a:r>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7. Technique and technology assessment, </a:t>
            </a:r>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8. Feasibility study regarding wastewater treatment in Ulaanbaatar </a:t>
            </a:r>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9. Power supply during the building phase </a:t>
            </a:r>
            <a:endParaRPr/>
          </a:p>
          <a:p>
            <a:pPr marL="0" marR="0" lvl="0" indent="0" algn="just" rtl="0">
              <a:spcBef>
                <a:spcPts val="0"/>
              </a:spcBef>
              <a:spcAft>
                <a:spcPts val="0"/>
              </a:spcAft>
              <a:buNone/>
            </a:pPr>
            <a:r>
              <a:rPr lang="en-US" sz="1050">
                <a:solidFill>
                  <a:srgbClr val="000000"/>
                </a:solidFill>
                <a:latin typeface="Arial"/>
                <a:ea typeface="Arial"/>
                <a:cs typeface="Arial"/>
                <a:sym typeface="Arial"/>
              </a:rPr>
              <a:t>	</a:t>
            </a:r>
            <a:endParaRPr/>
          </a:p>
        </p:txBody>
      </p:sp>
      <p:cxnSp>
        <p:nvCxnSpPr>
          <p:cNvPr id="494" name="Shape 494"/>
          <p:cNvCxnSpPr/>
          <p:nvPr/>
        </p:nvCxnSpPr>
        <p:spPr>
          <a:xfrm rot="10800000" flipH="1">
            <a:off x="2293321" y="1490836"/>
            <a:ext cx="4247147" cy="12031"/>
          </a:xfrm>
          <a:prstGeom prst="straightConnector1">
            <a:avLst/>
          </a:prstGeom>
          <a:noFill/>
          <a:ln w="9525" cap="flat" cmpd="sng">
            <a:solidFill>
              <a:schemeClr val="accent1"/>
            </a:solidFill>
            <a:prstDash val="solid"/>
            <a:miter lim="800000"/>
            <a:headEnd type="none" w="sm" len="sm"/>
            <a:tailEnd type="none" w="sm" len="sm"/>
          </a:ln>
        </p:spPr>
      </p:cxnSp>
      <p:sp>
        <p:nvSpPr>
          <p:cNvPr id="495" name="Shape 495"/>
          <p:cNvSpPr/>
          <p:nvPr/>
        </p:nvSpPr>
        <p:spPr>
          <a:xfrm>
            <a:off x="3399473" y="3521946"/>
            <a:ext cx="2954655"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accent1"/>
                </a:solidFill>
                <a:latin typeface="Arial"/>
                <a:ea typeface="Arial"/>
                <a:cs typeface="Arial"/>
                <a:sym typeface="Arial"/>
              </a:rPr>
              <a:t>Some of the key advantages	</a:t>
            </a:r>
            <a:endParaRPr/>
          </a:p>
        </p:txBody>
      </p:sp>
      <p:cxnSp>
        <p:nvCxnSpPr>
          <p:cNvPr id="496" name="Shape 496"/>
          <p:cNvCxnSpPr/>
          <p:nvPr/>
        </p:nvCxnSpPr>
        <p:spPr>
          <a:xfrm rot="10800000" flipH="1">
            <a:off x="2445721" y="3850447"/>
            <a:ext cx="4247147" cy="12031"/>
          </a:xfrm>
          <a:prstGeom prst="straightConnector1">
            <a:avLst/>
          </a:prstGeom>
          <a:noFill/>
          <a:ln w="9525" cap="flat" cmpd="sng">
            <a:solidFill>
              <a:schemeClr val="accent1"/>
            </a:solidFill>
            <a:prstDash val="solid"/>
            <a:miter lim="800000"/>
            <a:headEnd type="none" w="sm" len="sm"/>
            <a:tailEnd type="none" w="sm" len="sm"/>
          </a:ln>
        </p:spPr>
      </p:cxnSp>
      <p:sp>
        <p:nvSpPr>
          <p:cNvPr id="497" name="Shape 497"/>
          <p:cNvSpPr/>
          <p:nvPr/>
        </p:nvSpPr>
        <p:spPr>
          <a:xfrm>
            <a:off x="637676" y="4028220"/>
            <a:ext cx="110799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A. Investors: 	</a:t>
            </a:r>
            <a:endParaRPr/>
          </a:p>
        </p:txBody>
      </p:sp>
      <p:sp>
        <p:nvSpPr>
          <p:cNvPr id="498" name="Shape 498"/>
          <p:cNvSpPr/>
          <p:nvPr/>
        </p:nvSpPr>
        <p:spPr>
          <a:xfrm>
            <a:off x="595653" y="4093972"/>
            <a:ext cx="4572000" cy="2431435"/>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200">
              <a:solidFill>
                <a:schemeClr val="dk1"/>
              </a:solidFill>
              <a:latin typeface="Arial"/>
              <a:ea typeface="Arial"/>
              <a:cs typeface="Arial"/>
              <a:sym typeface="Arial"/>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1. Render policy support by setting up a light industry park, promoting collaboration among the manufactures and registering clusters according to ACTION PROGRAM OF THE GOVERNMENT OF MONGOLIA FOR 2016-2020. </a:t>
            </a:r>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2. To establish Emeelt light industry and technology Park which is to render policy support by setting up a light industry park, promoting collaboration among the manufactures and registering clusters according to ACTION PROGRAM OF THE GOVERNOR OF THE CAPITAL CITY AND MAYOR OF ULAANBAATAR FOR 2016-2020. </a:t>
            </a:r>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3. Investment allowance to investors according to law of investment. </a:t>
            </a:r>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4. This project will be implemented and funded on the public private partnership mode </a:t>
            </a:r>
            <a:endParaRPr/>
          </a:p>
          <a:p>
            <a:pPr marL="0" marR="0" lvl="0" indent="0" algn="just" rtl="0">
              <a:spcBef>
                <a:spcPts val="0"/>
              </a:spcBef>
              <a:spcAft>
                <a:spcPts val="0"/>
              </a:spcAft>
              <a:buNone/>
            </a:pPr>
            <a:endParaRPr sz="1000">
              <a:solidFill>
                <a:srgbClr val="000000"/>
              </a:solidFill>
              <a:latin typeface="Arial"/>
              <a:ea typeface="Arial"/>
              <a:cs typeface="Arial"/>
              <a:sym typeface="Arial"/>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  </a:t>
            </a:r>
            <a:endParaRPr/>
          </a:p>
        </p:txBody>
      </p:sp>
      <p:pic>
        <p:nvPicPr>
          <p:cNvPr id="499" name="Shape 499"/>
          <p:cNvPicPr preferRelativeResize="0"/>
          <p:nvPr/>
        </p:nvPicPr>
        <p:blipFill rotWithShape="1">
          <a:blip r:embed="rId3">
            <a:alphaModFix/>
          </a:blip>
          <a:srcRect/>
          <a:stretch/>
        </p:blipFill>
        <p:spPr>
          <a:xfrm>
            <a:off x="32582" y="4305057"/>
            <a:ext cx="624144" cy="560363"/>
          </a:xfrm>
          <a:prstGeom prst="rect">
            <a:avLst/>
          </a:prstGeom>
          <a:noFill/>
          <a:ln>
            <a:noFill/>
          </a:ln>
        </p:spPr>
      </p:pic>
      <p:sp>
        <p:nvSpPr>
          <p:cNvPr id="500" name="Shape 500"/>
          <p:cNvSpPr/>
          <p:nvPr/>
        </p:nvSpPr>
        <p:spPr>
          <a:xfrm>
            <a:off x="5366266" y="4028219"/>
            <a:ext cx="110799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000000"/>
                </a:solidFill>
                <a:latin typeface="Arial"/>
                <a:ea typeface="Arial"/>
                <a:cs typeface="Arial"/>
                <a:sym typeface="Arial"/>
              </a:rPr>
              <a:t>B. Factories : 	</a:t>
            </a:r>
            <a:endParaRPr/>
          </a:p>
        </p:txBody>
      </p:sp>
      <p:sp>
        <p:nvSpPr>
          <p:cNvPr id="501" name="Shape 501"/>
          <p:cNvSpPr/>
          <p:nvPr/>
        </p:nvSpPr>
        <p:spPr>
          <a:xfrm>
            <a:off x="5366266" y="4093972"/>
            <a:ext cx="3622206" cy="227754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endParaRPr sz="1200">
              <a:solidFill>
                <a:schemeClr val="dk1"/>
              </a:solidFill>
              <a:latin typeface="Arial"/>
              <a:ea typeface="Arial"/>
              <a:cs typeface="Arial"/>
              <a:sym typeface="Arial"/>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1. Tax rebate and exempt: </a:t>
            </a:r>
            <a:endParaRPr/>
          </a:p>
          <a:p>
            <a:pPr marL="0" marR="0" lvl="0" indent="0" algn="just" rtl="0">
              <a:spcBef>
                <a:spcPts val="0"/>
              </a:spcBef>
              <a:spcAft>
                <a:spcPts val="0"/>
              </a:spcAft>
              <a:buNone/>
            </a:pPr>
            <a:endParaRPr sz="1000">
              <a:solidFill>
                <a:srgbClr val="000000"/>
              </a:solidFill>
              <a:latin typeface="Arial"/>
              <a:ea typeface="Arial"/>
              <a:cs typeface="Arial"/>
              <a:sym typeface="Arial"/>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 Free land charge according to law of free land charge, </a:t>
            </a:r>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 Free tax for real estate according to law of tax for real estate, </a:t>
            </a:r>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 An allowance for depreciation of fixed capital stock according to Income Tax Law, </a:t>
            </a:r>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 law about production support, </a:t>
            </a:r>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2. Law about export support </a:t>
            </a:r>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3. Socio-economic guidelines of industrialize light industry and technology park </a:t>
            </a:r>
            <a:endParaRPr/>
          </a:p>
          <a:p>
            <a:pPr marL="0" marR="0" lvl="0" indent="0" algn="just" rtl="0">
              <a:spcBef>
                <a:spcPts val="0"/>
              </a:spcBef>
              <a:spcAft>
                <a:spcPts val="0"/>
              </a:spcAft>
              <a:buNone/>
            </a:pPr>
            <a:endParaRPr sz="1000">
              <a:solidFill>
                <a:srgbClr val="000000"/>
              </a:solidFill>
              <a:latin typeface="Arial"/>
              <a:ea typeface="Arial"/>
              <a:cs typeface="Arial"/>
              <a:sym typeface="Arial"/>
            </a:endParaRPr>
          </a:p>
          <a:p>
            <a:pPr marL="0" marR="0" lvl="0" indent="0" algn="just" rtl="0">
              <a:spcBef>
                <a:spcPts val="0"/>
              </a:spcBef>
              <a:spcAft>
                <a:spcPts val="0"/>
              </a:spcAft>
              <a:buNone/>
            </a:pPr>
            <a:r>
              <a:rPr lang="en-US" sz="1000">
                <a:solidFill>
                  <a:srgbClr val="000000"/>
                </a:solidFill>
                <a:latin typeface="Arial"/>
                <a:ea typeface="Arial"/>
                <a:cs typeface="Arial"/>
                <a:sym typeface="Arial"/>
              </a:rPr>
              <a:t>  </a:t>
            </a:r>
            <a:endParaRPr/>
          </a:p>
        </p:txBody>
      </p:sp>
      <p:pic>
        <p:nvPicPr>
          <p:cNvPr id="502" name="Shape 502"/>
          <p:cNvPicPr preferRelativeResize="0"/>
          <p:nvPr/>
        </p:nvPicPr>
        <p:blipFill rotWithShape="1">
          <a:blip r:embed="rId4">
            <a:alphaModFix/>
          </a:blip>
          <a:srcRect/>
          <a:stretch/>
        </p:blipFill>
        <p:spPr>
          <a:xfrm>
            <a:off x="55555" y="1855216"/>
            <a:ext cx="540098" cy="5400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p:nvPr/>
        </p:nvSpPr>
        <p:spPr>
          <a:xfrm>
            <a:off x="3641723" y="2339020"/>
            <a:ext cx="1888654" cy="480605"/>
          </a:xfrm>
          <a:prstGeom prst="rect">
            <a:avLst/>
          </a:prstGeom>
          <a:solidFill>
            <a:srgbClr val="E9F2F9"/>
          </a:solidFill>
          <a:ln w="12700" cap="flat" cmpd="sng">
            <a:solidFill>
              <a:srgbClr val="00803A"/>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chemeClr val="dk1"/>
                </a:solidFill>
                <a:latin typeface="Arial"/>
                <a:ea typeface="Arial"/>
                <a:cs typeface="Arial"/>
                <a:sym typeface="Arial"/>
              </a:rPr>
              <a:t>❶</a:t>
            </a:r>
            <a:r>
              <a:rPr lang="en-US" sz="800">
                <a:solidFill>
                  <a:schemeClr val="lt1"/>
                </a:solidFill>
                <a:latin typeface="Arial"/>
                <a:ea typeface="Arial"/>
                <a:cs typeface="Arial"/>
                <a:sym typeface="Arial"/>
              </a:rPr>
              <a:t> </a:t>
            </a:r>
            <a:r>
              <a:rPr lang="en-US" sz="800" b="1">
                <a:solidFill>
                  <a:schemeClr val="dk1"/>
                </a:solidFill>
                <a:latin typeface="Arial"/>
                <a:ea typeface="Arial"/>
                <a:cs typeface="Arial"/>
                <a:sym typeface="Arial"/>
              </a:rPr>
              <a:t>Infrastructure</a:t>
            </a:r>
            <a:endParaRPr sz="800">
              <a:solidFill>
                <a:schemeClr val="dk1"/>
              </a:solidFill>
              <a:latin typeface="Arial"/>
              <a:ea typeface="Arial"/>
              <a:cs typeface="Arial"/>
              <a:sym typeface="Arial"/>
            </a:endParaRPr>
          </a:p>
          <a:p>
            <a:pPr marL="0" marR="0" lvl="0" indent="0" algn="just" rtl="0">
              <a:spcBef>
                <a:spcPts val="0"/>
              </a:spcBef>
              <a:spcAft>
                <a:spcPts val="0"/>
              </a:spcAft>
              <a:buNone/>
            </a:pPr>
            <a:r>
              <a:rPr lang="en-US" sz="800">
                <a:solidFill>
                  <a:schemeClr val="dk1"/>
                </a:solidFill>
                <a:latin typeface="Arial"/>
                <a:ea typeface="Arial"/>
                <a:cs typeface="Arial"/>
                <a:sym typeface="Arial"/>
              </a:rPr>
              <a:t>                   US$ 148.6 million</a:t>
            </a:r>
            <a:endParaRPr/>
          </a:p>
        </p:txBody>
      </p:sp>
      <p:sp>
        <p:nvSpPr>
          <p:cNvPr id="409" name="Shape 409"/>
          <p:cNvSpPr/>
          <p:nvPr/>
        </p:nvSpPr>
        <p:spPr>
          <a:xfrm>
            <a:off x="775430" y="2241550"/>
            <a:ext cx="1828800" cy="452885"/>
          </a:xfrm>
          <a:prstGeom prst="rect">
            <a:avLst/>
          </a:prstGeom>
          <a:solidFill>
            <a:schemeClr val="accent1"/>
          </a:solidFill>
          <a:ln w="12700" cap="flat" cmpd="sng">
            <a:solidFill>
              <a:srgbClr val="008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UBDC</a:t>
            </a:r>
            <a:endParaRPr sz="1200" b="1">
              <a:solidFill>
                <a:schemeClr val="lt1"/>
              </a:solidFill>
              <a:latin typeface="Arial"/>
              <a:ea typeface="Arial"/>
              <a:cs typeface="Arial"/>
              <a:sym typeface="Arial"/>
            </a:endParaRPr>
          </a:p>
        </p:txBody>
      </p:sp>
      <p:sp>
        <p:nvSpPr>
          <p:cNvPr id="410" name="Shape 410"/>
          <p:cNvSpPr/>
          <p:nvPr/>
        </p:nvSpPr>
        <p:spPr>
          <a:xfrm>
            <a:off x="3644883" y="1800159"/>
            <a:ext cx="3161419" cy="544484"/>
          </a:xfrm>
          <a:prstGeom prst="rect">
            <a:avLst/>
          </a:prstGeom>
          <a:solidFill>
            <a:srgbClr val="92D050"/>
          </a:solidFill>
          <a:ln w="12700" cap="flat" cmpd="sng">
            <a:solidFill>
              <a:srgbClr val="008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EMEELT PROJECT JCS</a:t>
            </a:r>
            <a:endParaRPr sz="1200" b="1">
              <a:solidFill>
                <a:schemeClr val="lt1"/>
              </a:solidFill>
              <a:latin typeface="Arial"/>
              <a:ea typeface="Arial"/>
              <a:cs typeface="Arial"/>
              <a:sym typeface="Arial"/>
            </a:endParaRPr>
          </a:p>
        </p:txBody>
      </p:sp>
      <p:sp>
        <p:nvSpPr>
          <p:cNvPr id="411" name="Shape 411"/>
          <p:cNvSpPr/>
          <p:nvPr/>
        </p:nvSpPr>
        <p:spPr>
          <a:xfrm>
            <a:off x="5536144" y="2335120"/>
            <a:ext cx="1270157" cy="481370"/>
          </a:xfrm>
          <a:prstGeom prst="rect">
            <a:avLst/>
          </a:prstGeom>
          <a:solidFill>
            <a:srgbClr val="E9F2F9"/>
          </a:solidFill>
          <a:ln w="12700" cap="flat" cmpd="sng">
            <a:solidFill>
              <a:srgbClr val="00803A"/>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 160 hectare</a:t>
            </a:r>
            <a:endParaRPr sz="1000">
              <a:solidFill>
                <a:schemeClr val="dk1"/>
              </a:solidFill>
              <a:latin typeface="Arial"/>
              <a:ea typeface="Arial"/>
              <a:cs typeface="Arial"/>
              <a:sym typeface="Arial"/>
            </a:endParaRPr>
          </a:p>
        </p:txBody>
      </p:sp>
      <p:sp>
        <p:nvSpPr>
          <p:cNvPr id="412" name="Shape 412"/>
          <p:cNvSpPr txBox="1"/>
          <p:nvPr/>
        </p:nvSpPr>
        <p:spPr>
          <a:xfrm>
            <a:off x="4158789" y="3993956"/>
            <a:ext cx="751746"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Service fee</a:t>
            </a:r>
            <a:endParaRPr sz="800">
              <a:solidFill>
                <a:schemeClr val="dk1"/>
              </a:solidFill>
              <a:latin typeface="Arial"/>
              <a:ea typeface="Arial"/>
              <a:cs typeface="Arial"/>
              <a:sym typeface="Arial"/>
            </a:endParaRPr>
          </a:p>
        </p:txBody>
      </p:sp>
      <p:graphicFrame>
        <p:nvGraphicFramePr>
          <p:cNvPr id="413" name="Shape 413"/>
          <p:cNvGraphicFramePr/>
          <p:nvPr/>
        </p:nvGraphicFramePr>
        <p:xfrm>
          <a:off x="3794564" y="5108685"/>
          <a:ext cx="3555125" cy="372900"/>
        </p:xfrm>
        <a:graphic>
          <a:graphicData uri="http://schemas.openxmlformats.org/drawingml/2006/table">
            <a:tbl>
              <a:tblPr>
                <a:noFill/>
                <a:tableStyleId>{B8C8CA92-F2A3-4468-9675-336F3595C8AD}</a:tableStyleId>
              </a:tblPr>
              <a:tblGrid>
                <a:gridCol w="3555125">
                  <a:extLst>
                    <a:ext uri="{9D8B030D-6E8A-4147-A177-3AD203B41FA5}">
                      <a16:colId xmlns:a16="http://schemas.microsoft.com/office/drawing/2014/main" val="20000"/>
                    </a:ext>
                  </a:extLst>
                </a:gridCol>
              </a:tblGrid>
              <a:tr h="372900">
                <a:tc>
                  <a:txBody>
                    <a:bodyPr/>
                    <a:lstStyle/>
                    <a:p>
                      <a:pPr marL="0" marR="0" lvl="0" indent="0" algn="ctr" rtl="0">
                        <a:spcBef>
                          <a:spcPts val="0"/>
                        </a:spcBef>
                        <a:spcAft>
                          <a:spcPts val="0"/>
                        </a:spcAft>
                        <a:buClr>
                          <a:schemeClr val="dk1"/>
                        </a:buClr>
                        <a:buSzPts val="1200"/>
                        <a:buFont typeface="Calibri"/>
                        <a:buNone/>
                      </a:pPr>
                      <a:r>
                        <a:rPr lang="en-US" sz="1200" u="none" strike="noStrike"/>
                        <a:t>Construction material plant</a:t>
                      </a:r>
                      <a:endParaRPr sz="1200" b="0" i="0" u="none" strike="noStrike">
                        <a:solidFill>
                          <a:srgbClr val="000000"/>
                        </a:solidFill>
                        <a:latin typeface="Calibri"/>
                        <a:ea typeface="Calibri"/>
                        <a:cs typeface="Calibri"/>
                        <a:sym typeface="Calibri"/>
                      </a:endParaRPr>
                    </a:p>
                  </a:txBody>
                  <a:tcPr marL="7150" marR="7150" marT="7150" marB="0" anchor="b">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14" name="Shape 414"/>
          <p:cNvSpPr/>
          <p:nvPr/>
        </p:nvSpPr>
        <p:spPr>
          <a:xfrm>
            <a:off x="3651248" y="4943012"/>
            <a:ext cx="3841750" cy="831800"/>
          </a:xfrm>
          <a:prstGeom prst="flowChartProcess">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a:solidFill>
                <a:schemeClr val="dk1"/>
              </a:solidFill>
              <a:latin typeface="Arial"/>
              <a:ea typeface="Arial"/>
              <a:cs typeface="Arial"/>
              <a:sym typeface="Arial"/>
            </a:endParaRPr>
          </a:p>
        </p:txBody>
      </p:sp>
      <p:sp>
        <p:nvSpPr>
          <p:cNvPr id="415" name="Shape 415"/>
          <p:cNvSpPr/>
          <p:nvPr/>
        </p:nvSpPr>
        <p:spPr>
          <a:xfrm>
            <a:off x="775430" y="3175739"/>
            <a:ext cx="1828800" cy="572799"/>
          </a:xfrm>
          <a:prstGeom prst="rect">
            <a:avLst/>
          </a:prstGeom>
          <a:solidFill>
            <a:srgbClr val="3FAFFF"/>
          </a:solidFill>
          <a:ln w="12700" cap="flat" cmpd="sng">
            <a:solidFill>
              <a:srgbClr val="008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Arial"/>
                <a:ea typeface="Arial"/>
                <a:cs typeface="Arial"/>
                <a:sym typeface="Arial"/>
              </a:rPr>
              <a:t> IFIs</a:t>
            </a:r>
            <a:endParaRPr sz="1400" b="1">
              <a:solidFill>
                <a:schemeClr val="lt1"/>
              </a:solidFill>
              <a:latin typeface="Arial"/>
              <a:ea typeface="Arial"/>
              <a:cs typeface="Arial"/>
              <a:sym typeface="Arial"/>
            </a:endParaRPr>
          </a:p>
        </p:txBody>
      </p:sp>
      <p:sp>
        <p:nvSpPr>
          <p:cNvPr id="416" name="Shape 416"/>
          <p:cNvSpPr/>
          <p:nvPr/>
        </p:nvSpPr>
        <p:spPr>
          <a:xfrm>
            <a:off x="770584" y="3977816"/>
            <a:ext cx="1831960" cy="612014"/>
          </a:xfrm>
          <a:prstGeom prst="rect">
            <a:avLst/>
          </a:prstGeom>
          <a:solidFill>
            <a:srgbClr val="C00000"/>
          </a:solidFill>
          <a:ln w="12700" cap="flat" cmpd="sng">
            <a:solidFill>
              <a:srgbClr val="008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Total US$ 322.1 million</a:t>
            </a:r>
            <a:endParaRPr sz="1200" b="1">
              <a:solidFill>
                <a:schemeClr val="lt1"/>
              </a:solidFill>
              <a:latin typeface="Arial"/>
              <a:ea typeface="Arial"/>
              <a:cs typeface="Arial"/>
              <a:sym typeface="Arial"/>
            </a:endParaRPr>
          </a:p>
        </p:txBody>
      </p:sp>
      <p:cxnSp>
        <p:nvCxnSpPr>
          <p:cNvPr id="417" name="Shape 417"/>
          <p:cNvCxnSpPr>
            <a:stCxn id="415" idx="0"/>
            <a:endCxn id="409" idx="2"/>
          </p:cNvCxnSpPr>
          <p:nvPr/>
        </p:nvCxnSpPr>
        <p:spPr>
          <a:xfrm rot="10800000">
            <a:off x="1689830" y="2694539"/>
            <a:ext cx="0" cy="481200"/>
          </a:xfrm>
          <a:prstGeom prst="straightConnector1">
            <a:avLst/>
          </a:prstGeom>
          <a:noFill/>
          <a:ln w="28575" cap="flat" cmpd="sng">
            <a:solidFill>
              <a:srgbClr val="00B050"/>
            </a:solidFill>
            <a:prstDash val="solid"/>
            <a:miter lim="800000"/>
            <a:headEnd type="none" w="sm" len="sm"/>
            <a:tailEnd type="triangle" w="med" len="med"/>
          </a:ln>
        </p:spPr>
      </p:cxnSp>
      <p:sp>
        <p:nvSpPr>
          <p:cNvPr id="418" name="Shape 418"/>
          <p:cNvSpPr txBox="1"/>
          <p:nvPr/>
        </p:nvSpPr>
        <p:spPr>
          <a:xfrm>
            <a:off x="2021342" y="1593206"/>
            <a:ext cx="1898403"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Debt</a:t>
            </a:r>
            <a:endParaRPr sz="800">
              <a:solidFill>
                <a:schemeClr val="dk1"/>
              </a:solidFill>
              <a:latin typeface="Arial"/>
              <a:ea typeface="Arial"/>
              <a:cs typeface="Arial"/>
              <a:sym typeface="Arial"/>
            </a:endParaRPr>
          </a:p>
        </p:txBody>
      </p:sp>
      <p:cxnSp>
        <p:nvCxnSpPr>
          <p:cNvPr id="419" name="Shape 419"/>
          <p:cNvCxnSpPr/>
          <p:nvPr/>
        </p:nvCxnSpPr>
        <p:spPr>
          <a:xfrm rot="10800000">
            <a:off x="4811524" y="2835186"/>
            <a:ext cx="8006" cy="2104429"/>
          </a:xfrm>
          <a:prstGeom prst="straightConnector1">
            <a:avLst/>
          </a:prstGeom>
          <a:noFill/>
          <a:ln w="28575" cap="flat" cmpd="sng">
            <a:solidFill>
              <a:srgbClr val="FF0000"/>
            </a:solidFill>
            <a:prstDash val="solid"/>
            <a:miter lim="800000"/>
            <a:headEnd type="none" w="sm" len="sm"/>
            <a:tailEnd type="triangle" w="med" len="med"/>
          </a:ln>
        </p:spPr>
      </p:cxnSp>
      <p:cxnSp>
        <p:nvCxnSpPr>
          <p:cNvPr id="420" name="Shape 420"/>
          <p:cNvCxnSpPr/>
          <p:nvPr/>
        </p:nvCxnSpPr>
        <p:spPr>
          <a:xfrm rot="10800000" flipH="1">
            <a:off x="1614605" y="1800424"/>
            <a:ext cx="3535800" cy="441300"/>
          </a:xfrm>
          <a:prstGeom prst="bentConnector3">
            <a:avLst>
              <a:gd name="adj1" fmla="val 0"/>
            </a:avLst>
          </a:prstGeom>
          <a:noFill/>
          <a:ln w="28575" cap="flat" cmpd="sng">
            <a:solidFill>
              <a:srgbClr val="00B050"/>
            </a:solidFill>
            <a:prstDash val="solid"/>
            <a:miter lim="800000"/>
            <a:headEnd type="none" w="sm" len="sm"/>
            <a:tailEnd type="triangle" w="med" len="med"/>
          </a:ln>
        </p:spPr>
      </p:cxnSp>
      <p:cxnSp>
        <p:nvCxnSpPr>
          <p:cNvPr id="421" name="Shape 421"/>
          <p:cNvCxnSpPr>
            <a:stCxn id="416" idx="3"/>
            <a:endCxn id="410" idx="1"/>
          </p:cNvCxnSpPr>
          <p:nvPr/>
        </p:nvCxnSpPr>
        <p:spPr>
          <a:xfrm rot="10800000" flipH="1">
            <a:off x="2602544" y="2072523"/>
            <a:ext cx="1042200" cy="2211300"/>
          </a:xfrm>
          <a:prstGeom prst="bentConnector3">
            <a:avLst>
              <a:gd name="adj1" fmla="val 50000"/>
            </a:avLst>
          </a:prstGeom>
          <a:noFill/>
          <a:ln w="28575" cap="flat" cmpd="sng">
            <a:solidFill>
              <a:srgbClr val="00B050"/>
            </a:solidFill>
            <a:prstDash val="solid"/>
            <a:miter lim="800000"/>
            <a:headEnd type="none" w="sm" len="sm"/>
            <a:tailEnd type="triangle" w="med" len="med"/>
          </a:ln>
        </p:spPr>
      </p:cxnSp>
      <p:graphicFrame>
        <p:nvGraphicFramePr>
          <p:cNvPr id="422" name="Shape 422"/>
          <p:cNvGraphicFramePr/>
          <p:nvPr/>
        </p:nvGraphicFramePr>
        <p:xfrm>
          <a:off x="7719297" y="4633710"/>
          <a:ext cx="1342000" cy="1032560"/>
        </p:xfrm>
        <a:graphic>
          <a:graphicData uri="http://schemas.openxmlformats.org/drawingml/2006/table">
            <a:tbl>
              <a:tblPr>
                <a:noFill/>
                <a:tableStyleId>{B8C8CA92-F2A3-4468-9675-336F3595C8AD}</a:tableStyleId>
              </a:tblPr>
              <a:tblGrid>
                <a:gridCol w="1342000">
                  <a:extLst>
                    <a:ext uri="{9D8B030D-6E8A-4147-A177-3AD203B41FA5}">
                      <a16:colId xmlns:a16="http://schemas.microsoft.com/office/drawing/2014/main" val="20000"/>
                    </a:ext>
                  </a:extLst>
                </a:gridCol>
              </a:tblGrid>
              <a:tr h="98575">
                <a:tc>
                  <a:txBody>
                    <a:bodyPr/>
                    <a:lstStyle/>
                    <a:p>
                      <a:pPr marL="0" marR="0" lvl="0" indent="0" algn="l" rtl="0">
                        <a:spcBef>
                          <a:spcPts val="0"/>
                        </a:spcBef>
                        <a:spcAft>
                          <a:spcPts val="0"/>
                        </a:spcAft>
                        <a:buNone/>
                      </a:pPr>
                      <a:r>
                        <a:rPr lang="en-US" sz="800">
                          <a:latin typeface="Calibri"/>
                          <a:ea typeface="Calibri"/>
                          <a:cs typeface="Calibri"/>
                          <a:sym typeface="Calibri"/>
                        </a:rPr>
                        <a:t>     ❶ </a:t>
                      </a:r>
                      <a:r>
                        <a:rPr lang="en-US" sz="800" b="1" i="0" u="none" strike="noStrike">
                          <a:solidFill>
                            <a:schemeClr val="dk1"/>
                          </a:solidFill>
                          <a:latin typeface="Calibri"/>
                          <a:ea typeface="Calibri"/>
                          <a:cs typeface="Calibri"/>
                          <a:sym typeface="Calibri"/>
                        </a:rPr>
                        <a:t>Infrastructure</a:t>
                      </a:r>
                      <a:endParaRPr sz="800" b="1" i="0" u="none" strike="noStrike">
                        <a:solidFill>
                          <a:srgbClr val="000000"/>
                        </a:solidFill>
                        <a:latin typeface="Calibri"/>
                        <a:ea typeface="Calibri"/>
                        <a:cs typeface="Calibri"/>
                        <a:sym typeface="Calibri"/>
                      </a:endParaRPr>
                    </a:p>
                  </a:txBody>
                  <a:tcPr marL="715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98575">
                <a:tc>
                  <a:txBody>
                    <a:bodyPr/>
                    <a:lstStyle/>
                    <a:p>
                      <a:pPr marL="0" marR="0" lvl="0" indent="0" algn="l" rtl="0">
                        <a:spcBef>
                          <a:spcPts val="0"/>
                        </a:spcBef>
                        <a:spcAft>
                          <a:spcPts val="0"/>
                        </a:spcAft>
                        <a:buNone/>
                      </a:pPr>
                      <a:endParaRPr sz="800" b="1" i="0" u="none" strike="noStrike">
                        <a:solidFill>
                          <a:srgbClr val="000000"/>
                        </a:solidFill>
                        <a:latin typeface="Calibri"/>
                        <a:ea typeface="Calibri"/>
                        <a:cs typeface="Calibri"/>
                        <a:sym typeface="Calibri"/>
                      </a:endParaRPr>
                    </a:p>
                  </a:txBody>
                  <a:tcPr marL="6430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07150">
                <a:tc>
                  <a:txBody>
                    <a:bodyPr/>
                    <a:lstStyle/>
                    <a:p>
                      <a:pPr marL="171450" marR="0" lvl="0" indent="-171450" algn="l" rtl="0">
                        <a:spcBef>
                          <a:spcPts val="0"/>
                        </a:spcBef>
                        <a:spcAft>
                          <a:spcPts val="0"/>
                        </a:spcAft>
                        <a:buClr>
                          <a:schemeClr val="dk1"/>
                        </a:buClr>
                        <a:buSzPts val="800"/>
                        <a:buFont typeface="Calibri"/>
                        <a:buChar char="-"/>
                      </a:pPr>
                      <a:r>
                        <a:rPr lang="en-US" sz="800" b="0" i="0" u="none" strike="noStrike">
                          <a:solidFill>
                            <a:schemeClr val="dk1"/>
                          </a:solidFill>
                          <a:latin typeface="Calibri"/>
                          <a:ea typeface="Calibri"/>
                          <a:cs typeface="Calibri"/>
                          <a:sym typeface="Calibri"/>
                        </a:rPr>
                        <a:t>heat</a:t>
                      </a:r>
                      <a:endParaRPr sz="800" b="0" i="0" u="none" strike="noStrike">
                        <a:solidFill>
                          <a:srgbClr val="000000"/>
                        </a:solidFill>
                        <a:latin typeface="Calibri"/>
                        <a:ea typeface="Calibri"/>
                        <a:cs typeface="Calibri"/>
                        <a:sym typeface="Calibri"/>
                      </a:endParaRPr>
                    </a:p>
                  </a:txBody>
                  <a:tcPr marL="12860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07150">
                <a:tc>
                  <a:txBody>
                    <a:bodyPr/>
                    <a:lstStyle/>
                    <a:p>
                      <a:pPr marL="171450" marR="0" lvl="0" indent="-171450" algn="l" rtl="0">
                        <a:spcBef>
                          <a:spcPts val="0"/>
                        </a:spcBef>
                        <a:spcAft>
                          <a:spcPts val="0"/>
                        </a:spcAft>
                        <a:buClr>
                          <a:schemeClr val="dk1"/>
                        </a:buClr>
                        <a:buSzPts val="800"/>
                        <a:buFont typeface="Calibri"/>
                        <a:buChar char="-"/>
                      </a:pPr>
                      <a:r>
                        <a:rPr lang="en-US" sz="800" b="0" i="0" u="none" strike="noStrike">
                          <a:solidFill>
                            <a:schemeClr val="dk1"/>
                          </a:solidFill>
                          <a:latin typeface="Calibri"/>
                          <a:ea typeface="Calibri"/>
                          <a:cs typeface="Calibri"/>
                          <a:sym typeface="Calibri"/>
                        </a:rPr>
                        <a:t>water</a:t>
                      </a:r>
                      <a:endParaRPr sz="800" b="0" i="0" u="none" strike="noStrike">
                        <a:solidFill>
                          <a:srgbClr val="000000"/>
                        </a:solidFill>
                        <a:latin typeface="Calibri"/>
                        <a:ea typeface="Calibri"/>
                        <a:cs typeface="Calibri"/>
                        <a:sym typeface="Calibri"/>
                      </a:endParaRPr>
                    </a:p>
                  </a:txBody>
                  <a:tcPr marL="12860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07150">
                <a:tc>
                  <a:txBody>
                    <a:bodyPr/>
                    <a:lstStyle/>
                    <a:p>
                      <a:pPr marL="171450" marR="0" lvl="0" indent="-171450" algn="l" rtl="0">
                        <a:spcBef>
                          <a:spcPts val="0"/>
                        </a:spcBef>
                        <a:spcAft>
                          <a:spcPts val="0"/>
                        </a:spcAft>
                        <a:buClr>
                          <a:schemeClr val="dk1"/>
                        </a:buClr>
                        <a:buSzPts val="800"/>
                        <a:buFont typeface="Calibri"/>
                        <a:buChar char="-"/>
                      </a:pPr>
                      <a:r>
                        <a:rPr lang="en-US" sz="800" b="0" i="0" u="none" strike="noStrike">
                          <a:solidFill>
                            <a:schemeClr val="dk1"/>
                          </a:solidFill>
                          <a:latin typeface="Calibri"/>
                          <a:ea typeface="Calibri"/>
                          <a:cs typeface="Calibri"/>
                          <a:sym typeface="Calibri"/>
                        </a:rPr>
                        <a:t>WWTP</a:t>
                      </a:r>
                      <a:endParaRPr sz="800" b="0" i="0" u="none" strike="noStrike">
                        <a:solidFill>
                          <a:srgbClr val="000000"/>
                        </a:solidFill>
                        <a:latin typeface="Calibri"/>
                        <a:ea typeface="Calibri"/>
                        <a:cs typeface="Calibri"/>
                        <a:sym typeface="Calibri"/>
                      </a:endParaRPr>
                    </a:p>
                  </a:txBody>
                  <a:tcPr marL="12860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107150">
                <a:tc>
                  <a:txBody>
                    <a:bodyPr/>
                    <a:lstStyle/>
                    <a:p>
                      <a:pPr marL="171450" marR="0" lvl="0" indent="-171450" algn="l" rtl="0">
                        <a:spcBef>
                          <a:spcPts val="0"/>
                        </a:spcBef>
                        <a:spcAft>
                          <a:spcPts val="0"/>
                        </a:spcAft>
                        <a:buClr>
                          <a:schemeClr val="dk1"/>
                        </a:buClr>
                        <a:buSzPts val="800"/>
                        <a:buFont typeface="Calibri"/>
                        <a:buChar char="-"/>
                      </a:pPr>
                      <a:r>
                        <a:rPr lang="en-US" sz="800" b="0" i="0" u="none" strike="noStrike">
                          <a:solidFill>
                            <a:schemeClr val="dk1"/>
                          </a:solidFill>
                          <a:latin typeface="Calibri"/>
                          <a:ea typeface="Calibri"/>
                          <a:cs typeface="Calibri"/>
                          <a:sym typeface="Calibri"/>
                        </a:rPr>
                        <a:t>Electricity</a:t>
                      </a:r>
                      <a:endParaRPr sz="800" b="0" i="0" u="none" strike="noStrike">
                        <a:solidFill>
                          <a:srgbClr val="000000"/>
                        </a:solidFill>
                        <a:latin typeface="Calibri"/>
                        <a:ea typeface="Calibri"/>
                        <a:cs typeface="Calibri"/>
                        <a:sym typeface="Calibri"/>
                      </a:endParaRPr>
                    </a:p>
                  </a:txBody>
                  <a:tcPr marL="12860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107150">
                <a:tc>
                  <a:txBody>
                    <a:bodyPr/>
                    <a:lstStyle/>
                    <a:p>
                      <a:pPr marL="171450" marR="0" lvl="0" indent="-171450" algn="l" rtl="0">
                        <a:spcBef>
                          <a:spcPts val="0"/>
                        </a:spcBef>
                        <a:spcAft>
                          <a:spcPts val="0"/>
                        </a:spcAft>
                        <a:buClr>
                          <a:schemeClr val="dk1"/>
                        </a:buClr>
                        <a:buSzPts val="800"/>
                        <a:buFont typeface="Calibri"/>
                        <a:buChar char="-"/>
                      </a:pPr>
                      <a:r>
                        <a:rPr lang="en-US" sz="800" b="0" i="0" u="none" strike="noStrike">
                          <a:solidFill>
                            <a:schemeClr val="dk1"/>
                          </a:solidFill>
                          <a:latin typeface="Calibri"/>
                          <a:ea typeface="Calibri"/>
                          <a:cs typeface="Calibri"/>
                          <a:sym typeface="Calibri"/>
                        </a:rPr>
                        <a:t>Communication</a:t>
                      </a:r>
                      <a:endParaRPr sz="800" b="0" i="0" u="none" strike="noStrike">
                        <a:solidFill>
                          <a:srgbClr val="000000"/>
                        </a:solidFill>
                        <a:latin typeface="Calibri"/>
                        <a:ea typeface="Calibri"/>
                        <a:cs typeface="Calibri"/>
                        <a:sym typeface="Calibri"/>
                      </a:endParaRPr>
                    </a:p>
                  </a:txBody>
                  <a:tcPr marL="12860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107150">
                <a:tc>
                  <a:txBody>
                    <a:bodyPr/>
                    <a:lstStyle/>
                    <a:p>
                      <a:pPr marL="171450" marR="0" lvl="0" indent="-171450" algn="l" rtl="0">
                        <a:spcBef>
                          <a:spcPts val="0"/>
                        </a:spcBef>
                        <a:spcAft>
                          <a:spcPts val="0"/>
                        </a:spcAft>
                        <a:buClr>
                          <a:schemeClr val="dk1"/>
                        </a:buClr>
                        <a:buSzPts val="800"/>
                        <a:buFont typeface="Calibri"/>
                        <a:buChar char="-"/>
                      </a:pPr>
                      <a:r>
                        <a:rPr lang="en-US" sz="800" b="0" i="0" u="none" strike="noStrike">
                          <a:solidFill>
                            <a:schemeClr val="dk1"/>
                          </a:solidFill>
                          <a:latin typeface="Calibri"/>
                          <a:ea typeface="Calibri"/>
                          <a:cs typeface="Calibri"/>
                          <a:sym typeface="Calibri"/>
                        </a:rPr>
                        <a:t>Road</a:t>
                      </a:r>
                      <a:endParaRPr sz="800" b="0" i="0" u="none" strike="noStrike">
                        <a:solidFill>
                          <a:srgbClr val="000000"/>
                        </a:solidFill>
                        <a:latin typeface="Calibri"/>
                        <a:ea typeface="Calibri"/>
                        <a:cs typeface="Calibri"/>
                        <a:sym typeface="Calibri"/>
                      </a:endParaRPr>
                    </a:p>
                  </a:txBody>
                  <a:tcPr marL="128600" marR="7150" marT="7150"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23" name="Shape 423"/>
          <p:cNvSpPr txBox="1"/>
          <p:nvPr/>
        </p:nvSpPr>
        <p:spPr>
          <a:xfrm>
            <a:off x="1920109" y="1868935"/>
            <a:ext cx="1010210" cy="219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Debt service</a:t>
            </a:r>
            <a:endParaRPr sz="800">
              <a:solidFill>
                <a:schemeClr val="dk1"/>
              </a:solidFill>
              <a:latin typeface="Arial"/>
              <a:ea typeface="Arial"/>
              <a:cs typeface="Arial"/>
              <a:sym typeface="Arial"/>
            </a:endParaRPr>
          </a:p>
        </p:txBody>
      </p:sp>
      <p:sp>
        <p:nvSpPr>
          <p:cNvPr id="424" name="Shape 424"/>
          <p:cNvSpPr txBox="1"/>
          <p:nvPr/>
        </p:nvSpPr>
        <p:spPr>
          <a:xfrm>
            <a:off x="786419" y="2788042"/>
            <a:ext cx="866987" cy="21929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Project loan</a:t>
            </a:r>
            <a:endParaRPr sz="800">
              <a:solidFill>
                <a:schemeClr val="dk1"/>
              </a:solidFill>
              <a:latin typeface="Arial"/>
              <a:ea typeface="Arial"/>
              <a:cs typeface="Arial"/>
              <a:sym typeface="Arial"/>
            </a:endParaRPr>
          </a:p>
        </p:txBody>
      </p:sp>
      <p:sp>
        <p:nvSpPr>
          <p:cNvPr id="425" name="Shape 425"/>
          <p:cNvSpPr txBox="1"/>
          <p:nvPr/>
        </p:nvSpPr>
        <p:spPr>
          <a:xfrm>
            <a:off x="1182188" y="5423522"/>
            <a:ext cx="1024224" cy="430887"/>
          </a:xfrm>
          <a:prstGeom prst="rect">
            <a:avLst/>
          </a:prstGeom>
          <a:solidFill>
            <a:srgbClr val="3FA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a:solidFill>
                  <a:schemeClr val="lt1"/>
                </a:solidFill>
                <a:latin typeface="Arial"/>
                <a:ea typeface="Arial"/>
                <a:cs typeface="Arial"/>
                <a:sym typeface="Arial"/>
              </a:rPr>
              <a:t>Private sector</a:t>
            </a:r>
            <a:endParaRPr sz="1100" b="1">
              <a:solidFill>
                <a:schemeClr val="lt1"/>
              </a:solidFill>
              <a:latin typeface="Arial"/>
              <a:ea typeface="Arial"/>
              <a:cs typeface="Arial"/>
              <a:sym typeface="Arial"/>
            </a:endParaRPr>
          </a:p>
        </p:txBody>
      </p:sp>
      <p:cxnSp>
        <p:nvCxnSpPr>
          <p:cNvPr id="426" name="Shape 426"/>
          <p:cNvCxnSpPr/>
          <p:nvPr/>
        </p:nvCxnSpPr>
        <p:spPr>
          <a:xfrm rot="10800000" flipH="1">
            <a:off x="2206413" y="5633236"/>
            <a:ext cx="1444835" cy="5"/>
          </a:xfrm>
          <a:prstGeom prst="straightConnector1">
            <a:avLst/>
          </a:prstGeom>
          <a:noFill/>
          <a:ln w="57150" cap="flat" cmpd="sng">
            <a:solidFill>
              <a:srgbClr val="0C0C0C"/>
            </a:solidFill>
            <a:prstDash val="solid"/>
            <a:miter lim="800000"/>
            <a:headEnd type="none" w="sm" len="sm"/>
            <a:tailEnd type="triangle" w="med" len="med"/>
          </a:ln>
        </p:spPr>
      </p:cxnSp>
      <p:sp>
        <p:nvSpPr>
          <p:cNvPr id="427" name="Shape 427"/>
          <p:cNvSpPr txBox="1"/>
          <p:nvPr/>
        </p:nvSpPr>
        <p:spPr>
          <a:xfrm>
            <a:off x="2417517" y="5266732"/>
            <a:ext cx="1044187"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Investment</a:t>
            </a:r>
            <a:endParaRPr sz="800">
              <a:solidFill>
                <a:schemeClr val="dk1"/>
              </a:solidFill>
              <a:latin typeface="Arial"/>
              <a:ea typeface="Arial"/>
              <a:cs typeface="Arial"/>
              <a:sym typeface="Arial"/>
            </a:endParaRPr>
          </a:p>
        </p:txBody>
      </p:sp>
      <p:cxnSp>
        <p:nvCxnSpPr>
          <p:cNvPr id="428" name="Shape 428"/>
          <p:cNvCxnSpPr/>
          <p:nvPr/>
        </p:nvCxnSpPr>
        <p:spPr>
          <a:xfrm flipH="1">
            <a:off x="4114800" y="2852159"/>
            <a:ext cx="1888" cy="2090853"/>
          </a:xfrm>
          <a:prstGeom prst="straightConnector1">
            <a:avLst/>
          </a:prstGeom>
          <a:noFill/>
          <a:ln w="28575" cap="flat" cmpd="sng">
            <a:solidFill>
              <a:schemeClr val="accent1"/>
            </a:solidFill>
            <a:prstDash val="solid"/>
            <a:miter lim="800000"/>
            <a:headEnd type="none" w="sm" len="sm"/>
            <a:tailEnd type="triangle" w="med" len="med"/>
          </a:ln>
        </p:spPr>
      </p:cxnSp>
      <p:sp>
        <p:nvSpPr>
          <p:cNvPr id="429" name="Shape 429"/>
          <p:cNvSpPr txBox="1"/>
          <p:nvPr/>
        </p:nvSpPr>
        <p:spPr>
          <a:xfrm>
            <a:off x="3567755" y="3361595"/>
            <a:ext cx="730544"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Service</a:t>
            </a:r>
            <a:endParaRPr sz="800">
              <a:solidFill>
                <a:schemeClr val="dk1"/>
              </a:solidFill>
              <a:latin typeface="Arial"/>
              <a:ea typeface="Arial"/>
              <a:cs typeface="Arial"/>
              <a:sym typeface="Arial"/>
            </a:endParaRPr>
          </a:p>
        </p:txBody>
      </p:sp>
      <p:cxnSp>
        <p:nvCxnSpPr>
          <p:cNvPr id="430" name="Shape 430"/>
          <p:cNvCxnSpPr/>
          <p:nvPr/>
        </p:nvCxnSpPr>
        <p:spPr>
          <a:xfrm>
            <a:off x="6526091" y="2826014"/>
            <a:ext cx="5338" cy="2113956"/>
          </a:xfrm>
          <a:prstGeom prst="straightConnector1">
            <a:avLst/>
          </a:prstGeom>
          <a:noFill/>
          <a:ln w="28575" cap="flat" cmpd="sng">
            <a:solidFill>
              <a:schemeClr val="accent1"/>
            </a:solidFill>
            <a:prstDash val="solid"/>
            <a:miter lim="800000"/>
            <a:headEnd type="none" w="sm" len="sm"/>
            <a:tailEnd type="triangle" w="med" len="med"/>
          </a:ln>
        </p:spPr>
      </p:cxnSp>
      <p:sp>
        <p:nvSpPr>
          <p:cNvPr id="431" name="Shape 431"/>
          <p:cNvSpPr txBox="1"/>
          <p:nvPr/>
        </p:nvSpPr>
        <p:spPr>
          <a:xfrm>
            <a:off x="6542983" y="3386502"/>
            <a:ext cx="786722"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Land</a:t>
            </a:r>
            <a:endParaRPr sz="800">
              <a:solidFill>
                <a:schemeClr val="dk1"/>
              </a:solidFill>
              <a:latin typeface="Arial"/>
              <a:ea typeface="Arial"/>
              <a:cs typeface="Arial"/>
              <a:sym typeface="Arial"/>
            </a:endParaRPr>
          </a:p>
        </p:txBody>
      </p:sp>
      <p:cxnSp>
        <p:nvCxnSpPr>
          <p:cNvPr id="432" name="Shape 432"/>
          <p:cNvCxnSpPr/>
          <p:nvPr/>
        </p:nvCxnSpPr>
        <p:spPr>
          <a:xfrm>
            <a:off x="5530376" y="2852159"/>
            <a:ext cx="0" cy="2087812"/>
          </a:xfrm>
          <a:prstGeom prst="straightConnector1">
            <a:avLst/>
          </a:prstGeom>
          <a:noFill/>
          <a:ln w="28575" cap="flat" cmpd="sng">
            <a:solidFill>
              <a:schemeClr val="accent1"/>
            </a:solidFill>
            <a:prstDash val="solid"/>
            <a:miter lim="800000"/>
            <a:headEnd type="none" w="sm" len="sm"/>
            <a:tailEnd type="triangle" w="med" len="med"/>
          </a:ln>
        </p:spPr>
      </p:cxnSp>
      <p:sp>
        <p:nvSpPr>
          <p:cNvPr id="433" name="Shape 433"/>
          <p:cNvSpPr txBox="1"/>
          <p:nvPr/>
        </p:nvSpPr>
        <p:spPr>
          <a:xfrm>
            <a:off x="5507753" y="3009730"/>
            <a:ext cx="1006784"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Other service</a:t>
            </a:r>
            <a:endParaRPr sz="800">
              <a:solidFill>
                <a:schemeClr val="dk1"/>
              </a:solidFill>
              <a:latin typeface="Arial"/>
              <a:ea typeface="Arial"/>
              <a:cs typeface="Arial"/>
              <a:sym typeface="Arial"/>
            </a:endParaRPr>
          </a:p>
        </p:txBody>
      </p:sp>
      <p:cxnSp>
        <p:nvCxnSpPr>
          <p:cNvPr id="434" name="Shape 434"/>
          <p:cNvCxnSpPr>
            <a:endCxn id="409" idx="0"/>
          </p:cNvCxnSpPr>
          <p:nvPr/>
        </p:nvCxnSpPr>
        <p:spPr>
          <a:xfrm flipH="1">
            <a:off x="1689830" y="1873750"/>
            <a:ext cx="1951800" cy="367800"/>
          </a:xfrm>
          <a:prstGeom prst="bentConnector2">
            <a:avLst/>
          </a:prstGeom>
          <a:noFill/>
          <a:ln w="28575" cap="flat" cmpd="sng">
            <a:solidFill>
              <a:srgbClr val="FF0000"/>
            </a:solidFill>
            <a:prstDash val="solid"/>
            <a:miter lim="800000"/>
            <a:headEnd type="none" w="sm" len="sm"/>
            <a:tailEnd type="triangle" w="med" len="med"/>
          </a:ln>
        </p:spPr>
      </p:cxnSp>
      <p:cxnSp>
        <p:nvCxnSpPr>
          <p:cNvPr id="435" name="Shape 435"/>
          <p:cNvCxnSpPr>
            <a:stCxn id="409" idx="3"/>
          </p:cNvCxnSpPr>
          <p:nvPr/>
        </p:nvCxnSpPr>
        <p:spPr>
          <a:xfrm>
            <a:off x="2604230" y="2467993"/>
            <a:ext cx="1037400" cy="0"/>
          </a:xfrm>
          <a:prstGeom prst="straightConnector1">
            <a:avLst/>
          </a:prstGeom>
          <a:noFill/>
          <a:ln w="57150" cap="flat" cmpd="sng">
            <a:solidFill>
              <a:srgbClr val="0C0C0C"/>
            </a:solidFill>
            <a:prstDash val="solid"/>
            <a:miter lim="800000"/>
            <a:headEnd type="none" w="sm" len="sm"/>
            <a:tailEnd type="triangle" w="med" len="med"/>
          </a:ln>
        </p:spPr>
      </p:cxnSp>
      <p:sp>
        <p:nvSpPr>
          <p:cNvPr id="436" name="Shape 436"/>
          <p:cNvSpPr txBox="1"/>
          <p:nvPr/>
        </p:nvSpPr>
        <p:spPr>
          <a:xfrm>
            <a:off x="2676442" y="2147691"/>
            <a:ext cx="937324"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Equity</a:t>
            </a:r>
            <a:endParaRPr sz="800">
              <a:solidFill>
                <a:schemeClr val="dk1"/>
              </a:solidFill>
              <a:latin typeface="Arial"/>
              <a:ea typeface="Arial"/>
              <a:cs typeface="Arial"/>
              <a:sym typeface="Arial"/>
            </a:endParaRPr>
          </a:p>
        </p:txBody>
      </p:sp>
      <p:sp>
        <p:nvSpPr>
          <p:cNvPr id="437" name="Shape 437"/>
          <p:cNvSpPr txBox="1"/>
          <p:nvPr/>
        </p:nvSpPr>
        <p:spPr>
          <a:xfrm>
            <a:off x="857044" y="5123826"/>
            <a:ext cx="780371"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Loan</a:t>
            </a:r>
            <a:endParaRPr sz="800">
              <a:solidFill>
                <a:schemeClr val="dk1"/>
              </a:solidFill>
              <a:latin typeface="Arial"/>
              <a:ea typeface="Arial"/>
              <a:cs typeface="Arial"/>
              <a:sym typeface="Arial"/>
            </a:endParaRPr>
          </a:p>
        </p:txBody>
      </p:sp>
      <p:sp>
        <p:nvSpPr>
          <p:cNvPr id="438" name="Shape 438"/>
          <p:cNvSpPr txBox="1"/>
          <p:nvPr/>
        </p:nvSpPr>
        <p:spPr>
          <a:xfrm>
            <a:off x="527236" y="1225318"/>
            <a:ext cx="2693078" cy="276999"/>
          </a:xfrm>
          <a:prstGeom prst="rect">
            <a:avLst/>
          </a:prstGeom>
          <a:solidFill>
            <a:srgbClr val="E9F2F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FINANCER</a:t>
            </a:r>
            <a:endParaRPr sz="1200">
              <a:solidFill>
                <a:schemeClr val="dk1"/>
              </a:solidFill>
              <a:latin typeface="Arial"/>
              <a:ea typeface="Arial"/>
              <a:cs typeface="Arial"/>
              <a:sym typeface="Arial"/>
            </a:endParaRPr>
          </a:p>
        </p:txBody>
      </p:sp>
      <p:sp>
        <p:nvSpPr>
          <p:cNvPr id="439" name="Shape 439"/>
          <p:cNvSpPr txBox="1"/>
          <p:nvPr/>
        </p:nvSpPr>
        <p:spPr>
          <a:xfrm>
            <a:off x="3488271" y="1230224"/>
            <a:ext cx="4231026" cy="276999"/>
          </a:xfrm>
          <a:prstGeom prst="rect">
            <a:avLst/>
          </a:prstGeom>
          <a:solidFill>
            <a:srgbClr val="FF0000">
              <a:alpha val="17647"/>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EMEELT LIGHT INDUSTRIAL PARK</a:t>
            </a:r>
            <a:endParaRPr sz="1200">
              <a:solidFill>
                <a:schemeClr val="dk1"/>
              </a:solidFill>
              <a:latin typeface="Arial"/>
              <a:ea typeface="Arial"/>
              <a:cs typeface="Arial"/>
              <a:sym typeface="Arial"/>
            </a:endParaRPr>
          </a:p>
        </p:txBody>
      </p:sp>
      <p:sp>
        <p:nvSpPr>
          <p:cNvPr id="440" name="Shape 440"/>
          <p:cNvSpPr/>
          <p:nvPr/>
        </p:nvSpPr>
        <p:spPr>
          <a:xfrm>
            <a:off x="7729516" y="1379364"/>
            <a:ext cx="1384566" cy="1088628"/>
          </a:xfrm>
          <a:prstGeom prst="wedgeEllipseCallout">
            <a:avLst>
              <a:gd name="adj1" fmla="val -135693"/>
              <a:gd name="adj2" fmla="val 101248"/>
            </a:avLst>
          </a:prstGeom>
          <a:solidFill>
            <a:srgbClr val="D7E6F4"/>
          </a:solidFill>
          <a:ln w="12700" cap="flat" cmpd="sng">
            <a:solidFill>
              <a:srgbClr val="008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500">
              <a:solidFill>
                <a:schemeClr val="lt1"/>
              </a:solidFill>
              <a:latin typeface="Arial"/>
              <a:ea typeface="Arial"/>
              <a:cs typeface="Arial"/>
              <a:sym typeface="Arial"/>
            </a:endParaRPr>
          </a:p>
        </p:txBody>
      </p:sp>
      <p:sp>
        <p:nvSpPr>
          <p:cNvPr id="441" name="Shape 441"/>
          <p:cNvSpPr/>
          <p:nvPr/>
        </p:nvSpPr>
        <p:spPr>
          <a:xfrm>
            <a:off x="7700738" y="2852159"/>
            <a:ext cx="1031782" cy="1357241"/>
          </a:xfrm>
          <a:prstGeom prst="wedgeEllipseCallout">
            <a:avLst>
              <a:gd name="adj1" fmla="val -243019"/>
              <a:gd name="adj2" fmla="val 47795"/>
            </a:avLst>
          </a:prstGeom>
          <a:solidFill>
            <a:srgbClr val="79FEB4"/>
          </a:solidFill>
          <a:ln w="12700" cap="flat" cmpd="sng">
            <a:solidFill>
              <a:srgbClr val="008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500">
              <a:solidFill>
                <a:schemeClr val="dk1"/>
              </a:solidFill>
              <a:latin typeface="Arial"/>
              <a:ea typeface="Arial"/>
              <a:cs typeface="Arial"/>
              <a:sym typeface="Arial"/>
            </a:endParaRPr>
          </a:p>
        </p:txBody>
      </p:sp>
      <p:sp>
        <p:nvSpPr>
          <p:cNvPr id="442" name="Shape 442"/>
          <p:cNvSpPr/>
          <p:nvPr/>
        </p:nvSpPr>
        <p:spPr>
          <a:xfrm>
            <a:off x="775430" y="4683437"/>
            <a:ext cx="1827114" cy="348482"/>
          </a:xfrm>
          <a:prstGeom prst="flowChartProcess">
            <a:avLst/>
          </a:prstGeom>
          <a:solidFill>
            <a:schemeClr val="accent1"/>
          </a:solidFill>
          <a:ln w="12700" cap="flat" cmpd="sng">
            <a:solidFill>
              <a:srgbClr val="0080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Arial"/>
                <a:ea typeface="Arial"/>
                <a:cs typeface="Arial"/>
                <a:sym typeface="Arial"/>
              </a:rPr>
              <a:t>Commercial bank</a:t>
            </a:r>
            <a:endParaRPr sz="1200" b="1">
              <a:solidFill>
                <a:schemeClr val="lt1"/>
              </a:solidFill>
              <a:latin typeface="Arial"/>
              <a:ea typeface="Arial"/>
              <a:cs typeface="Arial"/>
              <a:sym typeface="Arial"/>
            </a:endParaRPr>
          </a:p>
        </p:txBody>
      </p:sp>
      <p:cxnSp>
        <p:nvCxnSpPr>
          <p:cNvPr id="443" name="Shape 443"/>
          <p:cNvCxnSpPr>
            <a:stCxn id="442" idx="2"/>
            <a:endCxn id="425" idx="0"/>
          </p:cNvCxnSpPr>
          <p:nvPr/>
        </p:nvCxnSpPr>
        <p:spPr>
          <a:xfrm>
            <a:off x="1688987" y="5031919"/>
            <a:ext cx="5400" cy="391500"/>
          </a:xfrm>
          <a:prstGeom prst="straightConnector1">
            <a:avLst/>
          </a:prstGeom>
          <a:noFill/>
          <a:ln w="9525" cap="flat" cmpd="sng">
            <a:solidFill>
              <a:schemeClr val="accent1"/>
            </a:solidFill>
            <a:prstDash val="solid"/>
            <a:miter lim="800000"/>
            <a:headEnd type="none" w="sm" len="sm"/>
            <a:tailEnd type="triangle" w="med" len="med"/>
          </a:ln>
        </p:spPr>
      </p:cxnSp>
      <p:sp>
        <p:nvSpPr>
          <p:cNvPr id="444" name="Shape 444"/>
          <p:cNvSpPr txBox="1"/>
          <p:nvPr/>
        </p:nvSpPr>
        <p:spPr>
          <a:xfrm>
            <a:off x="247385" y="295703"/>
            <a:ext cx="8229600" cy="36933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400" b="1">
                <a:solidFill>
                  <a:srgbClr val="002060"/>
                </a:solidFill>
                <a:latin typeface="Arial"/>
                <a:ea typeface="Arial"/>
                <a:cs typeface="Arial"/>
                <a:sym typeface="Arial"/>
              </a:rPr>
              <a:t>PROJECT IMPLEMENTATION SCHEME</a:t>
            </a:r>
            <a:endParaRPr sz="2400" b="1">
              <a:solidFill>
                <a:srgbClr val="002060"/>
              </a:solidFill>
              <a:latin typeface="Arial"/>
              <a:ea typeface="Arial"/>
              <a:cs typeface="Arial"/>
              <a:sym typeface="Arial"/>
            </a:endParaRPr>
          </a:p>
        </p:txBody>
      </p:sp>
      <p:sp>
        <p:nvSpPr>
          <p:cNvPr id="445" name="Shape 445"/>
          <p:cNvSpPr/>
          <p:nvPr/>
        </p:nvSpPr>
        <p:spPr>
          <a:xfrm>
            <a:off x="7981579" y="1649208"/>
            <a:ext cx="1434769"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00" b="1">
                <a:solidFill>
                  <a:srgbClr val="002060"/>
                </a:solidFill>
                <a:latin typeface="Arial"/>
                <a:ea typeface="Arial"/>
                <a:cs typeface="Arial"/>
                <a:sym typeface="Arial"/>
              </a:rPr>
              <a:t>Tax inceptives</a:t>
            </a:r>
            <a:endParaRPr sz="700" b="1">
              <a:solidFill>
                <a:srgbClr val="002060"/>
              </a:solidFill>
              <a:latin typeface="Arial"/>
              <a:ea typeface="Arial"/>
              <a:cs typeface="Arial"/>
              <a:sym typeface="Arial"/>
            </a:endParaRPr>
          </a:p>
          <a:p>
            <a:pPr marL="128588" marR="0" lvl="0" indent="-128588" algn="l" rtl="0">
              <a:spcBef>
                <a:spcPts val="0"/>
              </a:spcBef>
              <a:spcAft>
                <a:spcPts val="0"/>
              </a:spcAft>
              <a:buClr>
                <a:srgbClr val="002060"/>
              </a:buClr>
              <a:buSzPts val="700"/>
              <a:buFont typeface="Calibri"/>
              <a:buChar char="⁻"/>
            </a:pPr>
            <a:r>
              <a:rPr lang="en-US" sz="700">
                <a:solidFill>
                  <a:srgbClr val="002060"/>
                </a:solidFill>
                <a:latin typeface="Arial"/>
                <a:ea typeface="Arial"/>
                <a:cs typeface="Arial"/>
                <a:sym typeface="Arial"/>
              </a:rPr>
              <a:t>Land fee</a:t>
            </a:r>
            <a:endParaRPr sz="700">
              <a:solidFill>
                <a:srgbClr val="002060"/>
              </a:solidFill>
              <a:latin typeface="Arial"/>
              <a:ea typeface="Arial"/>
              <a:cs typeface="Arial"/>
              <a:sym typeface="Arial"/>
            </a:endParaRPr>
          </a:p>
          <a:p>
            <a:pPr marL="128588" marR="0" lvl="0" indent="-128588" algn="l" rtl="0">
              <a:spcBef>
                <a:spcPts val="0"/>
              </a:spcBef>
              <a:spcAft>
                <a:spcPts val="0"/>
              </a:spcAft>
              <a:buClr>
                <a:srgbClr val="002060"/>
              </a:buClr>
              <a:buSzPts val="700"/>
              <a:buFont typeface="Calibri"/>
              <a:buChar char="⁻"/>
            </a:pPr>
            <a:r>
              <a:rPr lang="en-US" sz="700">
                <a:solidFill>
                  <a:srgbClr val="002060"/>
                </a:solidFill>
                <a:latin typeface="Arial"/>
                <a:ea typeface="Arial"/>
                <a:cs typeface="Arial"/>
                <a:sym typeface="Arial"/>
              </a:rPr>
              <a:t>Corporate tax</a:t>
            </a:r>
            <a:endParaRPr sz="700">
              <a:solidFill>
                <a:srgbClr val="002060"/>
              </a:solidFill>
              <a:latin typeface="Arial"/>
              <a:ea typeface="Arial"/>
              <a:cs typeface="Arial"/>
              <a:sym typeface="Arial"/>
            </a:endParaRPr>
          </a:p>
          <a:p>
            <a:pPr marL="128588" marR="0" lvl="0" indent="-128588" algn="l" rtl="0">
              <a:spcBef>
                <a:spcPts val="0"/>
              </a:spcBef>
              <a:spcAft>
                <a:spcPts val="0"/>
              </a:spcAft>
              <a:buClr>
                <a:srgbClr val="002060"/>
              </a:buClr>
              <a:buSzPts val="700"/>
              <a:buFont typeface="Calibri"/>
              <a:buChar char="⁻"/>
            </a:pPr>
            <a:r>
              <a:rPr lang="en-US" sz="700">
                <a:solidFill>
                  <a:srgbClr val="002060"/>
                </a:solidFill>
                <a:latin typeface="Arial"/>
                <a:ea typeface="Arial"/>
                <a:cs typeface="Arial"/>
                <a:sym typeface="Arial"/>
              </a:rPr>
              <a:t>Real estate tax</a:t>
            </a:r>
            <a:endParaRPr sz="700">
              <a:solidFill>
                <a:srgbClr val="002060"/>
              </a:solidFill>
              <a:latin typeface="Arial"/>
              <a:ea typeface="Arial"/>
              <a:cs typeface="Arial"/>
              <a:sym typeface="Arial"/>
            </a:endParaRPr>
          </a:p>
        </p:txBody>
      </p:sp>
      <p:sp>
        <p:nvSpPr>
          <p:cNvPr id="446" name="Shape 446"/>
          <p:cNvSpPr/>
          <p:nvPr/>
        </p:nvSpPr>
        <p:spPr>
          <a:xfrm>
            <a:off x="7696200" y="3200400"/>
            <a:ext cx="1487466" cy="63094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00" b="1">
                <a:solidFill>
                  <a:schemeClr val="dk1"/>
                </a:solidFill>
                <a:latin typeface="Arial"/>
                <a:ea typeface="Arial"/>
                <a:cs typeface="Arial"/>
                <a:sym typeface="Arial"/>
              </a:rPr>
              <a:t>Service fee</a:t>
            </a:r>
            <a:endParaRPr sz="700" b="1">
              <a:solidFill>
                <a:schemeClr val="dk1"/>
              </a:solidFill>
              <a:latin typeface="Arial"/>
              <a:ea typeface="Arial"/>
              <a:cs typeface="Arial"/>
              <a:sym typeface="Arial"/>
            </a:endParaRPr>
          </a:p>
          <a:p>
            <a:pPr marL="214313" marR="0" lvl="0" indent="-214313" algn="l" rtl="0">
              <a:spcBef>
                <a:spcPts val="0"/>
              </a:spcBef>
              <a:spcAft>
                <a:spcPts val="0"/>
              </a:spcAft>
              <a:buClr>
                <a:schemeClr val="dk1"/>
              </a:buClr>
              <a:buSzPts val="700"/>
              <a:buFont typeface="Arial"/>
              <a:buChar char="-"/>
            </a:pPr>
            <a:r>
              <a:rPr lang="en-US" sz="700">
                <a:solidFill>
                  <a:schemeClr val="dk1"/>
                </a:solidFill>
                <a:latin typeface="Arial"/>
                <a:ea typeface="Arial"/>
                <a:cs typeface="Arial"/>
                <a:sym typeface="Arial"/>
              </a:rPr>
              <a:t>Heat </a:t>
            </a:r>
            <a:endParaRPr sz="700">
              <a:solidFill>
                <a:schemeClr val="dk1"/>
              </a:solidFill>
              <a:latin typeface="Arial"/>
              <a:ea typeface="Arial"/>
              <a:cs typeface="Arial"/>
              <a:sym typeface="Arial"/>
            </a:endParaRPr>
          </a:p>
          <a:p>
            <a:pPr marL="214313" marR="0" lvl="0" indent="-214313" algn="l" rtl="0">
              <a:spcBef>
                <a:spcPts val="0"/>
              </a:spcBef>
              <a:spcAft>
                <a:spcPts val="0"/>
              </a:spcAft>
              <a:buClr>
                <a:schemeClr val="dk1"/>
              </a:buClr>
              <a:buSzPts val="700"/>
              <a:buFont typeface="Arial"/>
              <a:buChar char="-"/>
            </a:pPr>
            <a:r>
              <a:rPr lang="en-US" sz="700">
                <a:solidFill>
                  <a:schemeClr val="dk1"/>
                </a:solidFill>
                <a:latin typeface="Arial"/>
                <a:ea typeface="Arial"/>
                <a:cs typeface="Arial"/>
                <a:sym typeface="Arial"/>
              </a:rPr>
              <a:t>Electricity</a:t>
            </a:r>
            <a:endParaRPr sz="700">
              <a:solidFill>
                <a:schemeClr val="dk1"/>
              </a:solidFill>
              <a:latin typeface="Arial"/>
              <a:ea typeface="Arial"/>
              <a:cs typeface="Arial"/>
              <a:sym typeface="Arial"/>
            </a:endParaRPr>
          </a:p>
          <a:p>
            <a:pPr marL="214313" marR="0" lvl="0" indent="-214313" algn="l" rtl="0">
              <a:spcBef>
                <a:spcPts val="0"/>
              </a:spcBef>
              <a:spcAft>
                <a:spcPts val="0"/>
              </a:spcAft>
              <a:buClr>
                <a:schemeClr val="dk1"/>
              </a:buClr>
              <a:buSzPts val="700"/>
              <a:buFont typeface="Arial"/>
              <a:buChar char="-"/>
            </a:pPr>
            <a:r>
              <a:rPr lang="en-US" sz="700">
                <a:solidFill>
                  <a:schemeClr val="dk1"/>
                </a:solidFill>
                <a:latin typeface="Arial"/>
                <a:ea typeface="Arial"/>
                <a:cs typeface="Arial"/>
                <a:sym typeface="Arial"/>
              </a:rPr>
              <a:t>Waste water</a:t>
            </a:r>
            <a:endParaRPr sz="700">
              <a:solidFill>
                <a:schemeClr val="dk1"/>
              </a:solidFill>
              <a:latin typeface="Arial"/>
              <a:ea typeface="Arial"/>
              <a:cs typeface="Arial"/>
              <a:sym typeface="Arial"/>
            </a:endParaRPr>
          </a:p>
          <a:p>
            <a:pPr marL="214313" marR="0" lvl="0" indent="-214313" algn="l" rtl="0">
              <a:spcBef>
                <a:spcPts val="0"/>
              </a:spcBef>
              <a:spcAft>
                <a:spcPts val="0"/>
              </a:spcAft>
              <a:buClr>
                <a:schemeClr val="dk1"/>
              </a:buClr>
              <a:buSzPts val="700"/>
              <a:buFont typeface="Arial"/>
              <a:buChar char="-"/>
            </a:pPr>
            <a:r>
              <a:rPr lang="en-US" sz="700">
                <a:solidFill>
                  <a:schemeClr val="dk1"/>
                </a:solidFill>
                <a:latin typeface="Arial"/>
                <a:ea typeface="Arial"/>
                <a:cs typeface="Arial"/>
                <a:sym typeface="Arial"/>
              </a:rPr>
              <a:t>Tenant fee</a:t>
            </a:r>
            <a:endParaRPr sz="700">
              <a:solidFill>
                <a:schemeClr val="dk1"/>
              </a:solidFill>
              <a:latin typeface="Arial"/>
              <a:ea typeface="Arial"/>
              <a:cs typeface="Arial"/>
              <a:sym typeface="Arial"/>
            </a:endParaRPr>
          </a:p>
        </p:txBody>
      </p:sp>
      <p:sp>
        <p:nvSpPr>
          <p:cNvPr id="447" name="Shape 447"/>
          <p:cNvSpPr txBox="1">
            <a:spLocks noGrp="1"/>
          </p:cNvSpPr>
          <p:nvPr>
            <p:ph type="sldNum" idx="12"/>
          </p:nvPr>
        </p:nvSpPr>
        <p:spPr>
          <a:xfrm>
            <a:off x="6865321" y="6356350"/>
            <a:ext cx="20574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1">
                <a:solidFill>
                  <a:srgbClr val="888888"/>
                </a:solidFill>
                <a:latin typeface="Arial"/>
                <a:ea typeface="Arial"/>
                <a:cs typeface="Arial"/>
                <a:sym typeface="Arial"/>
              </a:rPr>
              <a:t>9</a:t>
            </a:fld>
            <a:endParaRPr sz="1200" b="1">
              <a:solidFill>
                <a:srgbClr val="888888"/>
              </a:solidFill>
              <a:latin typeface="Arial"/>
              <a:ea typeface="Arial"/>
              <a:cs typeface="Arial"/>
              <a:sym typeface="Arial"/>
            </a:endParaRPr>
          </a:p>
        </p:txBody>
      </p:sp>
      <p:sp>
        <p:nvSpPr>
          <p:cNvPr id="448" name="Shape 448"/>
          <p:cNvSpPr/>
          <p:nvPr/>
        </p:nvSpPr>
        <p:spPr>
          <a:xfrm>
            <a:off x="3289387" y="6001747"/>
            <a:ext cx="5443516"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chemeClr val="dk1"/>
                </a:solidFill>
                <a:latin typeface="Arial"/>
                <a:ea typeface="Arial"/>
                <a:cs typeface="Arial"/>
                <a:sym typeface="Arial"/>
              </a:rPr>
              <a:t>This project will be implemented and funded on public and private partnership mode. </a:t>
            </a:r>
            <a:endParaRPr/>
          </a:p>
        </p:txBody>
      </p:sp>
    </p:spTree>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00B050"/>
      </a:accent1>
      <a:accent2>
        <a:srgbClr val="0070C0"/>
      </a:accent2>
      <a:accent3>
        <a:srgbClr val="A5A5A5"/>
      </a:accent3>
      <a:accent4>
        <a:srgbClr val="BDD7EE"/>
      </a:accent4>
      <a:accent5>
        <a:srgbClr val="4472C4"/>
      </a:accent5>
      <a:accent6>
        <a:srgbClr val="DEEBF6"/>
      </a:accent6>
      <a:hlink>
        <a:srgbClr val="0563C1"/>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1052</Words>
  <Application>Microsoft Office PowerPoint</Application>
  <PresentationFormat>On-screen Show (4:3)</PresentationFormat>
  <Paragraphs>176</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Helvetica Neue Light</vt:lpstr>
      <vt:lpstr>Calibri</vt:lpstr>
      <vt:lpstr>Noto Sans Symbols</vt:lpstr>
      <vt:lpstr>Open Sans Light</vt:lpstr>
      <vt:lpstr>Office Theme</vt:lpstr>
      <vt:lpstr>PowerPoint Presentation</vt:lpstr>
      <vt:lpstr>Emeelt light industry park highlights</vt:lpstr>
      <vt:lpstr>Economic analysis and benefits</vt:lpstr>
      <vt:lpstr>Social benefit</vt:lpstr>
      <vt:lpstr>Environmental issue</vt:lpstr>
      <vt:lpstr>PowerPoint Presentation</vt:lpstr>
      <vt:lpstr>Emeelt light industry park highlights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User</cp:lastModifiedBy>
  <cp:revision>8</cp:revision>
  <dcterms:modified xsi:type="dcterms:W3CDTF">2018-07-12T10:36:02Z</dcterms:modified>
</cp:coreProperties>
</file>