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9"/>
  </p:notesMasterIdLst>
  <p:sldIdLst>
    <p:sldId id="257" r:id="rId2"/>
    <p:sldId id="280" r:id="rId3"/>
    <p:sldId id="281" r:id="rId4"/>
    <p:sldId id="284" r:id="rId5"/>
    <p:sldId id="266" r:id="rId6"/>
    <p:sldId id="277" r:id="rId7"/>
    <p:sldId id="28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8EB35-314A-44FA-B5E3-84B931CF132B}" type="datetimeFigureOut">
              <a:rPr lang="en-GB" smtClean="0"/>
              <a:t>12/07/2018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9EC8E-3851-4ED0-A586-ABABD894E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544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71C7-B912-494F-AC16-C86945225CBC}" type="datetimeFigureOut">
              <a:rPr lang="en-US" smtClean="0"/>
              <a:pPr/>
              <a:t>7/12/2018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78EB-73A4-4046-9BB0-8FD7762DC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71C7-B912-494F-AC16-C86945225CBC}" type="datetimeFigureOut">
              <a:rPr lang="en-US" smtClean="0"/>
              <a:pPr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78EB-73A4-4046-9BB0-8FD7762DC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71C7-B912-494F-AC16-C86945225CBC}" type="datetimeFigureOut">
              <a:rPr lang="en-US" smtClean="0"/>
              <a:pPr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78EB-73A4-4046-9BB0-8FD7762DC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59118-1C9F-4AC6-A3F3-B181A99F7471}" type="datetimeFigureOut">
              <a:rPr lang="en-GB" smtClean="0"/>
              <a:pPr/>
              <a:t>12/07/2018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411A1-7819-4D6E-AF18-BD6571E7650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2027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71C7-B912-494F-AC16-C86945225CBC}" type="datetimeFigureOut">
              <a:rPr lang="en-US" smtClean="0"/>
              <a:pPr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78EB-73A4-4046-9BB0-8FD7762DC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71C7-B912-494F-AC16-C86945225CBC}" type="datetimeFigureOut">
              <a:rPr lang="en-US" smtClean="0"/>
              <a:pPr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78EB-73A4-4046-9BB0-8FD7762DC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71C7-B912-494F-AC16-C86945225CBC}" type="datetimeFigureOut">
              <a:rPr lang="en-US" smtClean="0"/>
              <a:pPr/>
              <a:t>7/12/2018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78EB-73A4-4046-9BB0-8FD7762DC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71C7-B912-494F-AC16-C86945225CBC}" type="datetimeFigureOut">
              <a:rPr lang="en-US" smtClean="0"/>
              <a:pPr/>
              <a:t>7/12/2018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78EB-73A4-4046-9BB0-8FD7762DC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71C7-B912-494F-AC16-C86945225CBC}" type="datetimeFigureOut">
              <a:rPr lang="en-US" smtClean="0"/>
              <a:pPr/>
              <a:t>7/12/2018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78EB-73A4-4046-9BB0-8FD7762DC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71C7-B912-494F-AC16-C86945225CBC}" type="datetimeFigureOut">
              <a:rPr lang="en-US" smtClean="0"/>
              <a:pPr/>
              <a:t>7/12/2018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78EB-73A4-4046-9BB0-8FD7762DC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71C7-B912-494F-AC16-C86945225CBC}" type="datetimeFigureOut">
              <a:rPr lang="en-US" smtClean="0"/>
              <a:pPr/>
              <a:t>7/12/2018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78EB-73A4-4046-9BB0-8FD7762DC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71C7-B912-494F-AC16-C86945225CBC}" type="datetimeFigureOut">
              <a:rPr lang="en-US" smtClean="0"/>
              <a:pPr/>
              <a:t>7/12/2018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89878EB-73A4-4046-9BB0-8FD7762DCA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7CF71C7-B912-494F-AC16-C86945225CBC}" type="datetimeFigureOut">
              <a:rPr lang="en-US" smtClean="0"/>
              <a:pPr/>
              <a:t>7/12/2018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9878EB-73A4-4046-9BB0-8FD7762DCA9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7851648" cy="3581400"/>
          </a:xfrm>
        </p:spPr>
        <p:txBody>
          <a:bodyPr>
            <a:noAutofit/>
          </a:bodyPr>
          <a:lstStyle/>
          <a:p>
            <a:pPr algn="l"/>
            <a:r>
              <a:rPr lang="en-GB" sz="4000" b="1" noProof="0" dirty="0" smtClean="0"/>
              <a:t/>
            </a:r>
            <a:br>
              <a:rPr lang="en-GB" sz="4000" b="1" noProof="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b="1" noProof="0" dirty="0" smtClean="0"/>
              <a:t>CITY </a:t>
            </a:r>
            <a:r>
              <a:rPr lang="en-GB" sz="4000" b="1" noProof="0" dirty="0" smtClean="0"/>
              <a:t>OF KISUMU</a:t>
            </a:r>
            <a:br>
              <a:rPr lang="en-GB" sz="4000" b="1" noProof="0" dirty="0" smtClean="0"/>
            </a:br>
            <a:r>
              <a:rPr lang="en-GB" sz="4000" b="1" noProof="0" dirty="0" smtClean="0"/>
              <a:t> </a:t>
            </a:r>
            <a:r>
              <a:rPr lang="en-GB" sz="4000" b="1" noProof="0" dirty="0" smtClean="0"/>
              <a:t>Integrated Kisumu Lakefront Development proposal</a:t>
            </a:r>
            <a:r>
              <a:rPr lang="en-GB" sz="7200" noProof="0" dirty="0" smtClean="0"/>
              <a:t/>
            </a:r>
            <a:br>
              <a:rPr lang="en-GB" sz="7200" noProof="0" dirty="0" smtClean="0"/>
            </a:br>
            <a:endParaRPr lang="en-GB" sz="72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581400"/>
            <a:ext cx="7772400" cy="2209800"/>
          </a:xfrm>
        </p:spPr>
        <p:txBody>
          <a:bodyPr>
            <a:noAutofit/>
          </a:bodyPr>
          <a:lstStyle/>
          <a:p>
            <a:pPr algn="l"/>
            <a:r>
              <a:rPr lang="en-GB" sz="2000" b="1" dirty="0" smtClean="0"/>
              <a:t>Presentation to:   CRP Conference in Bangkok- Thailand</a:t>
            </a:r>
          </a:p>
          <a:p>
            <a:endParaRPr lang="en-GB" sz="2000" b="1" dirty="0" smtClean="0"/>
          </a:p>
          <a:p>
            <a:endParaRPr lang="en-GB" sz="2000" b="1" dirty="0" smtClean="0"/>
          </a:p>
          <a:p>
            <a:pPr algn="l"/>
            <a:r>
              <a:rPr lang="en-GB" sz="2000" b="1" dirty="0" smtClean="0"/>
              <a:t>By:  Dixon </a:t>
            </a:r>
            <a:r>
              <a:rPr lang="en-GB" sz="2000" b="1" dirty="0" err="1" smtClean="0"/>
              <a:t>Obungu</a:t>
            </a:r>
            <a:r>
              <a:rPr lang="en-GB" sz="2000" b="1" dirty="0" smtClean="0"/>
              <a:t>- CECM-Kisumu County Government, Kenya</a:t>
            </a:r>
          </a:p>
          <a:p>
            <a:endParaRPr lang="en-GB" sz="2000" b="1" dirty="0" smtClean="0"/>
          </a:p>
          <a:p>
            <a:pPr algn="l"/>
            <a:r>
              <a:rPr lang="en-GB" sz="2000" b="1" dirty="0" smtClean="0"/>
              <a:t>Date: 13/7/2018</a:t>
            </a:r>
          </a:p>
          <a:p>
            <a:endParaRPr lang="en-GB" sz="900" dirty="0" smtClean="0"/>
          </a:p>
          <a:p>
            <a:endParaRPr lang="en-GB" sz="900" dirty="0" smtClean="0"/>
          </a:p>
          <a:p>
            <a:endParaRPr lang="en-GB" sz="9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23087"/>
            <a:ext cx="8229600" cy="1777175"/>
          </a:xfrm>
        </p:spPr>
        <p:txBody>
          <a:bodyPr>
            <a:normAutofit/>
          </a:bodyPr>
          <a:lstStyle/>
          <a:p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/>
            </a:r>
            <a:br>
              <a:rPr lang="en-GB" sz="1600" dirty="0" smtClean="0"/>
            </a:br>
            <a:endParaRPr lang="en-GB" sz="1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781049"/>
            <a:ext cx="4800600" cy="3810000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1" dirty="0" smtClean="0"/>
              <a:t>ABOUT KISUMU</a:t>
            </a:r>
          </a:p>
          <a:p>
            <a:pPr marL="0" indent="0">
              <a:buNone/>
            </a:pPr>
            <a:r>
              <a:rPr lang="en-GB" sz="1600" dirty="0"/>
              <a:t>-3</a:t>
            </a:r>
            <a:r>
              <a:rPr lang="en-GB" sz="1600" baseline="30000" dirty="0"/>
              <a:t>rd</a:t>
            </a:r>
            <a:r>
              <a:rPr lang="en-GB" sz="1600" dirty="0"/>
              <a:t> largest city </a:t>
            </a:r>
            <a:r>
              <a:rPr lang="en-GB" sz="1600" dirty="0" smtClean="0"/>
              <a:t>Kenya-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/>
              <a:t>-Lies on the shores of Lake </a:t>
            </a:r>
            <a:r>
              <a:rPr lang="en-GB" sz="1600" dirty="0" smtClean="0"/>
              <a:t>Victoria with borders to  </a:t>
            </a:r>
            <a:r>
              <a:rPr lang="en-GB" sz="1600" dirty="0"/>
              <a:t>Tanzania and Uganda</a:t>
            </a:r>
            <a:br>
              <a:rPr lang="en-GB" sz="1600" dirty="0"/>
            </a:br>
            <a:r>
              <a:rPr lang="en-GB" sz="1600" dirty="0" smtClean="0"/>
              <a:t>-Population – I Million, more in hinterland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/>
              <a:t>-Transportation hub for the western </a:t>
            </a:r>
            <a:r>
              <a:rPr lang="en-GB" sz="1600" dirty="0" smtClean="0"/>
              <a:t>region</a:t>
            </a:r>
            <a:r>
              <a:rPr lang="en-GB" sz="1600" dirty="0"/>
              <a:t> </a:t>
            </a:r>
            <a:r>
              <a:rPr lang="en-GB" sz="1600" dirty="0" smtClean="0"/>
              <a:t>and East </a:t>
            </a:r>
            <a:r>
              <a:rPr lang="en-GB" sz="1600" dirty="0"/>
              <a:t>African Countries via rail, road, water and air.</a:t>
            </a:r>
            <a:br>
              <a:rPr lang="en-GB" sz="1600" dirty="0"/>
            </a:br>
            <a:r>
              <a:rPr lang="en-GB" sz="1600" dirty="0" smtClean="0"/>
              <a:t>-</a:t>
            </a:r>
            <a:r>
              <a:rPr lang="en-GB" sz="1600" dirty="0"/>
              <a:t>The national SGR and Oil pipeline from Mombasa in the Kenyan coast terminates in Kisumu</a:t>
            </a:r>
            <a:br>
              <a:rPr lang="en-GB" sz="1600" dirty="0"/>
            </a:br>
            <a:r>
              <a:rPr lang="en-GB" sz="1600" dirty="0"/>
              <a:t>-Has </a:t>
            </a:r>
            <a:r>
              <a:rPr lang="en-GB" sz="1600" dirty="0" smtClean="0"/>
              <a:t>an ICD  </a:t>
            </a:r>
            <a:r>
              <a:rPr lang="en-GB" sz="1600" dirty="0"/>
              <a:t>and oil jetty designed to serve East Africa</a:t>
            </a:r>
            <a:endParaRPr lang="en-GB" sz="1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761999"/>
            <a:ext cx="3276600" cy="381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64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>THE ISSUES</a:t>
            </a:r>
            <a:endParaRPr lang="en-GB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r>
              <a:rPr lang="en-GB" sz="1400" dirty="0" smtClean="0"/>
              <a:t>The </a:t>
            </a:r>
            <a:r>
              <a:rPr lang="en-GB" sz="1400" dirty="0" smtClean="0"/>
              <a:t>city </a:t>
            </a:r>
            <a:r>
              <a:rPr lang="en-GB" sz="1400" dirty="0" smtClean="0"/>
              <a:t>not facing thee lake</a:t>
            </a:r>
          </a:p>
          <a:p>
            <a:r>
              <a:rPr lang="en-GB" sz="1400" dirty="0" smtClean="0"/>
              <a:t>Large tracks of prime land immediately next to the lake lying idle or not being used optimally</a:t>
            </a:r>
          </a:p>
          <a:p>
            <a:r>
              <a:rPr lang="en-GB" sz="1400" dirty="0" smtClean="0"/>
              <a:t>City government not getting true value for prime land </a:t>
            </a:r>
            <a:endParaRPr lang="en-GB" sz="1400" dirty="0" smtClean="0"/>
          </a:p>
          <a:p>
            <a:r>
              <a:rPr lang="en-GB" sz="1400" dirty="0"/>
              <a:t>I</a:t>
            </a:r>
            <a:r>
              <a:rPr lang="en-GB" sz="1400" dirty="0" smtClean="0"/>
              <a:t>dle and unused land puts pressure on land due to rapid urbanisation and developmental needs</a:t>
            </a:r>
          </a:p>
          <a:p>
            <a:r>
              <a:rPr lang="en-GB" sz="1400" dirty="0" smtClean="0"/>
              <a:t>Exploitation marine industries  and transport system rendered difficult</a:t>
            </a:r>
          </a:p>
          <a:p>
            <a:r>
              <a:rPr lang="en-GB" sz="1400" dirty="0" smtClean="0"/>
              <a:t>Government (county and  national) with limited resources may not give the project a budgetary priority  </a:t>
            </a:r>
          </a:p>
          <a:p>
            <a:endParaRPr lang="en-GB" sz="1400" dirty="0" smtClean="0"/>
          </a:p>
          <a:p>
            <a:endParaRPr lang="en-GB" sz="1400" dirty="0" smtClean="0"/>
          </a:p>
          <a:p>
            <a:pPr marL="0" indent="0">
              <a:buNone/>
            </a:pPr>
            <a:endParaRPr lang="en-GB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24200"/>
            <a:ext cx="7543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89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>RCA RESULTS FOR KISUMU</a:t>
            </a:r>
            <a:endParaRPr lang="en-GB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487862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sz="1400" b="1" u="sng" dirty="0"/>
          </a:p>
          <a:p>
            <a:endParaRPr lang="en-GB" sz="1400" b="1" u="sng" dirty="0" smtClean="0"/>
          </a:p>
          <a:p>
            <a:endParaRPr lang="en-GB" sz="1400" b="1" u="sng" dirty="0"/>
          </a:p>
          <a:p>
            <a:pPr marL="0" indent="0">
              <a:buNone/>
            </a:pPr>
            <a:endParaRPr lang="en-GB" sz="1400" dirty="0" smtClean="0"/>
          </a:p>
          <a:p>
            <a:endParaRPr lang="en-GB" sz="1400" dirty="0" smtClean="0"/>
          </a:p>
          <a:p>
            <a:endParaRPr lang="en-GB" sz="1400" dirty="0" smtClean="0"/>
          </a:p>
          <a:p>
            <a:endParaRPr lang="en-GB" sz="1400" dirty="0" smtClean="0"/>
          </a:p>
          <a:p>
            <a:endParaRPr lang="en-GB" sz="1400" dirty="0"/>
          </a:p>
        </p:txBody>
      </p:sp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6" y="1371600"/>
            <a:ext cx="6000749" cy="159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6" y="2819400"/>
            <a:ext cx="5842000" cy="180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77876" y="4495800"/>
            <a:ext cx="7772399" cy="12557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GB" sz="1400" b="1" u="sng" dirty="0" smtClean="0">
                <a:solidFill>
                  <a:prstClr val="black"/>
                </a:solidFill>
              </a:rPr>
              <a:t>Comments</a:t>
            </a:r>
            <a:endParaRPr lang="en-GB" sz="1400" b="1" u="sng" dirty="0">
              <a:solidFill>
                <a:prstClr val="black"/>
              </a:solidFill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GB" sz="1400" dirty="0" smtClean="0">
                <a:solidFill>
                  <a:prstClr val="black"/>
                </a:solidFill>
              </a:rPr>
              <a:t>Improvements to be initiated in the identified areas with not so good scores </a:t>
            </a:r>
            <a:endParaRPr lang="en-GB" sz="1400" dirty="0">
              <a:solidFill>
                <a:prstClr val="black"/>
              </a:solidFill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GB" sz="1400" dirty="0" smtClean="0">
                <a:solidFill>
                  <a:prstClr val="black"/>
                </a:solidFill>
              </a:rPr>
              <a:t>To address the </a:t>
            </a:r>
            <a:r>
              <a:rPr lang="en-GB" sz="1400" dirty="0">
                <a:solidFill>
                  <a:prstClr val="black"/>
                </a:solidFill>
              </a:rPr>
              <a:t>unsatisfactory rating in LVC track record score </a:t>
            </a:r>
            <a:r>
              <a:rPr lang="en-GB" sz="1400" dirty="0" smtClean="0">
                <a:solidFill>
                  <a:prstClr val="black"/>
                </a:solidFill>
              </a:rPr>
              <a:t>a </a:t>
            </a:r>
            <a:r>
              <a:rPr lang="en-GB" sz="1400" dirty="0">
                <a:solidFill>
                  <a:prstClr val="black"/>
                </a:solidFill>
              </a:rPr>
              <a:t>task force has been formed to look into  and recommend solutions to myriad land issues bedevilling the </a:t>
            </a:r>
            <a:r>
              <a:rPr lang="en-GB" sz="1400" dirty="0" smtClean="0">
                <a:solidFill>
                  <a:prstClr val="black"/>
                </a:solidFill>
              </a:rPr>
              <a:t>city. The county government will implement the recommendations 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3449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LAKEFRONT DEVELOPMENT PROJECT PROPOSALS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47800"/>
            <a:ext cx="8229600" cy="2286000"/>
          </a:xfrm>
          <a:ln w="127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fontAlgn="t"/>
            <a:r>
              <a:rPr lang="en-CA" sz="1600" b="1" u="sng" dirty="0" smtClean="0"/>
              <a:t>REQUEST</a:t>
            </a:r>
          </a:p>
          <a:p>
            <a:pPr fontAlgn="t"/>
            <a:r>
              <a:rPr lang="en-CA" sz="1600" dirty="0" smtClean="0"/>
              <a:t>Develop </a:t>
            </a:r>
            <a:r>
              <a:rPr lang="en-CA" sz="1600" dirty="0" smtClean="0"/>
              <a:t>the lakefront areas for mixed use and recreational </a:t>
            </a:r>
            <a:r>
              <a:rPr lang="en-CA" sz="1600" dirty="0" smtClean="0"/>
              <a:t>purpose.  We are seeking a sum of $50 million through BOT arrangement for the infrastructure development covering the following:</a:t>
            </a:r>
          </a:p>
          <a:p>
            <a:pPr marL="0" indent="0" fontAlgn="t">
              <a:buNone/>
            </a:pPr>
            <a:r>
              <a:rPr lang="en-CA" sz="1600" dirty="0" smtClean="0"/>
              <a:t>Water management infrastructure, Roads, Pedestrian </a:t>
            </a:r>
            <a:r>
              <a:rPr lang="en-CA" sz="1600" smtClean="0"/>
              <a:t>and cyclists Pathways</a:t>
            </a:r>
            <a:r>
              <a:rPr lang="en-CA" sz="1600" dirty="0" smtClean="0"/>
              <a:t>, Raised boardwalk, Solar street lighting, green spaces development, public sports facilities , Piers for marine transport system, solar power generation, water and sewerage </a:t>
            </a:r>
            <a:r>
              <a:rPr lang="en-CA" sz="1600" dirty="0" err="1" smtClean="0"/>
              <a:t>etc</a:t>
            </a:r>
            <a:endParaRPr lang="en-CA" sz="1600" dirty="0" smtClean="0"/>
          </a:p>
          <a:p>
            <a:pPr fontAlgn="t"/>
            <a:r>
              <a:rPr lang="en-CA" sz="1600" dirty="0" smtClean="0"/>
              <a:t>Private developers to be allocated plots within the development to put up hotels, restaurants, </a:t>
            </a:r>
            <a:r>
              <a:rPr lang="en-CA" sz="1600" dirty="0" smtClean="0"/>
              <a:t>offices and apartment blocks etc. This will be on a leasehold arrangement.</a:t>
            </a:r>
          </a:p>
          <a:p>
            <a:pPr fontAlgn="t"/>
            <a:endParaRPr lang="en-CA" sz="1600" dirty="0" smtClean="0"/>
          </a:p>
          <a:p>
            <a:pPr marL="0" indent="0" fontAlgn="t">
              <a:buNone/>
            </a:pPr>
            <a:endParaRPr lang="en-CA" sz="1600" dirty="0" smtClean="0"/>
          </a:p>
          <a:p>
            <a:pPr marL="0" indent="0" fontAlgn="t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411A1-7819-4D6E-AF18-BD6571E76508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81000" y="3810000"/>
            <a:ext cx="8229600" cy="299774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274320" lvl="0" indent="-274320" fontAlgn="t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CA" sz="1600" b="1" u="sng" dirty="0" smtClean="0">
                <a:solidFill>
                  <a:prstClr val="black"/>
                </a:solidFill>
              </a:rPr>
              <a:t>OTHER CONSIDERATIONS</a:t>
            </a:r>
            <a:endParaRPr lang="en-CA" sz="1600" b="1" u="sng" dirty="0">
              <a:solidFill>
                <a:prstClr val="black"/>
              </a:solidFill>
            </a:endParaRPr>
          </a:p>
          <a:p>
            <a:pPr marL="274320" lvl="0" indent="-274320" fontAlgn="t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CA" sz="1600" dirty="0" smtClean="0">
                <a:solidFill>
                  <a:prstClr val="black"/>
                </a:solidFill>
              </a:rPr>
              <a:t>Increased revenue to the city from property and business permit taxes </a:t>
            </a:r>
          </a:p>
          <a:p>
            <a:pPr marL="274320" lvl="0" indent="-274320" fontAlgn="t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GB" sz="1600" dirty="0"/>
              <a:t>Promote urban </a:t>
            </a:r>
            <a:r>
              <a:rPr lang="en-GB" sz="1600" dirty="0" smtClean="0"/>
              <a:t>sustainability both environmentally and economically</a:t>
            </a:r>
          </a:p>
          <a:p>
            <a:pPr marL="274320" lvl="0" indent="-274320" fontAlgn="t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GB" sz="1600" dirty="0" smtClean="0"/>
              <a:t>Eases pressure on demand for land for developments</a:t>
            </a:r>
          </a:p>
          <a:p>
            <a:pPr marL="274320" indent="-274320" fontAlgn="t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GB" sz="1600" dirty="0" smtClean="0"/>
              <a:t>Inhabitant </a:t>
            </a:r>
            <a:r>
              <a:rPr lang="en-GB" sz="1600" dirty="0"/>
              <a:t>and visitors </a:t>
            </a:r>
            <a:r>
              <a:rPr lang="en-GB" sz="1600" dirty="0" smtClean="0"/>
              <a:t>able to enjoy </a:t>
            </a:r>
            <a:r>
              <a:rPr lang="en-GB" sz="1600" dirty="0"/>
              <a:t>the </a:t>
            </a:r>
            <a:r>
              <a:rPr lang="en-GB" sz="1600" dirty="0" smtClean="0"/>
              <a:t>lake</a:t>
            </a:r>
          </a:p>
          <a:p>
            <a:pPr marL="274320" indent="-274320" fontAlgn="t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GB" sz="1600" dirty="0" smtClean="0"/>
              <a:t>Huge job creation opportunities during the development and when in use</a:t>
            </a:r>
          </a:p>
          <a:p>
            <a:pPr marL="274320" indent="-274320" fontAlgn="t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GB" sz="1600" dirty="0" smtClean="0"/>
              <a:t>Tourism potential in the region boosted</a:t>
            </a:r>
          </a:p>
          <a:p>
            <a:pPr marL="274320" indent="-274320" fontAlgn="t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GB" sz="1600" dirty="0" smtClean="0"/>
              <a:t>UN- Habitat already involved in the design of the project</a:t>
            </a:r>
          </a:p>
          <a:p>
            <a:pPr marL="274320" indent="-274320" fontAlgn="t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GB" sz="1600" dirty="0" smtClean="0"/>
              <a:t>The development identified in Integrated Strategy for urban development for Kisumu </a:t>
            </a:r>
          </a:p>
          <a:p>
            <a:pPr marL="274320" indent="-274320" fontAlgn="t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GB" sz="1600" dirty="0" smtClean="0"/>
              <a:t>Residents and business community supportive of the project</a:t>
            </a:r>
            <a:endParaRPr lang="en-US" sz="5400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7620000" cy="81991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PROJECT DESIGN 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38912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90000"/>
                  </a:schemeClr>
                </a:solidFill>
              </a:rPr>
              <a:t>Kisumu Urban Project (KUP)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411A1-7819-4D6E-AF18-BD6571E76508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" y="1905000"/>
            <a:ext cx="9143999" cy="3217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22781"/>
            <a:ext cx="9130144" cy="2799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502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sz="6000" dirty="0" smtClean="0"/>
              <a:t>THANK YOU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59417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1035</TotalTime>
  <Words>357</Words>
  <Application>Microsoft Office PowerPoint</Application>
  <PresentationFormat>On-screen Show (4:3)</PresentationFormat>
  <Paragraphs>60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Flow</vt:lpstr>
      <vt:lpstr>        CITY OF KISUMU  Integrated Kisumu Lakefront Development proposal </vt:lpstr>
      <vt:lpstr>  </vt:lpstr>
      <vt:lpstr>THE ISSUES</vt:lpstr>
      <vt:lpstr>RCA RESULTS FOR KISUMU</vt:lpstr>
      <vt:lpstr>LAKEFRONT DEVELOPMENT PROJECT PROPOSALS</vt:lpstr>
      <vt:lpstr>THE PROJECT DESIGN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KISUMU URBAN PROJECT (KUP) Overview, PROGRESS AND Challenges</dc:title>
  <dc:creator>city of kisumu</dc:creator>
  <cp:lastModifiedBy>Dick Obungu</cp:lastModifiedBy>
  <cp:revision>57</cp:revision>
  <dcterms:created xsi:type="dcterms:W3CDTF">2018-07-06T09:22:56Z</dcterms:created>
  <dcterms:modified xsi:type="dcterms:W3CDTF">2018-07-12T11:42:52Z</dcterms:modified>
</cp:coreProperties>
</file>