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9" r:id="rId3"/>
    <p:sldId id="272" r:id="rId4"/>
    <p:sldId id="274" r:id="rId5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13AC-47F0-42A1-A658-B08814025699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8332-0D98-404C-8999-F89AA50F0177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2819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2B36-0301-4F36-A267-74AB7370C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B6493-04F5-441E-8D42-826EAEBC1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943F7-04EC-424F-BBDD-DACE6F32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DBBC-836F-497B-9035-9F0C18E1D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9F45-0C1B-4E98-A4AC-6FADEF8B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3744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580A-F073-4DA6-826A-592F5357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C7FBB-6939-428D-A01D-C9906B044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42CE9-90FD-465A-A728-3E6FE676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0546B-0303-4612-A43F-A9698BC2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3269-F2AA-488D-AE10-B21558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5686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BA516-B97F-4403-9324-1E589DABF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A2B19-7FFA-4A10-AC9D-1469373B6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CB808-B189-4E7C-AEB7-55C1B4FB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7CA73-D8C2-4C67-A9CA-52F4427A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B956-1677-4FAF-8A69-7FCF0A23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0078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7851-40F3-4259-A479-F39F11C9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99A9-F002-4147-BF08-35D5D1C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9274D-4A2A-41DA-B15B-231D3023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31C03-0722-41B0-A46C-2D7E0ED8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455B3-981C-4051-B605-2BEA7F27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3793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A515-65F2-4219-8948-1AB23FE5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4D8A5-D257-460E-9AE7-E0ED8A8DE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79F0-66C6-48A6-9646-76298CC1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AF02-141B-444D-8B84-B7F5516E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C6F1-BBDE-4DC7-A42D-D4A6B509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285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FA86-704A-4BD3-A6DA-D942FB90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F0E7-ACB3-4A8D-AE1E-BBA59E096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D3307-0BB9-4094-AD65-B4D81DD3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38406-01CD-48F2-8AD7-8F0BFAF8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1F95C-A352-4FB5-A74F-59A1A0A5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C18B9-0904-4230-88DD-38CD899F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6798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7387-E2DB-42E7-8F77-C657CE82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2887-FC6A-405D-BBF1-E7F8228A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00075-9CD4-4195-A05D-BD0148490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F38E6-4E94-4190-92C0-A67051DB9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B3CA2-D255-485E-BFC7-8FCCFA087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F15BC-2547-41BF-9376-962D1F0F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1A458-D4FC-4675-BFC9-7C8A267E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EE3A3-4227-4711-BB90-26ABFC9B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4185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048B-1A7D-4ACD-AF70-C8B21523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1CDCE-05A3-4AB7-BBDE-E4820137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CE87E-4B91-4C4F-A8ED-47A9B68C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29712-842E-45C0-82D3-9EB50E80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51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AAA5C-999A-41A7-BB2D-D4E283E0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3ED23-ADF2-419B-A3D6-DA0B1612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A8A2B-D5F4-4FE7-9565-84D13F73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941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6320-F722-4F72-A7B2-EE8F2985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571A-0A72-4C8F-A3BB-92DA89B0F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5DCAF-00D2-49D8-9E94-2BA59099F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D3183-FAC5-46D9-B461-DF0364FD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0892-A118-4E0F-BAA1-5A698493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312FE-0275-4009-8478-FD49D72A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689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9973D-44EC-4845-B822-5702BC2B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CD3EF-7988-4CB3-939A-88B199C74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7EC1C-C00F-41BE-ADDB-BB22CA21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E9529-7DC9-4CB4-ABC7-4ED06E75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5F7A0-090C-498E-AC96-6F8F4F69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A31A7-0654-42EC-BF74-C8170722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6730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4A5BB-C634-49E3-AD45-97F87FD5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5DEF0-2DC1-48D1-BFA6-C83448C9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3772-580E-4F93-8B42-0EA090EF4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FA50-2032-4F25-93C2-53B04E4BCDBD}" type="datetimeFigureOut">
              <a:rPr lang="en-KE" smtClean="0"/>
              <a:t>12/07/2018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43AAE-B927-41F3-8AB6-62822793D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223F0-2251-408A-BF8E-310BC4597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62A2-2AC2-4FC3-A2ED-DF5293858C4A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5967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&#10;&#10;Description generated with very high confidence">
            <a:extLst>
              <a:ext uri="{FF2B5EF4-FFF2-40B4-BE49-F238E27FC236}">
                <a16:creationId xmlns:a16="http://schemas.microsoft.com/office/drawing/2014/main" id="{A065785D-22E4-4FD7-8920-2327206A6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AFE79F-7E44-4799-9C97-EF18F73FB062}"/>
              </a:ext>
            </a:extLst>
          </p:cNvPr>
          <p:cNvSpPr txBox="1"/>
          <p:nvPr/>
        </p:nvSpPr>
        <p:spPr>
          <a:xfrm>
            <a:off x="34282" y="154351"/>
            <a:ext cx="11400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ahnschrift" panose="020B0502040204020203" pitchFamily="34" charset="0"/>
              </a:rPr>
              <a:t>Mombasa Gate City</a:t>
            </a:r>
          </a:p>
          <a:p>
            <a:r>
              <a:rPr lang="en-US" sz="3600" dirty="0">
                <a:solidFill>
                  <a:schemeClr val="bg1"/>
                </a:solidFill>
                <a:latin typeface="Bahnschrift" panose="020B0502040204020203" pitchFamily="34" charset="0"/>
              </a:rPr>
              <a:t>Land Resettlement programme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9CAD6-DE90-429D-A60C-CE2C2094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90" y="5363644"/>
            <a:ext cx="828784" cy="940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BA04BE-8D6F-4C38-BF0C-22941B2273C3}"/>
              </a:ext>
            </a:extLst>
          </p:cNvPr>
          <p:cNvSpPr txBox="1"/>
          <p:nvPr/>
        </p:nvSpPr>
        <p:spPr>
          <a:xfrm>
            <a:off x="-223731" y="6304002"/>
            <a:ext cx="2929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dirty="0">
                <a:solidFill>
                  <a:srgbClr val="FFC000"/>
                </a:solidFill>
                <a:latin typeface="Book Antiqua" panose="02040602050305030304" pitchFamily="18" charset="0"/>
              </a:rPr>
              <a:t>Mombasa County Government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EF45BC-2D1C-4CDD-9F43-3D3629209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34" y="6328329"/>
            <a:ext cx="2816737" cy="2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6F3CB9-80A7-46E0-ACEF-5FAFB6DB5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07" y="1845711"/>
            <a:ext cx="4866795" cy="170361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1798AD2-CF10-44BF-BB35-79B61031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408" y="1340961"/>
            <a:ext cx="4866795" cy="3935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Definition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C0309-8489-4179-9F62-727DAF8C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91" y="6104065"/>
            <a:ext cx="504802" cy="572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D4A0-0D55-495C-A8D3-F99D3B898167}"/>
              </a:ext>
            </a:extLst>
          </p:cNvPr>
          <p:cNvSpPr txBox="1"/>
          <p:nvPr/>
        </p:nvSpPr>
        <p:spPr>
          <a:xfrm>
            <a:off x="0" y="2001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and Tenure holding back city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Mombasa City, Kenya</a:t>
            </a:r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56B04EC-7C4F-47C0-9C9B-71D694309646}"/>
              </a:ext>
            </a:extLst>
          </p:cNvPr>
          <p:cNvSpPr/>
          <p:nvPr/>
        </p:nvSpPr>
        <p:spPr>
          <a:xfrm>
            <a:off x="279455" y="1340961"/>
            <a:ext cx="1243556" cy="1219200"/>
          </a:xfrm>
          <a:prstGeom prst="homePlate">
            <a:avLst/>
          </a:prstGeom>
          <a:solidFill>
            <a:srgbClr val="8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ACC6ED-FDF7-4E36-A3C7-37B7FC875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07" y="3704248"/>
            <a:ext cx="4920579" cy="2018435"/>
          </a:xfrm>
          <a:prstGeom prst="rect">
            <a:avLst/>
          </a:prstGeom>
        </p:spPr>
      </p:pic>
      <p:sp>
        <p:nvSpPr>
          <p:cNvPr id="14" name="Pentagon 8">
            <a:extLst>
              <a:ext uri="{FF2B5EF4-FFF2-40B4-BE49-F238E27FC236}">
                <a16:creationId xmlns:a16="http://schemas.microsoft.com/office/drawing/2014/main" id="{1EC8F693-0D45-40A6-92AC-FE6418396FD2}"/>
              </a:ext>
            </a:extLst>
          </p:cNvPr>
          <p:cNvSpPr/>
          <p:nvPr/>
        </p:nvSpPr>
        <p:spPr>
          <a:xfrm>
            <a:off x="279455" y="4011894"/>
            <a:ext cx="1243556" cy="1219200"/>
          </a:xfrm>
          <a:prstGeom prst="homePlate">
            <a:avLst/>
          </a:prstGeom>
          <a:solidFill>
            <a:srgbClr val="8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3862C-9391-417A-9FA7-04A240A66560}"/>
              </a:ext>
            </a:extLst>
          </p:cNvPr>
          <p:cNvSpPr txBox="1"/>
          <p:nvPr/>
        </p:nvSpPr>
        <p:spPr>
          <a:xfrm>
            <a:off x="301753" y="5844969"/>
            <a:ext cx="1009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There’s urgent need to access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long tenor funding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to resettle Squatters and solve the land tenure challenges to unlock full value of the land and promote faster development of the city</a:t>
            </a:r>
          </a:p>
        </p:txBody>
      </p:sp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7CB7377B-DF8A-4880-A06E-78945C579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65" y="1340961"/>
            <a:ext cx="4443425" cy="4437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E0CBC5-F9EC-4EB1-9B40-0D1F6D268677}"/>
              </a:ext>
            </a:extLst>
          </p:cNvPr>
          <p:cNvSpPr txBox="1"/>
          <p:nvPr/>
        </p:nvSpPr>
        <p:spPr>
          <a:xfrm>
            <a:off x="9968556" y="4349739"/>
            <a:ext cx="1943989" cy="1754326"/>
          </a:xfrm>
          <a:prstGeom prst="rect">
            <a:avLst/>
          </a:prstGeom>
          <a:solidFill>
            <a:srgbClr val="99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Day population 1.2m, Night population 0.9m –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2.4m by 2040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380,000 housing demand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70+ informal settlements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60% labour participation rate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42036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1798AD2-CF10-44BF-BB35-79B61031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117" y="1480008"/>
            <a:ext cx="5948511" cy="3097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Risk Mitigation Matrix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C0309-8489-4179-9F62-727DAF8C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91" y="6104065"/>
            <a:ext cx="504802" cy="572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D4A0-0D55-495C-A8D3-F99D3B898167}"/>
              </a:ext>
            </a:extLst>
          </p:cNvPr>
          <p:cNvSpPr txBox="1"/>
          <p:nvPr/>
        </p:nvSpPr>
        <p:spPr>
          <a:xfrm>
            <a:off x="0" y="20012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ED7D31">
                    <a:lumMod val="75000"/>
                  </a:srgbClr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rPr>
              <a:t>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and Resettlement -  The Numbers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Mombasa City, Kenya</a:t>
            </a:r>
          </a:p>
        </p:txBody>
      </p:sp>
      <p:sp>
        <p:nvSpPr>
          <p:cNvPr id="12" name="Pentagon 8">
            <a:extLst>
              <a:ext uri="{FF2B5EF4-FFF2-40B4-BE49-F238E27FC236}">
                <a16:creationId xmlns:a16="http://schemas.microsoft.com/office/drawing/2014/main" id="{056B04EC-7C4F-47C0-9C9B-71D694309646}"/>
              </a:ext>
            </a:extLst>
          </p:cNvPr>
          <p:cNvSpPr/>
          <p:nvPr/>
        </p:nvSpPr>
        <p:spPr>
          <a:xfrm>
            <a:off x="190174" y="2190275"/>
            <a:ext cx="903336" cy="954107"/>
          </a:xfrm>
          <a:prstGeom prst="homePlate">
            <a:avLst/>
          </a:prstGeom>
          <a:solidFill>
            <a:srgbClr val="8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Pentagon 8">
            <a:extLst>
              <a:ext uri="{FF2B5EF4-FFF2-40B4-BE49-F238E27FC236}">
                <a16:creationId xmlns:a16="http://schemas.microsoft.com/office/drawing/2014/main" id="{1EC8F693-0D45-40A6-92AC-FE6418396FD2}"/>
              </a:ext>
            </a:extLst>
          </p:cNvPr>
          <p:cNvSpPr/>
          <p:nvPr/>
        </p:nvSpPr>
        <p:spPr>
          <a:xfrm>
            <a:off x="190174" y="3783325"/>
            <a:ext cx="991155" cy="954107"/>
          </a:xfrm>
          <a:prstGeom prst="homePlate">
            <a:avLst/>
          </a:prstGeom>
          <a:solidFill>
            <a:srgbClr val="8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Repayment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entagon 8">
            <a:extLst>
              <a:ext uri="{FF2B5EF4-FFF2-40B4-BE49-F238E27FC236}">
                <a16:creationId xmlns:a16="http://schemas.microsoft.com/office/drawing/2014/main" id="{7586D331-0A04-4179-836C-4454D5807DA3}"/>
              </a:ext>
            </a:extLst>
          </p:cNvPr>
          <p:cNvSpPr/>
          <p:nvPr/>
        </p:nvSpPr>
        <p:spPr>
          <a:xfrm>
            <a:off x="190174" y="5368118"/>
            <a:ext cx="991155" cy="954107"/>
          </a:xfrm>
          <a:prstGeom prst="homePlate">
            <a:avLst/>
          </a:prstGeom>
          <a:solidFill>
            <a:srgbClr val="86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</a:t>
            </a:r>
          </a:p>
        </p:txBody>
      </p:sp>
      <p:sp>
        <p:nvSpPr>
          <p:cNvPr id="19" name="Down Arrow Callout 8">
            <a:extLst>
              <a:ext uri="{FF2B5EF4-FFF2-40B4-BE49-F238E27FC236}">
                <a16:creationId xmlns:a16="http://schemas.microsoft.com/office/drawing/2014/main" id="{831A8C3B-5B9B-4E9F-B964-B3CB0AC06CEF}"/>
              </a:ext>
            </a:extLst>
          </p:cNvPr>
          <p:cNvSpPr/>
          <p:nvPr/>
        </p:nvSpPr>
        <p:spPr>
          <a:xfrm>
            <a:off x="10454966" y="1898043"/>
            <a:ext cx="1600102" cy="393574"/>
          </a:xfrm>
          <a:prstGeom prst="downArrowCallout">
            <a:avLst>
              <a:gd name="adj1" fmla="val 34581"/>
              <a:gd name="adj2" fmla="val 25000"/>
              <a:gd name="adj3" fmla="val 25000"/>
              <a:gd name="adj4" fmla="val 64977"/>
            </a:avLst>
          </a:pr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Risk Allocation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9D6110-5CB5-4312-B09D-2C900404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1617"/>
            <a:ext cx="5948511" cy="27038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26180F-3331-4FEF-AE28-23FB300BC019}"/>
              </a:ext>
            </a:extLst>
          </p:cNvPr>
          <p:cNvSpPr txBox="1"/>
          <p:nvPr/>
        </p:nvSpPr>
        <p:spPr>
          <a:xfrm>
            <a:off x="6005820" y="5103674"/>
            <a:ext cx="5613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Project at 95% self financing at 85% debt repayment ratio</a:t>
            </a:r>
          </a:p>
          <a:p>
            <a:endParaRPr 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In addition to the guarantee over the land tax revenues, the individual beneficiary land title will also act as collateral for the debt</a:t>
            </a:r>
            <a:endParaRPr lang="en-KE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0DBA4B-35F0-4EDE-B498-04957FC8A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43" y="1480008"/>
            <a:ext cx="4478575" cy="520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7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1798AD2-CF10-44BF-BB35-79B61031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835" y="2133634"/>
            <a:ext cx="588555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RCA Results – Mombasa City, Kenya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C0309-8489-4179-9F62-727DAF8C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591" y="6104065"/>
            <a:ext cx="504802" cy="5727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AAD4A0-0D55-495C-A8D3-F99D3B898167}"/>
              </a:ext>
            </a:extLst>
          </p:cNvPr>
          <p:cNvSpPr txBox="1"/>
          <p:nvPr/>
        </p:nvSpPr>
        <p:spPr>
          <a:xfrm>
            <a:off x="0" y="200127"/>
            <a:ext cx="39404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The Opportunity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Private Capital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</a:rPr>
              <a:t>Mombasa City, Kenya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B70FC-6817-4FD8-A33B-152C11EA5787}"/>
              </a:ext>
            </a:extLst>
          </p:cNvPr>
          <p:cNvSpPr txBox="1"/>
          <p:nvPr/>
        </p:nvSpPr>
        <p:spPr>
          <a:xfrm>
            <a:off x="443060" y="2064470"/>
            <a:ext cx="5194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Long-term guaranteed stable returns on the resettlement programme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Expansion of the programme to include affordable housing for the beneficiaries </a:t>
            </a:r>
            <a:endParaRPr lang="en-KE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0B821-D59C-4125-BE47-D3DF0AD97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1" y="3591133"/>
            <a:ext cx="4600379" cy="251293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1ED5F9F-C96C-4B4C-B8E2-D98998C52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75968"/>
              </p:ext>
            </p:extLst>
          </p:nvPr>
        </p:nvGraphicFramePr>
        <p:xfrm>
          <a:off x="5985835" y="4187365"/>
          <a:ext cx="5885558" cy="145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5" imgW="5639970" imgH="1600662" progId="Word.Document.12">
                  <p:embed/>
                </p:oleObj>
              </mc:Choice>
              <mc:Fallback>
                <p:oleObj name="Document" r:id="rId5" imgW="5639970" imgH="16006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5835" y="4187365"/>
                        <a:ext cx="5885558" cy="145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9FBC265-92F8-474A-9C89-2AFA36450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425030"/>
              </p:ext>
            </p:extLst>
          </p:nvPr>
        </p:nvGraphicFramePr>
        <p:xfrm>
          <a:off x="5985835" y="2856324"/>
          <a:ext cx="5890050" cy="111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7" imgW="5639970" imgH="1065187" progId="Word.Document.12">
                  <p:embed/>
                </p:oleObj>
              </mc:Choice>
              <mc:Fallback>
                <p:oleObj name="Document" r:id="rId7" imgW="5639970" imgH="1065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5835" y="2856324"/>
                        <a:ext cx="5890050" cy="111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C862BC8E-2AFD-468C-BA2A-688794401E73}"/>
              </a:ext>
            </a:extLst>
          </p:cNvPr>
          <p:cNvSpPr/>
          <p:nvPr/>
        </p:nvSpPr>
        <p:spPr>
          <a:xfrm>
            <a:off x="5879702" y="2489176"/>
            <a:ext cx="484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Record and Regulations in Structuring PPPs</a:t>
            </a:r>
            <a:endParaRPr lang="en-K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BD38CA-8FF9-4450-B291-B19E54931EA3}"/>
              </a:ext>
            </a:extLst>
          </p:cNvPr>
          <p:cNvSpPr/>
          <p:nvPr/>
        </p:nvSpPr>
        <p:spPr>
          <a:xfrm>
            <a:off x="5907496" y="3838400"/>
            <a:ext cx="579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of Enabling Conditions for Land Value Capture (LVC)</a:t>
            </a:r>
            <a:endParaRPr lang="en-K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5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186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Yu Gothic</vt:lpstr>
      <vt:lpstr>Yu Gothic Light</vt:lpstr>
      <vt:lpstr>Arial</vt:lpstr>
      <vt:lpstr>Bahnschrift</vt:lpstr>
      <vt:lpstr>Book Antiqua</vt:lpstr>
      <vt:lpstr>Calibri</vt:lpstr>
      <vt:lpstr>Calibri Light</vt:lpstr>
      <vt:lpstr>Times New Roman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NYALE</dc:creator>
  <cp:lastModifiedBy>NYALE</cp:lastModifiedBy>
  <cp:revision>33</cp:revision>
  <dcterms:created xsi:type="dcterms:W3CDTF">2018-07-12T07:47:15Z</dcterms:created>
  <dcterms:modified xsi:type="dcterms:W3CDTF">2018-07-12T17:32:00Z</dcterms:modified>
</cp:coreProperties>
</file>