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7"/>
  </p:notesMasterIdLst>
  <p:handoutMasterIdLst>
    <p:handoutMasterId r:id="rId8"/>
  </p:handoutMasterIdLst>
  <p:sldIdLst>
    <p:sldId id="2970" r:id="rId2"/>
    <p:sldId id="2998" r:id="rId3"/>
    <p:sldId id="2989" r:id="rId4"/>
    <p:sldId id="2995" r:id="rId5"/>
    <p:sldId id="2990" r:id="rId6"/>
  </p:sldIdLst>
  <p:sldSz cx="9144000" cy="5143500" type="screen16x9"/>
  <p:notesSz cx="6858000" cy="9144000"/>
  <p:defaultTextStyle>
    <a:defPPr>
      <a:defRPr lang="en-US"/>
    </a:defPPr>
    <a:lvl1pPr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1pPr>
    <a:lvl2pPr marL="341313" indent="-16986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2pPr>
    <a:lvl3pPr marL="684213" indent="-34131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3pPr>
    <a:lvl4pPr marL="1027113" indent="-51276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4pPr>
    <a:lvl5pPr marL="1370013" indent="-68421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6C7B94"/>
    <a:srgbClr val="EE732E"/>
    <a:srgbClr val="C2BFB6"/>
    <a:srgbClr val="7F6658"/>
    <a:srgbClr val="EE7325"/>
    <a:srgbClr val="0E0E0E"/>
    <a:srgbClr val="027101"/>
    <a:srgbClr val="000000"/>
    <a:srgbClr val="AA8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3" autoAdjust="0"/>
    <p:restoredTop sz="93907" autoAdjust="0"/>
  </p:normalViewPr>
  <p:slideViewPr>
    <p:cSldViewPr snapToGrid="0" snapToObjects="1">
      <p:cViewPr>
        <p:scale>
          <a:sx n="70" d="100"/>
          <a:sy n="70" d="100"/>
        </p:scale>
        <p:origin x="1272" y="360"/>
      </p:cViewPr>
      <p:guideLst>
        <p:guide orient="horz" pos="1629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32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2CDEC8-4BEF-4E6C-90EB-3FA456D6C1C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C04443-CBA0-43E8-B65A-CE25205AB5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65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CE706C90-1D6C-4C45-967E-4E37CA44FFF2}" type="datetimeFigureOut">
              <a:rPr lang="en-US"/>
              <a:pPr>
                <a:defRPr/>
              </a:pPr>
              <a:t>7/12/2018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9EA871CF-78F8-437A-8790-0037A010717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205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13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42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71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00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3857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629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71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18552-88D3-4786-8AF2-27AB6D479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7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Credit: Flaticon.com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A871CF-78F8-437A-8790-0037A010717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48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414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18E77B-5B8B-46FB-9F0E-6C5D30A9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3FFDDC3C-4B68-47A9-AF74-C060B32CD63C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2728E7F-27F0-4916-9262-1A96091F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C7C97F-09AB-4B2D-9BAE-833C324C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0BB4-FB89-4E57-A907-2D766790AF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93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5A0127-841E-4876-A577-16CF11F9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A8CB63FA-7EEE-444E-8F9E-A94A3708459F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810147-91C6-4754-AD01-D19D02C4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3EE1A4-E0F4-4054-8126-FE199E49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0BC12-2A61-4F73-9DE1-3A5458B9D5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463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179628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77441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680236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940163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913386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8169367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53674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942413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94094" y="0"/>
            <a:ext cx="2258243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605741"/>
            <a:ext cx="2258242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84018" y="0"/>
            <a:ext cx="2259982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88187" y="1619310"/>
            <a:ext cx="2258243" cy="155251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457238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804F4D-7E05-4860-BE85-929BDA3F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EDCF992F-2335-4C2F-A890-90014633045E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183DF6-9D72-47EC-BA1E-EEC4F8EC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8B8A63-B183-4533-965A-63A35B31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D7EB-E5F0-42AE-818F-C03A58A73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5021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47281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84798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22315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477671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8864" y="1511955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64993" y="1511955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91122" y="1511957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33633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2753592"/>
            <a:ext cx="3047999" cy="23899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2" y="2753592"/>
            <a:ext cx="3047999" cy="23899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68541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350401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547820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386337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224853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849408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547820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386337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224853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849408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261220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288328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69206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7534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005999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24453" y="3160728"/>
            <a:ext cx="2028575" cy="158272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2334" y="1578004"/>
            <a:ext cx="3570765" cy="31654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53028" y="1578005"/>
            <a:ext cx="2028575" cy="158272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009248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42036" y="3533150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59412" y="3542522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19393" y="3533150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318105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204734" y="1652792"/>
            <a:ext cx="4939266" cy="2445684"/>
          </a:xfrm>
          <a:solidFill>
            <a:schemeClr val="bg1">
              <a:lumMod val="95000"/>
            </a:schemeClr>
          </a:solidFill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898743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046552" y="0"/>
            <a:ext cx="3055283" cy="5143500"/>
          </a:xfrm>
          <a:solidFill>
            <a:schemeClr val="bg1">
              <a:lumMod val="95000"/>
            </a:schemeClr>
          </a:solidFill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045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3F6115-9C10-4E32-8D33-D91AE71B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CA097105-D9A6-4250-AB48-0C3E395760C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02431D-A89E-4A94-A10A-73B7C75B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981FD8-42CD-474D-AFB3-864721A6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E4510-617B-428A-8EC0-070F35F52EF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137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877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05731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3468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40357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1357674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61149" cy="257532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089548"/>
            <a:ext cx="3155501" cy="305395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94418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9161149" cy="320264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22389" y="2179976"/>
            <a:ext cx="2238439" cy="29635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535724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9161149" cy="320264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808629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053673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29005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51903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984527" y="1859553"/>
            <a:ext cx="3134959" cy="233562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571214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740750"/>
            <a:ext cx="4397295" cy="364620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8601408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38943" y="1987672"/>
            <a:ext cx="2853627" cy="17743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663289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786136" y="730809"/>
            <a:ext cx="1427277" cy="14269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153234" y="730809"/>
            <a:ext cx="1427277" cy="14269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2366830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4DA1279F-4380-464A-BE8E-F21D6B47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FE21E2E6-F5ED-4276-ADEC-B222ADF1C522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E7739E8-4F60-4310-A0E1-A74B248B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875A6E4-E32F-4514-AFA3-A1E79E70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2D39C-3844-4BA4-8EC2-58E1B4F6D24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584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FB861FA2-52A7-4A78-9891-3B77AFC4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625A09BC-226F-4739-9B1C-50575C3B359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8A6BC0D-F86E-4F7A-9863-AC33DF35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76F3C1E7-2E54-47B9-AFE2-A9F71268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150F-788F-41AE-8429-EB2DD9C646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041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8F60DA23-FD26-4B25-88B3-0655AF2C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6D933066-4B56-4F73-977C-05279A974CB3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AB62F0E7-ABB1-4B71-AD38-62E2A58A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A0BB46B5-98C7-456C-B10B-4E09406E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05B4E-C472-4F3B-95B8-444CD46F65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870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339DD562-56A3-4817-B9DB-F437D8D5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81826DB0-FA12-47C2-9C9C-7B53D39E2A0B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5FE52A59-B9D8-4522-9196-8BAAB5F6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97A1D4E3-166B-4A25-A9AD-9D5A346A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5FF4B-FCDB-4F3A-B4A8-E1E497D0E4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1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0DB3BA26-D5C0-41B8-A209-5C1010DE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D4B4647A-1F73-481B-8050-0663AB143B7D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F274FBC-EB90-46C0-9958-7DDAFBFB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8AEA4886-65C7-4484-86C1-7232D851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5AFA-0108-4DD3-872F-C6B5B1FF82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9830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F21B3F6-32F1-42C5-B080-69FC381D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769A5B6F-B515-4FAD-8F76-FB482E24EDD5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5F035D43-AC6B-48ED-84AB-C2FDBA21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3E90215-94DE-4DB6-AFA9-D5E1C8D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CCE7-317B-407F-AE9D-9BB70B315ED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33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D4B2AFE-9FB4-4483-BF03-10F07D76E6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3006FD46-25E8-400F-8C9F-783F342FA3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06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13"/>
          <a:stretch/>
        </p:blipFill>
        <p:spPr>
          <a:xfrm>
            <a:off x="0" y="-19049"/>
            <a:ext cx="9144000" cy="5162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E16968E-0798-46A2-BD2A-CF7AE0AC60B9}"/>
              </a:ext>
            </a:extLst>
          </p:cNvPr>
          <p:cNvSpPr txBox="1"/>
          <p:nvPr/>
        </p:nvSpPr>
        <p:spPr>
          <a:xfrm>
            <a:off x="143219" y="3878733"/>
            <a:ext cx="490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Guatemala City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3CC3623-1134-49D6-9DD9-2F17E0D545CD}"/>
              </a:ext>
            </a:extLst>
          </p:cNvPr>
          <p:cNvSpPr txBox="1"/>
          <p:nvPr/>
        </p:nvSpPr>
        <p:spPr>
          <a:xfrm>
            <a:off x="143219" y="4488333"/>
            <a:ext cx="490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Urban Clusters for Economic Development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Овал 10">
            <a:extLst>
              <a:ext uri="{FF2B5EF4-FFF2-40B4-BE49-F238E27FC236}">
                <a16:creationId xmlns="" xmlns:a16="http://schemas.microsoft.com/office/drawing/2014/main" id="{39F549E2-6F10-43CD-83BA-CB4EB9B0BFD6}"/>
              </a:ext>
            </a:extLst>
          </p:cNvPr>
          <p:cNvSpPr/>
          <p:nvPr/>
        </p:nvSpPr>
        <p:spPr>
          <a:xfrm>
            <a:off x="6905768" y="3162657"/>
            <a:ext cx="1651378" cy="1651378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43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n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5738" r="9464" b="24909"/>
          <a:stretch/>
        </p:blipFill>
        <p:spPr>
          <a:xfrm>
            <a:off x="-4132" y="2825536"/>
            <a:ext cx="4521542" cy="155860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D932C3BE-CB4E-4858-97DC-92F023C9F7AC}"/>
              </a:ext>
            </a:extLst>
          </p:cNvPr>
          <p:cNvGrpSpPr/>
          <p:nvPr/>
        </p:nvGrpSpPr>
        <p:grpSpPr>
          <a:xfrm>
            <a:off x="3397250" y="463859"/>
            <a:ext cx="2349500" cy="307777"/>
            <a:chOff x="3174612" y="785261"/>
            <a:chExt cx="2349500" cy="307777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0E399A8-5307-4697-923E-04ED78482493}"/>
                </a:ext>
              </a:extLst>
            </p:cNvPr>
            <p:cNvSpPr txBox="1"/>
            <p:nvPr/>
          </p:nvSpPr>
          <p:spPr>
            <a:xfrm>
              <a:off x="3174612" y="785261"/>
              <a:ext cx="2349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dirty="0" smtClean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Guatemala City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987D7F64-F57A-4356-BF0F-64F3C8DDBF9A}"/>
                </a:ext>
              </a:extLst>
            </p:cNvPr>
            <p:cNvCxnSpPr>
              <a:cxnSpLocks/>
            </p:cNvCxnSpPr>
            <p:nvPr/>
          </p:nvCxnSpPr>
          <p:spPr>
            <a:xfrm>
              <a:off x="3848431" y="1085474"/>
              <a:ext cx="99628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505539-B0D7-4892-B1CB-B82FC37025A1}"/>
              </a:ext>
            </a:extLst>
          </p:cNvPr>
          <p:cNvSpPr txBox="1"/>
          <p:nvPr/>
        </p:nvSpPr>
        <p:spPr>
          <a:xfrm>
            <a:off x="316633" y="40981"/>
            <a:ext cx="858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Population growth and urban sprawl 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issue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3" y="845731"/>
            <a:ext cx="3117209" cy="15586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Elipse 60"/>
          <p:cNvSpPr/>
          <p:nvPr/>
        </p:nvSpPr>
        <p:spPr>
          <a:xfrm>
            <a:off x="1589530" y="1526111"/>
            <a:ext cx="77835" cy="7783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62" name="Imagen 6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02" y="843174"/>
            <a:ext cx="1515394" cy="1561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5" name="Forma libre 64"/>
          <p:cNvSpPr/>
          <p:nvPr/>
        </p:nvSpPr>
        <p:spPr>
          <a:xfrm>
            <a:off x="3864743" y="1944970"/>
            <a:ext cx="199513" cy="209699"/>
          </a:xfrm>
          <a:custGeom>
            <a:avLst/>
            <a:gdLst>
              <a:gd name="connsiteX0" fmla="*/ 0 w 5113867"/>
              <a:gd name="connsiteY0" fmla="*/ 1278467 h 6197600"/>
              <a:gd name="connsiteX1" fmla="*/ 127000 w 5113867"/>
              <a:gd name="connsiteY1" fmla="*/ 1126067 h 6197600"/>
              <a:gd name="connsiteX2" fmla="*/ 237067 w 5113867"/>
              <a:gd name="connsiteY2" fmla="*/ 846667 h 6197600"/>
              <a:gd name="connsiteX3" fmla="*/ 279400 w 5113867"/>
              <a:gd name="connsiteY3" fmla="*/ 626534 h 6197600"/>
              <a:gd name="connsiteX4" fmla="*/ 584200 w 5113867"/>
              <a:gd name="connsiteY4" fmla="*/ 660400 h 6197600"/>
              <a:gd name="connsiteX5" fmla="*/ 685800 w 5113867"/>
              <a:gd name="connsiteY5" fmla="*/ 601134 h 6197600"/>
              <a:gd name="connsiteX6" fmla="*/ 762000 w 5113867"/>
              <a:gd name="connsiteY6" fmla="*/ 524934 h 6197600"/>
              <a:gd name="connsiteX7" fmla="*/ 872067 w 5113867"/>
              <a:gd name="connsiteY7" fmla="*/ 508000 h 6197600"/>
              <a:gd name="connsiteX8" fmla="*/ 914400 w 5113867"/>
              <a:gd name="connsiteY8" fmla="*/ 389467 h 6197600"/>
              <a:gd name="connsiteX9" fmla="*/ 956734 w 5113867"/>
              <a:gd name="connsiteY9" fmla="*/ 262467 h 6197600"/>
              <a:gd name="connsiteX10" fmla="*/ 956734 w 5113867"/>
              <a:gd name="connsiteY10" fmla="*/ 262467 h 6197600"/>
              <a:gd name="connsiteX11" fmla="*/ 973667 w 5113867"/>
              <a:gd name="connsiteY11" fmla="*/ 194734 h 6197600"/>
              <a:gd name="connsiteX12" fmla="*/ 1185334 w 5113867"/>
              <a:gd name="connsiteY12" fmla="*/ 237067 h 6197600"/>
              <a:gd name="connsiteX13" fmla="*/ 1329267 w 5113867"/>
              <a:gd name="connsiteY13" fmla="*/ 237067 h 6197600"/>
              <a:gd name="connsiteX14" fmla="*/ 1413934 w 5113867"/>
              <a:gd name="connsiteY14" fmla="*/ 330200 h 6197600"/>
              <a:gd name="connsiteX15" fmla="*/ 1625600 w 5113867"/>
              <a:gd name="connsiteY15" fmla="*/ 347134 h 6197600"/>
              <a:gd name="connsiteX16" fmla="*/ 1761067 w 5113867"/>
              <a:gd name="connsiteY16" fmla="*/ 389467 h 6197600"/>
              <a:gd name="connsiteX17" fmla="*/ 1905000 w 5113867"/>
              <a:gd name="connsiteY17" fmla="*/ 364067 h 6197600"/>
              <a:gd name="connsiteX18" fmla="*/ 2167467 w 5113867"/>
              <a:gd name="connsiteY18" fmla="*/ 254000 h 6197600"/>
              <a:gd name="connsiteX19" fmla="*/ 2379134 w 5113867"/>
              <a:gd name="connsiteY19" fmla="*/ 186267 h 6197600"/>
              <a:gd name="connsiteX20" fmla="*/ 2565400 w 5113867"/>
              <a:gd name="connsiteY20" fmla="*/ 194734 h 6197600"/>
              <a:gd name="connsiteX21" fmla="*/ 2658534 w 5113867"/>
              <a:gd name="connsiteY21" fmla="*/ 262467 h 6197600"/>
              <a:gd name="connsiteX22" fmla="*/ 2768600 w 5113867"/>
              <a:gd name="connsiteY22" fmla="*/ 304800 h 6197600"/>
              <a:gd name="connsiteX23" fmla="*/ 2946400 w 5113867"/>
              <a:gd name="connsiteY23" fmla="*/ 279400 h 6197600"/>
              <a:gd name="connsiteX24" fmla="*/ 3031067 w 5113867"/>
              <a:gd name="connsiteY24" fmla="*/ 203200 h 6197600"/>
              <a:gd name="connsiteX25" fmla="*/ 3098800 w 5113867"/>
              <a:gd name="connsiteY25" fmla="*/ 25400 h 6197600"/>
              <a:gd name="connsiteX26" fmla="*/ 3183467 w 5113867"/>
              <a:gd name="connsiteY26" fmla="*/ 0 h 6197600"/>
              <a:gd name="connsiteX27" fmla="*/ 3285067 w 5113867"/>
              <a:gd name="connsiteY27" fmla="*/ 8467 h 6197600"/>
              <a:gd name="connsiteX28" fmla="*/ 3454400 w 5113867"/>
              <a:gd name="connsiteY28" fmla="*/ 287867 h 6197600"/>
              <a:gd name="connsiteX29" fmla="*/ 3361267 w 5113867"/>
              <a:gd name="connsiteY29" fmla="*/ 313267 h 6197600"/>
              <a:gd name="connsiteX30" fmla="*/ 3251200 w 5113867"/>
              <a:gd name="connsiteY30" fmla="*/ 381000 h 6197600"/>
              <a:gd name="connsiteX31" fmla="*/ 3225800 w 5113867"/>
              <a:gd name="connsiteY31" fmla="*/ 491067 h 6197600"/>
              <a:gd name="connsiteX32" fmla="*/ 3242734 w 5113867"/>
              <a:gd name="connsiteY32" fmla="*/ 601134 h 6197600"/>
              <a:gd name="connsiteX33" fmla="*/ 3403600 w 5113867"/>
              <a:gd name="connsiteY33" fmla="*/ 626534 h 6197600"/>
              <a:gd name="connsiteX34" fmla="*/ 3632200 w 5113867"/>
              <a:gd name="connsiteY34" fmla="*/ 609600 h 6197600"/>
              <a:gd name="connsiteX35" fmla="*/ 3810000 w 5113867"/>
              <a:gd name="connsiteY35" fmla="*/ 626534 h 6197600"/>
              <a:gd name="connsiteX36" fmla="*/ 3920067 w 5113867"/>
              <a:gd name="connsiteY36" fmla="*/ 753534 h 6197600"/>
              <a:gd name="connsiteX37" fmla="*/ 3945467 w 5113867"/>
              <a:gd name="connsiteY37" fmla="*/ 846667 h 6197600"/>
              <a:gd name="connsiteX38" fmla="*/ 3979334 w 5113867"/>
              <a:gd name="connsiteY38" fmla="*/ 965200 h 6197600"/>
              <a:gd name="connsiteX39" fmla="*/ 3970867 w 5113867"/>
              <a:gd name="connsiteY39" fmla="*/ 1041400 h 6197600"/>
              <a:gd name="connsiteX40" fmla="*/ 3962400 w 5113867"/>
              <a:gd name="connsiteY40" fmla="*/ 1100667 h 6197600"/>
              <a:gd name="connsiteX41" fmla="*/ 3937000 w 5113867"/>
              <a:gd name="connsiteY41" fmla="*/ 1168400 h 6197600"/>
              <a:gd name="connsiteX42" fmla="*/ 3903134 w 5113867"/>
              <a:gd name="connsiteY42" fmla="*/ 1397000 h 6197600"/>
              <a:gd name="connsiteX43" fmla="*/ 3877734 w 5113867"/>
              <a:gd name="connsiteY43" fmla="*/ 1600200 h 6197600"/>
              <a:gd name="connsiteX44" fmla="*/ 3962400 w 5113867"/>
              <a:gd name="connsiteY44" fmla="*/ 1727200 h 6197600"/>
              <a:gd name="connsiteX45" fmla="*/ 4174067 w 5113867"/>
              <a:gd name="connsiteY45" fmla="*/ 1888067 h 6197600"/>
              <a:gd name="connsiteX46" fmla="*/ 4588934 w 5113867"/>
              <a:gd name="connsiteY46" fmla="*/ 1981200 h 6197600"/>
              <a:gd name="connsiteX47" fmla="*/ 4665134 w 5113867"/>
              <a:gd name="connsiteY47" fmla="*/ 2006600 h 6197600"/>
              <a:gd name="connsiteX48" fmla="*/ 4783667 w 5113867"/>
              <a:gd name="connsiteY48" fmla="*/ 2057400 h 6197600"/>
              <a:gd name="connsiteX49" fmla="*/ 4859867 w 5113867"/>
              <a:gd name="connsiteY49" fmla="*/ 2099734 h 6197600"/>
              <a:gd name="connsiteX50" fmla="*/ 4910667 w 5113867"/>
              <a:gd name="connsiteY50" fmla="*/ 2116667 h 6197600"/>
              <a:gd name="connsiteX51" fmla="*/ 4936067 w 5113867"/>
              <a:gd name="connsiteY51" fmla="*/ 2133600 h 6197600"/>
              <a:gd name="connsiteX52" fmla="*/ 5113867 w 5113867"/>
              <a:gd name="connsiteY52" fmla="*/ 2302934 h 6197600"/>
              <a:gd name="connsiteX53" fmla="*/ 5113867 w 5113867"/>
              <a:gd name="connsiteY53" fmla="*/ 2497667 h 6197600"/>
              <a:gd name="connsiteX54" fmla="*/ 5003800 w 5113867"/>
              <a:gd name="connsiteY54" fmla="*/ 2599267 h 6197600"/>
              <a:gd name="connsiteX55" fmla="*/ 4766734 w 5113867"/>
              <a:gd name="connsiteY55" fmla="*/ 2760134 h 6197600"/>
              <a:gd name="connsiteX56" fmla="*/ 4648200 w 5113867"/>
              <a:gd name="connsiteY56" fmla="*/ 2921000 h 6197600"/>
              <a:gd name="connsiteX57" fmla="*/ 4572000 w 5113867"/>
              <a:gd name="connsiteY57" fmla="*/ 3115734 h 6197600"/>
              <a:gd name="connsiteX58" fmla="*/ 4504267 w 5113867"/>
              <a:gd name="connsiteY58" fmla="*/ 3276600 h 6197600"/>
              <a:gd name="connsiteX59" fmla="*/ 4428067 w 5113867"/>
              <a:gd name="connsiteY59" fmla="*/ 3310467 h 6197600"/>
              <a:gd name="connsiteX60" fmla="*/ 4385734 w 5113867"/>
              <a:gd name="connsiteY60" fmla="*/ 3572934 h 6197600"/>
              <a:gd name="connsiteX61" fmla="*/ 4402667 w 5113867"/>
              <a:gd name="connsiteY61" fmla="*/ 3733800 h 6197600"/>
              <a:gd name="connsiteX62" fmla="*/ 4301067 w 5113867"/>
              <a:gd name="connsiteY62" fmla="*/ 3784600 h 6197600"/>
              <a:gd name="connsiteX63" fmla="*/ 4165600 w 5113867"/>
              <a:gd name="connsiteY63" fmla="*/ 3826934 h 6197600"/>
              <a:gd name="connsiteX64" fmla="*/ 3979334 w 5113867"/>
              <a:gd name="connsiteY64" fmla="*/ 4047067 h 6197600"/>
              <a:gd name="connsiteX65" fmla="*/ 3793067 w 5113867"/>
              <a:gd name="connsiteY65" fmla="*/ 4021667 h 6197600"/>
              <a:gd name="connsiteX66" fmla="*/ 3793067 w 5113867"/>
              <a:gd name="connsiteY66" fmla="*/ 3920067 h 6197600"/>
              <a:gd name="connsiteX67" fmla="*/ 3666067 w 5113867"/>
              <a:gd name="connsiteY67" fmla="*/ 3869267 h 6197600"/>
              <a:gd name="connsiteX68" fmla="*/ 3437467 w 5113867"/>
              <a:gd name="connsiteY68" fmla="*/ 4004734 h 6197600"/>
              <a:gd name="connsiteX69" fmla="*/ 3344334 w 5113867"/>
              <a:gd name="connsiteY69" fmla="*/ 4191000 h 6197600"/>
              <a:gd name="connsiteX70" fmla="*/ 3191934 w 5113867"/>
              <a:gd name="connsiteY70" fmla="*/ 4360334 h 6197600"/>
              <a:gd name="connsiteX71" fmla="*/ 3064934 w 5113867"/>
              <a:gd name="connsiteY71" fmla="*/ 4690534 h 6197600"/>
              <a:gd name="connsiteX72" fmla="*/ 3014134 w 5113867"/>
              <a:gd name="connsiteY72" fmla="*/ 5020734 h 6197600"/>
              <a:gd name="connsiteX73" fmla="*/ 3014134 w 5113867"/>
              <a:gd name="connsiteY73" fmla="*/ 5113867 h 6197600"/>
              <a:gd name="connsiteX74" fmla="*/ 3073400 w 5113867"/>
              <a:gd name="connsiteY74" fmla="*/ 5384800 h 6197600"/>
              <a:gd name="connsiteX75" fmla="*/ 3031067 w 5113867"/>
              <a:gd name="connsiteY75" fmla="*/ 5452534 h 6197600"/>
              <a:gd name="connsiteX76" fmla="*/ 3005667 w 5113867"/>
              <a:gd name="connsiteY76" fmla="*/ 5520267 h 6197600"/>
              <a:gd name="connsiteX77" fmla="*/ 2870200 w 5113867"/>
              <a:gd name="connsiteY77" fmla="*/ 5596467 h 6197600"/>
              <a:gd name="connsiteX78" fmla="*/ 2463800 w 5113867"/>
              <a:gd name="connsiteY78" fmla="*/ 5867400 h 6197600"/>
              <a:gd name="connsiteX79" fmla="*/ 1955800 w 5113867"/>
              <a:gd name="connsiteY79" fmla="*/ 6197600 h 6197600"/>
              <a:gd name="connsiteX80" fmla="*/ 1676400 w 5113867"/>
              <a:gd name="connsiteY80" fmla="*/ 5774267 h 6197600"/>
              <a:gd name="connsiteX81" fmla="*/ 1617134 w 5113867"/>
              <a:gd name="connsiteY81" fmla="*/ 5511800 h 6197600"/>
              <a:gd name="connsiteX82" fmla="*/ 1617134 w 5113867"/>
              <a:gd name="connsiteY82" fmla="*/ 5198534 h 6197600"/>
              <a:gd name="connsiteX83" fmla="*/ 1617134 w 5113867"/>
              <a:gd name="connsiteY83" fmla="*/ 4766734 h 6197600"/>
              <a:gd name="connsiteX84" fmla="*/ 1524000 w 5113867"/>
              <a:gd name="connsiteY84" fmla="*/ 4707467 h 6197600"/>
              <a:gd name="connsiteX85" fmla="*/ 1413934 w 5113867"/>
              <a:gd name="connsiteY85" fmla="*/ 4673600 h 6197600"/>
              <a:gd name="connsiteX86" fmla="*/ 1303867 w 5113867"/>
              <a:gd name="connsiteY86" fmla="*/ 4673600 h 6197600"/>
              <a:gd name="connsiteX87" fmla="*/ 1261534 w 5113867"/>
              <a:gd name="connsiteY87" fmla="*/ 4614334 h 6197600"/>
              <a:gd name="connsiteX88" fmla="*/ 1193800 w 5113867"/>
              <a:gd name="connsiteY88" fmla="*/ 4470400 h 6197600"/>
              <a:gd name="connsiteX89" fmla="*/ 1100667 w 5113867"/>
              <a:gd name="connsiteY89" fmla="*/ 4224867 h 6197600"/>
              <a:gd name="connsiteX90" fmla="*/ 1134534 w 5113867"/>
              <a:gd name="connsiteY90" fmla="*/ 3894667 h 6197600"/>
              <a:gd name="connsiteX91" fmla="*/ 1176867 w 5113867"/>
              <a:gd name="connsiteY91" fmla="*/ 3810000 h 6197600"/>
              <a:gd name="connsiteX92" fmla="*/ 1168400 w 5113867"/>
              <a:gd name="connsiteY92" fmla="*/ 3632200 h 6197600"/>
              <a:gd name="connsiteX93" fmla="*/ 1168400 w 5113867"/>
              <a:gd name="connsiteY93" fmla="*/ 3488267 h 6197600"/>
              <a:gd name="connsiteX94" fmla="*/ 1168400 w 5113867"/>
              <a:gd name="connsiteY94" fmla="*/ 3327400 h 6197600"/>
              <a:gd name="connsiteX95" fmla="*/ 1227667 w 5113867"/>
              <a:gd name="connsiteY95" fmla="*/ 3149600 h 6197600"/>
              <a:gd name="connsiteX96" fmla="*/ 1303867 w 5113867"/>
              <a:gd name="connsiteY96" fmla="*/ 2929467 h 6197600"/>
              <a:gd name="connsiteX97" fmla="*/ 1371600 w 5113867"/>
              <a:gd name="connsiteY97" fmla="*/ 2709334 h 6197600"/>
              <a:gd name="connsiteX98" fmla="*/ 1295400 w 5113867"/>
              <a:gd name="connsiteY98" fmla="*/ 2489200 h 6197600"/>
              <a:gd name="connsiteX99" fmla="*/ 1117600 w 5113867"/>
              <a:gd name="connsiteY99" fmla="*/ 2269067 h 6197600"/>
              <a:gd name="connsiteX100" fmla="*/ 1049867 w 5113867"/>
              <a:gd name="connsiteY100" fmla="*/ 2082800 h 6197600"/>
              <a:gd name="connsiteX101" fmla="*/ 1041400 w 5113867"/>
              <a:gd name="connsiteY101" fmla="*/ 1998134 h 6197600"/>
              <a:gd name="connsiteX102" fmla="*/ 990600 w 5113867"/>
              <a:gd name="connsiteY102" fmla="*/ 1854200 h 6197600"/>
              <a:gd name="connsiteX103" fmla="*/ 829734 w 5113867"/>
              <a:gd name="connsiteY103" fmla="*/ 1769534 h 6197600"/>
              <a:gd name="connsiteX104" fmla="*/ 787400 w 5113867"/>
              <a:gd name="connsiteY104" fmla="*/ 1625600 h 6197600"/>
              <a:gd name="connsiteX105" fmla="*/ 736600 w 5113867"/>
              <a:gd name="connsiteY105" fmla="*/ 1566334 h 6197600"/>
              <a:gd name="connsiteX106" fmla="*/ 584200 w 5113867"/>
              <a:gd name="connsiteY106" fmla="*/ 1608667 h 6197600"/>
              <a:gd name="connsiteX107" fmla="*/ 347134 w 5113867"/>
              <a:gd name="connsiteY107" fmla="*/ 1583267 h 6197600"/>
              <a:gd name="connsiteX108" fmla="*/ 211667 w 5113867"/>
              <a:gd name="connsiteY108" fmla="*/ 1456267 h 6197600"/>
              <a:gd name="connsiteX109" fmla="*/ 50800 w 5113867"/>
              <a:gd name="connsiteY109" fmla="*/ 1354667 h 6197600"/>
              <a:gd name="connsiteX110" fmla="*/ 0 w 5113867"/>
              <a:gd name="connsiteY110" fmla="*/ 1278467 h 619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113867" h="6197600">
                <a:moveTo>
                  <a:pt x="0" y="1278467"/>
                </a:moveTo>
                <a:lnTo>
                  <a:pt x="127000" y="1126067"/>
                </a:lnTo>
                <a:lnTo>
                  <a:pt x="237067" y="846667"/>
                </a:lnTo>
                <a:lnTo>
                  <a:pt x="279400" y="626534"/>
                </a:lnTo>
                <a:lnTo>
                  <a:pt x="584200" y="660400"/>
                </a:lnTo>
                <a:lnTo>
                  <a:pt x="685800" y="601134"/>
                </a:lnTo>
                <a:lnTo>
                  <a:pt x="762000" y="524934"/>
                </a:lnTo>
                <a:lnTo>
                  <a:pt x="872067" y="508000"/>
                </a:lnTo>
                <a:lnTo>
                  <a:pt x="914400" y="389467"/>
                </a:lnTo>
                <a:lnTo>
                  <a:pt x="956734" y="262467"/>
                </a:lnTo>
                <a:lnTo>
                  <a:pt x="956734" y="262467"/>
                </a:lnTo>
                <a:lnTo>
                  <a:pt x="973667" y="194734"/>
                </a:lnTo>
                <a:lnTo>
                  <a:pt x="1185334" y="237067"/>
                </a:lnTo>
                <a:lnTo>
                  <a:pt x="1329267" y="237067"/>
                </a:lnTo>
                <a:lnTo>
                  <a:pt x="1413934" y="330200"/>
                </a:lnTo>
                <a:lnTo>
                  <a:pt x="1625600" y="347134"/>
                </a:lnTo>
                <a:lnTo>
                  <a:pt x="1761067" y="389467"/>
                </a:lnTo>
                <a:lnTo>
                  <a:pt x="1905000" y="364067"/>
                </a:lnTo>
                <a:lnTo>
                  <a:pt x="2167467" y="254000"/>
                </a:lnTo>
                <a:lnTo>
                  <a:pt x="2379134" y="186267"/>
                </a:lnTo>
                <a:lnTo>
                  <a:pt x="2565400" y="194734"/>
                </a:lnTo>
                <a:lnTo>
                  <a:pt x="2658534" y="262467"/>
                </a:lnTo>
                <a:lnTo>
                  <a:pt x="2768600" y="304800"/>
                </a:lnTo>
                <a:lnTo>
                  <a:pt x="2946400" y="279400"/>
                </a:lnTo>
                <a:lnTo>
                  <a:pt x="3031067" y="203200"/>
                </a:lnTo>
                <a:lnTo>
                  <a:pt x="3098800" y="25400"/>
                </a:lnTo>
                <a:lnTo>
                  <a:pt x="3183467" y="0"/>
                </a:lnTo>
                <a:lnTo>
                  <a:pt x="3285067" y="8467"/>
                </a:lnTo>
                <a:lnTo>
                  <a:pt x="3454400" y="287867"/>
                </a:lnTo>
                <a:lnTo>
                  <a:pt x="3361267" y="313267"/>
                </a:lnTo>
                <a:lnTo>
                  <a:pt x="3251200" y="381000"/>
                </a:lnTo>
                <a:lnTo>
                  <a:pt x="3225800" y="491067"/>
                </a:lnTo>
                <a:lnTo>
                  <a:pt x="3242734" y="601134"/>
                </a:lnTo>
                <a:lnTo>
                  <a:pt x="3403600" y="626534"/>
                </a:lnTo>
                <a:lnTo>
                  <a:pt x="3632200" y="609600"/>
                </a:lnTo>
                <a:lnTo>
                  <a:pt x="3810000" y="626534"/>
                </a:lnTo>
                <a:lnTo>
                  <a:pt x="3920067" y="753534"/>
                </a:lnTo>
                <a:lnTo>
                  <a:pt x="3945467" y="846667"/>
                </a:lnTo>
                <a:lnTo>
                  <a:pt x="3979334" y="965200"/>
                </a:lnTo>
                <a:cubicBezTo>
                  <a:pt x="3976512" y="990600"/>
                  <a:pt x="3974753" y="1016141"/>
                  <a:pt x="3970867" y="1041400"/>
                </a:cubicBezTo>
                <a:cubicBezTo>
                  <a:pt x="3960346" y="1109781"/>
                  <a:pt x="3962400" y="1044495"/>
                  <a:pt x="3962400" y="1100667"/>
                </a:cubicBezTo>
                <a:lnTo>
                  <a:pt x="3937000" y="1168400"/>
                </a:lnTo>
                <a:lnTo>
                  <a:pt x="3903134" y="1397000"/>
                </a:lnTo>
                <a:lnTo>
                  <a:pt x="3877734" y="1600200"/>
                </a:lnTo>
                <a:lnTo>
                  <a:pt x="3962400" y="1727200"/>
                </a:lnTo>
                <a:lnTo>
                  <a:pt x="4174067" y="1888067"/>
                </a:lnTo>
                <a:lnTo>
                  <a:pt x="4588934" y="1981200"/>
                </a:lnTo>
                <a:lnTo>
                  <a:pt x="4665134" y="2006600"/>
                </a:lnTo>
                <a:lnTo>
                  <a:pt x="4783667" y="2057400"/>
                </a:lnTo>
                <a:cubicBezTo>
                  <a:pt x="4809067" y="2071511"/>
                  <a:pt x="4833536" y="2087446"/>
                  <a:pt x="4859867" y="2099734"/>
                </a:cubicBezTo>
                <a:cubicBezTo>
                  <a:pt x="4876042" y="2107282"/>
                  <a:pt x="4895815" y="2106766"/>
                  <a:pt x="4910667" y="2116667"/>
                </a:cubicBezTo>
                <a:lnTo>
                  <a:pt x="4936067" y="2133600"/>
                </a:lnTo>
                <a:lnTo>
                  <a:pt x="5113867" y="2302934"/>
                </a:lnTo>
                <a:lnTo>
                  <a:pt x="5113867" y="2497667"/>
                </a:lnTo>
                <a:lnTo>
                  <a:pt x="5003800" y="2599267"/>
                </a:lnTo>
                <a:lnTo>
                  <a:pt x="4766734" y="2760134"/>
                </a:lnTo>
                <a:lnTo>
                  <a:pt x="4648200" y="2921000"/>
                </a:lnTo>
                <a:lnTo>
                  <a:pt x="4572000" y="3115734"/>
                </a:lnTo>
                <a:lnTo>
                  <a:pt x="4504267" y="3276600"/>
                </a:lnTo>
                <a:lnTo>
                  <a:pt x="4428067" y="3310467"/>
                </a:lnTo>
                <a:lnTo>
                  <a:pt x="4385734" y="3572934"/>
                </a:lnTo>
                <a:lnTo>
                  <a:pt x="4402667" y="3733800"/>
                </a:lnTo>
                <a:lnTo>
                  <a:pt x="4301067" y="3784600"/>
                </a:lnTo>
                <a:lnTo>
                  <a:pt x="4165600" y="3826934"/>
                </a:lnTo>
                <a:lnTo>
                  <a:pt x="3979334" y="4047067"/>
                </a:lnTo>
                <a:lnTo>
                  <a:pt x="3793067" y="4021667"/>
                </a:lnTo>
                <a:lnTo>
                  <a:pt x="3793067" y="3920067"/>
                </a:lnTo>
                <a:lnTo>
                  <a:pt x="3666067" y="3869267"/>
                </a:lnTo>
                <a:lnTo>
                  <a:pt x="3437467" y="4004734"/>
                </a:lnTo>
                <a:lnTo>
                  <a:pt x="3344334" y="4191000"/>
                </a:lnTo>
                <a:lnTo>
                  <a:pt x="3191934" y="4360334"/>
                </a:lnTo>
                <a:lnTo>
                  <a:pt x="3064934" y="4690534"/>
                </a:lnTo>
                <a:lnTo>
                  <a:pt x="3014134" y="5020734"/>
                </a:lnTo>
                <a:lnTo>
                  <a:pt x="3014134" y="5113867"/>
                </a:lnTo>
                <a:lnTo>
                  <a:pt x="3073400" y="5384800"/>
                </a:lnTo>
                <a:lnTo>
                  <a:pt x="3031067" y="5452534"/>
                </a:lnTo>
                <a:lnTo>
                  <a:pt x="3005667" y="5520267"/>
                </a:lnTo>
                <a:lnTo>
                  <a:pt x="2870200" y="5596467"/>
                </a:lnTo>
                <a:lnTo>
                  <a:pt x="2463800" y="5867400"/>
                </a:lnTo>
                <a:lnTo>
                  <a:pt x="1955800" y="6197600"/>
                </a:lnTo>
                <a:lnTo>
                  <a:pt x="1676400" y="5774267"/>
                </a:lnTo>
                <a:lnTo>
                  <a:pt x="1617134" y="5511800"/>
                </a:lnTo>
                <a:lnTo>
                  <a:pt x="1617134" y="5198534"/>
                </a:lnTo>
                <a:lnTo>
                  <a:pt x="1617134" y="4766734"/>
                </a:lnTo>
                <a:lnTo>
                  <a:pt x="1524000" y="4707467"/>
                </a:lnTo>
                <a:lnTo>
                  <a:pt x="1413934" y="4673600"/>
                </a:lnTo>
                <a:lnTo>
                  <a:pt x="1303867" y="4673600"/>
                </a:lnTo>
                <a:lnTo>
                  <a:pt x="1261534" y="4614334"/>
                </a:lnTo>
                <a:lnTo>
                  <a:pt x="1193800" y="4470400"/>
                </a:lnTo>
                <a:lnTo>
                  <a:pt x="1100667" y="4224867"/>
                </a:lnTo>
                <a:lnTo>
                  <a:pt x="1134534" y="3894667"/>
                </a:lnTo>
                <a:lnTo>
                  <a:pt x="1176867" y="3810000"/>
                </a:lnTo>
                <a:lnTo>
                  <a:pt x="1168400" y="3632200"/>
                </a:lnTo>
                <a:lnTo>
                  <a:pt x="1168400" y="3488267"/>
                </a:lnTo>
                <a:lnTo>
                  <a:pt x="1168400" y="3327400"/>
                </a:lnTo>
                <a:lnTo>
                  <a:pt x="1227667" y="3149600"/>
                </a:lnTo>
                <a:lnTo>
                  <a:pt x="1303867" y="2929467"/>
                </a:lnTo>
                <a:lnTo>
                  <a:pt x="1371600" y="2709334"/>
                </a:lnTo>
                <a:lnTo>
                  <a:pt x="1295400" y="2489200"/>
                </a:lnTo>
                <a:lnTo>
                  <a:pt x="1117600" y="2269067"/>
                </a:lnTo>
                <a:lnTo>
                  <a:pt x="1049867" y="2082800"/>
                </a:lnTo>
                <a:lnTo>
                  <a:pt x="1041400" y="1998134"/>
                </a:lnTo>
                <a:lnTo>
                  <a:pt x="990600" y="1854200"/>
                </a:lnTo>
                <a:lnTo>
                  <a:pt x="829734" y="1769534"/>
                </a:lnTo>
                <a:lnTo>
                  <a:pt x="787400" y="1625600"/>
                </a:lnTo>
                <a:lnTo>
                  <a:pt x="736600" y="1566334"/>
                </a:lnTo>
                <a:lnTo>
                  <a:pt x="584200" y="1608667"/>
                </a:lnTo>
                <a:lnTo>
                  <a:pt x="347134" y="1583267"/>
                </a:lnTo>
                <a:lnTo>
                  <a:pt x="211667" y="1456267"/>
                </a:lnTo>
                <a:lnTo>
                  <a:pt x="50800" y="1354667"/>
                </a:lnTo>
                <a:lnTo>
                  <a:pt x="0" y="1278467"/>
                </a:lnTo>
                <a:close/>
              </a:path>
            </a:pathLst>
          </a:custGeom>
          <a:solidFill>
            <a:srgbClr val="7FC802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sz="1000"/>
          </a:p>
        </p:txBody>
      </p:sp>
      <p:sp>
        <p:nvSpPr>
          <p:cNvPr id="84" name="Rectángulo 83"/>
          <p:cNvSpPr/>
          <p:nvPr/>
        </p:nvSpPr>
        <p:spPr>
          <a:xfrm>
            <a:off x="2350230" y="262093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87" name="Rectángulo 86"/>
          <p:cNvSpPr/>
          <p:nvPr/>
        </p:nvSpPr>
        <p:spPr>
          <a:xfrm>
            <a:off x="2280508" y="4184269"/>
            <a:ext cx="840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440,000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3570429" y="262093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2032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141490" y="262093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1776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1242258" y="2620934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1821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1109479" y="4188901"/>
            <a:ext cx="889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120,000 </a:t>
            </a:r>
          </a:p>
        </p:txBody>
      </p:sp>
      <p:sp>
        <p:nvSpPr>
          <p:cNvPr id="96" name="Rectángulo 95"/>
          <p:cNvSpPr/>
          <p:nvPr/>
        </p:nvSpPr>
        <p:spPr>
          <a:xfrm>
            <a:off x="230042" y="4193649"/>
            <a:ext cx="688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2,500 </a:t>
            </a:r>
          </a:p>
        </p:txBody>
      </p:sp>
      <p:sp>
        <p:nvSpPr>
          <p:cNvPr id="97" name="Rectángulo 96"/>
          <p:cNvSpPr/>
          <p:nvPr/>
        </p:nvSpPr>
        <p:spPr>
          <a:xfrm>
            <a:off x="3418858" y="4197919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1.9 million</a:t>
            </a:r>
          </a:p>
        </p:txBody>
      </p:sp>
      <p:sp>
        <p:nvSpPr>
          <p:cNvPr id="98" name="Rectángulo 97"/>
          <p:cNvSpPr/>
          <p:nvPr/>
        </p:nvSpPr>
        <p:spPr>
          <a:xfrm>
            <a:off x="4789156" y="30413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1" name="Imagen 1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8" t="25738" r="9464" b="24909"/>
          <a:stretch/>
        </p:blipFill>
        <p:spPr>
          <a:xfrm>
            <a:off x="4503760" y="2825536"/>
            <a:ext cx="1173283" cy="1558605"/>
          </a:xfrm>
          <a:prstGeom prst="rect">
            <a:avLst/>
          </a:prstGeom>
        </p:spPr>
      </p:pic>
      <p:sp>
        <p:nvSpPr>
          <p:cNvPr id="90" name="Rectángulo 89"/>
          <p:cNvSpPr/>
          <p:nvPr/>
        </p:nvSpPr>
        <p:spPr>
          <a:xfrm>
            <a:off x="4596270" y="4197918"/>
            <a:ext cx="10502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3.6million </a:t>
            </a:r>
          </a:p>
        </p:txBody>
      </p:sp>
      <p:sp>
        <p:nvSpPr>
          <p:cNvPr id="91" name="Rectángulo 90"/>
          <p:cNvSpPr/>
          <p:nvPr/>
        </p:nvSpPr>
        <p:spPr>
          <a:xfrm>
            <a:off x="4730646" y="1665098"/>
            <a:ext cx="13121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Today: urban </a:t>
            </a: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sprawl and low density development</a:t>
            </a:r>
          </a:p>
        </p:txBody>
      </p:sp>
      <p:pic>
        <p:nvPicPr>
          <p:cNvPr id="107" name="Imagen 106"/>
          <p:cNvPicPr>
            <a:picLocks noChangeAspect="1"/>
          </p:cNvPicPr>
          <p:nvPr/>
        </p:nvPicPr>
        <p:blipFill rotWithShape="1">
          <a:blip r:embed="rId6"/>
          <a:srcRect l="7761" t="10044" r="4777" b="9681"/>
          <a:stretch/>
        </p:blipFill>
        <p:spPr>
          <a:xfrm>
            <a:off x="6004481" y="832818"/>
            <a:ext cx="3014488" cy="1555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8" name="Picture 2" descr="IMG_9733LUCYAVALOS.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862" y="2486828"/>
            <a:ext cx="3007280" cy="2004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9" name="Rectángulo 98"/>
          <p:cNvSpPr/>
          <p:nvPr/>
        </p:nvSpPr>
        <p:spPr>
          <a:xfrm>
            <a:off x="4730646" y="2623263"/>
            <a:ext cx="5886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2040</a:t>
            </a:r>
            <a:endParaRPr lang="en-US" sz="1400" b="1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5934270" y="4491681"/>
            <a:ext cx="3155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Zone 4 District successfully redeveloped as a municipal experience through regulatory innovation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Forma libre 110"/>
          <p:cNvSpPr/>
          <p:nvPr/>
        </p:nvSpPr>
        <p:spPr>
          <a:xfrm rot="1629182">
            <a:off x="4914806" y="3177976"/>
            <a:ext cx="504967" cy="504967"/>
          </a:xfrm>
          <a:custGeom>
            <a:avLst/>
            <a:gdLst>
              <a:gd name="connsiteX0" fmla="*/ 218364 w 504967"/>
              <a:gd name="connsiteY0" fmla="*/ 504967 h 504967"/>
              <a:gd name="connsiteX1" fmla="*/ 464024 w 504967"/>
              <a:gd name="connsiteY1" fmla="*/ 477672 h 504967"/>
              <a:gd name="connsiteX2" fmla="*/ 504967 w 504967"/>
              <a:gd name="connsiteY2" fmla="*/ 368490 h 504967"/>
              <a:gd name="connsiteX3" fmla="*/ 477671 w 504967"/>
              <a:gd name="connsiteY3" fmla="*/ 286603 h 504967"/>
              <a:gd name="connsiteX4" fmla="*/ 423080 w 504967"/>
              <a:gd name="connsiteY4" fmla="*/ 95535 h 504967"/>
              <a:gd name="connsiteX5" fmla="*/ 368489 w 504967"/>
              <a:gd name="connsiteY5" fmla="*/ 40943 h 504967"/>
              <a:gd name="connsiteX6" fmla="*/ 245659 w 504967"/>
              <a:gd name="connsiteY6" fmla="*/ 27296 h 504967"/>
              <a:gd name="connsiteX7" fmla="*/ 81886 w 504967"/>
              <a:gd name="connsiteY7" fmla="*/ 0 h 504967"/>
              <a:gd name="connsiteX8" fmla="*/ 0 w 504967"/>
              <a:gd name="connsiteY8" fmla="*/ 122830 h 504967"/>
              <a:gd name="connsiteX9" fmla="*/ 150125 w 504967"/>
              <a:gd name="connsiteY9" fmla="*/ 191069 h 504967"/>
              <a:gd name="connsiteX10" fmla="*/ 368489 w 504967"/>
              <a:gd name="connsiteY10" fmla="*/ 204717 h 504967"/>
              <a:gd name="connsiteX11" fmla="*/ 327546 w 504967"/>
              <a:gd name="connsiteY11" fmla="*/ 354842 h 504967"/>
              <a:gd name="connsiteX12" fmla="*/ 327546 w 504967"/>
              <a:gd name="connsiteY12" fmla="*/ 504967 h 504967"/>
              <a:gd name="connsiteX13" fmla="*/ 395785 w 504967"/>
              <a:gd name="connsiteY13" fmla="*/ 504967 h 50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4967" h="504967">
                <a:moveTo>
                  <a:pt x="218364" y="504967"/>
                </a:moveTo>
                <a:lnTo>
                  <a:pt x="464024" y="477672"/>
                </a:lnTo>
                <a:lnTo>
                  <a:pt x="504967" y="368490"/>
                </a:lnTo>
                <a:lnTo>
                  <a:pt x="477671" y="286603"/>
                </a:lnTo>
                <a:lnTo>
                  <a:pt x="423080" y="95535"/>
                </a:lnTo>
                <a:lnTo>
                  <a:pt x="368489" y="40943"/>
                </a:lnTo>
                <a:lnTo>
                  <a:pt x="245659" y="27296"/>
                </a:lnTo>
                <a:lnTo>
                  <a:pt x="81886" y="0"/>
                </a:lnTo>
                <a:lnTo>
                  <a:pt x="0" y="122830"/>
                </a:lnTo>
                <a:lnTo>
                  <a:pt x="150125" y="191069"/>
                </a:lnTo>
                <a:lnTo>
                  <a:pt x="368489" y="204717"/>
                </a:lnTo>
                <a:lnTo>
                  <a:pt x="327546" y="354842"/>
                </a:lnTo>
                <a:lnTo>
                  <a:pt x="327546" y="504967"/>
                </a:lnTo>
                <a:lnTo>
                  <a:pt x="395785" y="504967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12" name="Forma libre 111"/>
          <p:cNvSpPr/>
          <p:nvPr/>
        </p:nvSpPr>
        <p:spPr>
          <a:xfrm>
            <a:off x="4476922" y="3408677"/>
            <a:ext cx="559558" cy="723331"/>
          </a:xfrm>
          <a:custGeom>
            <a:avLst/>
            <a:gdLst>
              <a:gd name="connsiteX0" fmla="*/ 204716 w 450376"/>
              <a:gd name="connsiteY0" fmla="*/ 0 h 600501"/>
              <a:gd name="connsiteX1" fmla="*/ 0 w 450376"/>
              <a:gd name="connsiteY1" fmla="*/ 81886 h 600501"/>
              <a:gd name="connsiteX2" fmla="*/ 40943 w 450376"/>
              <a:gd name="connsiteY2" fmla="*/ 300250 h 600501"/>
              <a:gd name="connsiteX3" fmla="*/ 163773 w 450376"/>
              <a:gd name="connsiteY3" fmla="*/ 504967 h 600501"/>
              <a:gd name="connsiteX4" fmla="*/ 286603 w 450376"/>
              <a:gd name="connsiteY4" fmla="*/ 600501 h 600501"/>
              <a:gd name="connsiteX5" fmla="*/ 436728 w 450376"/>
              <a:gd name="connsiteY5" fmla="*/ 504967 h 600501"/>
              <a:gd name="connsiteX6" fmla="*/ 450376 w 450376"/>
              <a:gd name="connsiteY6" fmla="*/ 354841 h 600501"/>
              <a:gd name="connsiteX7" fmla="*/ 313898 w 450376"/>
              <a:gd name="connsiteY7" fmla="*/ 177421 h 600501"/>
              <a:gd name="connsiteX8" fmla="*/ 272955 w 450376"/>
              <a:gd name="connsiteY8" fmla="*/ 13647 h 600501"/>
              <a:gd name="connsiteX9" fmla="*/ 204716 w 450376"/>
              <a:gd name="connsiteY9" fmla="*/ 0 h 600501"/>
              <a:gd name="connsiteX0" fmla="*/ 204716 w 450376"/>
              <a:gd name="connsiteY0" fmla="*/ 0 h 600501"/>
              <a:gd name="connsiteX1" fmla="*/ 0 w 450376"/>
              <a:gd name="connsiteY1" fmla="*/ 81886 h 600501"/>
              <a:gd name="connsiteX2" fmla="*/ 40943 w 450376"/>
              <a:gd name="connsiteY2" fmla="*/ 300250 h 600501"/>
              <a:gd name="connsiteX3" fmla="*/ 232012 w 450376"/>
              <a:gd name="connsiteY3" fmla="*/ 382137 h 600501"/>
              <a:gd name="connsiteX4" fmla="*/ 286603 w 450376"/>
              <a:gd name="connsiteY4" fmla="*/ 600501 h 600501"/>
              <a:gd name="connsiteX5" fmla="*/ 436728 w 450376"/>
              <a:gd name="connsiteY5" fmla="*/ 504967 h 600501"/>
              <a:gd name="connsiteX6" fmla="*/ 450376 w 450376"/>
              <a:gd name="connsiteY6" fmla="*/ 354841 h 600501"/>
              <a:gd name="connsiteX7" fmla="*/ 313898 w 450376"/>
              <a:gd name="connsiteY7" fmla="*/ 177421 h 600501"/>
              <a:gd name="connsiteX8" fmla="*/ 272955 w 450376"/>
              <a:gd name="connsiteY8" fmla="*/ 13647 h 600501"/>
              <a:gd name="connsiteX9" fmla="*/ 204716 w 450376"/>
              <a:gd name="connsiteY9" fmla="*/ 0 h 600501"/>
              <a:gd name="connsiteX0" fmla="*/ 259307 w 504967"/>
              <a:gd name="connsiteY0" fmla="*/ 0 h 600501"/>
              <a:gd name="connsiteX1" fmla="*/ 54591 w 504967"/>
              <a:gd name="connsiteY1" fmla="*/ 81886 h 600501"/>
              <a:gd name="connsiteX2" fmla="*/ 0 w 504967"/>
              <a:gd name="connsiteY2" fmla="*/ 341194 h 600501"/>
              <a:gd name="connsiteX3" fmla="*/ 286603 w 504967"/>
              <a:gd name="connsiteY3" fmla="*/ 382137 h 600501"/>
              <a:gd name="connsiteX4" fmla="*/ 341194 w 504967"/>
              <a:gd name="connsiteY4" fmla="*/ 600501 h 600501"/>
              <a:gd name="connsiteX5" fmla="*/ 491319 w 504967"/>
              <a:gd name="connsiteY5" fmla="*/ 504967 h 600501"/>
              <a:gd name="connsiteX6" fmla="*/ 504967 w 504967"/>
              <a:gd name="connsiteY6" fmla="*/ 354841 h 600501"/>
              <a:gd name="connsiteX7" fmla="*/ 368489 w 504967"/>
              <a:gd name="connsiteY7" fmla="*/ 177421 h 600501"/>
              <a:gd name="connsiteX8" fmla="*/ 327546 w 504967"/>
              <a:gd name="connsiteY8" fmla="*/ 13647 h 600501"/>
              <a:gd name="connsiteX9" fmla="*/ 259307 w 504967"/>
              <a:gd name="connsiteY9" fmla="*/ 0 h 600501"/>
              <a:gd name="connsiteX0" fmla="*/ 259307 w 504967"/>
              <a:gd name="connsiteY0" fmla="*/ 0 h 723331"/>
              <a:gd name="connsiteX1" fmla="*/ 54591 w 504967"/>
              <a:gd name="connsiteY1" fmla="*/ 81886 h 723331"/>
              <a:gd name="connsiteX2" fmla="*/ 0 w 504967"/>
              <a:gd name="connsiteY2" fmla="*/ 341194 h 723331"/>
              <a:gd name="connsiteX3" fmla="*/ 286603 w 504967"/>
              <a:gd name="connsiteY3" fmla="*/ 382137 h 723331"/>
              <a:gd name="connsiteX4" fmla="*/ 204717 w 504967"/>
              <a:gd name="connsiteY4" fmla="*/ 723331 h 723331"/>
              <a:gd name="connsiteX5" fmla="*/ 491319 w 504967"/>
              <a:gd name="connsiteY5" fmla="*/ 504967 h 723331"/>
              <a:gd name="connsiteX6" fmla="*/ 504967 w 504967"/>
              <a:gd name="connsiteY6" fmla="*/ 354841 h 723331"/>
              <a:gd name="connsiteX7" fmla="*/ 368489 w 504967"/>
              <a:gd name="connsiteY7" fmla="*/ 177421 h 723331"/>
              <a:gd name="connsiteX8" fmla="*/ 327546 w 504967"/>
              <a:gd name="connsiteY8" fmla="*/ 13647 h 723331"/>
              <a:gd name="connsiteX9" fmla="*/ 259307 w 504967"/>
              <a:gd name="connsiteY9" fmla="*/ 0 h 723331"/>
              <a:gd name="connsiteX0" fmla="*/ 259307 w 504967"/>
              <a:gd name="connsiteY0" fmla="*/ 0 h 723331"/>
              <a:gd name="connsiteX1" fmla="*/ 54591 w 504967"/>
              <a:gd name="connsiteY1" fmla="*/ 81886 h 723331"/>
              <a:gd name="connsiteX2" fmla="*/ 0 w 504967"/>
              <a:gd name="connsiteY2" fmla="*/ 341194 h 723331"/>
              <a:gd name="connsiteX3" fmla="*/ 286603 w 504967"/>
              <a:gd name="connsiteY3" fmla="*/ 382137 h 723331"/>
              <a:gd name="connsiteX4" fmla="*/ 204717 w 504967"/>
              <a:gd name="connsiteY4" fmla="*/ 723331 h 723331"/>
              <a:gd name="connsiteX5" fmla="*/ 504967 w 504967"/>
              <a:gd name="connsiteY5" fmla="*/ 573206 h 723331"/>
              <a:gd name="connsiteX6" fmla="*/ 504967 w 504967"/>
              <a:gd name="connsiteY6" fmla="*/ 354841 h 723331"/>
              <a:gd name="connsiteX7" fmla="*/ 368489 w 504967"/>
              <a:gd name="connsiteY7" fmla="*/ 177421 h 723331"/>
              <a:gd name="connsiteX8" fmla="*/ 327546 w 504967"/>
              <a:gd name="connsiteY8" fmla="*/ 13647 h 723331"/>
              <a:gd name="connsiteX9" fmla="*/ 259307 w 504967"/>
              <a:gd name="connsiteY9" fmla="*/ 0 h 723331"/>
              <a:gd name="connsiteX0" fmla="*/ 259307 w 504967"/>
              <a:gd name="connsiteY0" fmla="*/ 0 h 723331"/>
              <a:gd name="connsiteX1" fmla="*/ 54591 w 504967"/>
              <a:gd name="connsiteY1" fmla="*/ 81886 h 723331"/>
              <a:gd name="connsiteX2" fmla="*/ 0 w 504967"/>
              <a:gd name="connsiteY2" fmla="*/ 341194 h 723331"/>
              <a:gd name="connsiteX3" fmla="*/ 286603 w 504967"/>
              <a:gd name="connsiteY3" fmla="*/ 382137 h 723331"/>
              <a:gd name="connsiteX4" fmla="*/ 204717 w 504967"/>
              <a:gd name="connsiteY4" fmla="*/ 723331 h 723331"/>
              <a:gd name="connsiteX5" fmla="*/ 504967 w 504967"/>
              <a:gd name="connsiteY5" fmla="*/ 573206 h 723331"/>
              <a:gd name="connsiteX6" fmla="*/ 450376 w 504967"/>
              <a:gd name="connsiteY6" fmla="*/ 354841 h 723331"/>
              <a:gd name="connsiteX7" fmla="*/ 368489 w 504967"/>
              <a:gd name="connsiteY7" fmla="*/ 177421 h 723331"/>
              <a:gd name="connsiteX8" fmla="*/ 327546 w 504967"/>
              <a:gd name="connsiteY8" fmla="*/ 13647 h 723331"/>
              <a:gd name="connsiteX9" fmla="*/ 259307 w 504967"/>
              <a:gd name="connsiteY9" fmla="*/ 0 h 723331"/>
              <a:gd name="connsiteX0" fmla="*/ 259307 w 504967"/>
              <a:gd name="connsiteY0" fmla="*/ 0 h 723331"/>
              <a:gd name="connsiteX1" fmla="*/ 54591 w 504967"/>
              <a:gd name="connsiteY1" fmla="*/ 81886 h 723331"/>
              <a:gd name="connsiteX2" fmla="*/ 0 w 504967"/>
              <a:gd name="connsiteY2" fmla="*/ 341194 h 723331"/>
              <a:gd name="connsiteX3" fmla="*/ 204716 w 504967"/>
              <a:gd name="connsiteY3" fmla="*/ 368489 h 723331"/>
              <a:gd name="connsiteX4" fmla="*/ 204717 w 504967"/>
              <a:gd name="connsiteY4" fmla="*/ 723331 h 723331"/>
              <a:gd name="connsiteX5" fmla="*/ 504967 w 504967"/>
              <a:gd name="connsiteY5" fmla="*/ 573206 h 723331"/>
              <a:gd name="connsiteX6" fmla="*/ 450376 w 504967"/>
              <a:gd name="connsiteY6" fmla="*/ 354841 h 723331"/>
              <a:gd name="connsiteX7" fmla="*/ 368489 w 504967"/>
              <a:gd name="connsiteY7" fmla="*/ 177421 h 723331"/>
              <a:gd name="connsiteX8" fmla="*/ 327546 w 504967"/>
              <a:gd name="connsiteY8" fmla="*/ 13647 h 723331"/>
              <a:gd name="connsiteX9" fmla="*/ 259307 w 504967"/>
              <a:gd name="connsiteY9" fmla="*/ 0 h 723331"/>
              <a:gd name="connsiteX0" fmla="*/ 259307 w 504967"/>
              <a:gd name="connsiteY0" fmla="*/ 0 h 723331"/>
              <a:gd name="connsiteX1" fmla="*/ 109182 w 504967"/>
              <a:gd name="connsiteY1" fmla="*/ 95534 h 723331"/>
              <a:gd name="connsiteX2" fmla="*/ 0 w 504967"/>
              <a:gd name="connsiteY2" fmla="*/ 341194 h 723331"/>
              <a:gd name="connsiteX3" fmla="*/ 204716 w 504967"/>
              <a:gd name="connsiteY3" fmla="*/ 368489 h 723331"/>
              <a:gd name="connsiteX4" fmla="*/ 204717 w 504967"/>
              <a:gd name="connsiteY4" fmla="*/ 723331 h 723331"/>
              <a:gd name="connsiteX5" fmla="*/ 504967 w 504967"/>
              <a:gd name="connsiteY5" fmla="*/ 573206 h 723331"/>
              <a:gd name="connsiteX6" fmla="*/ 450376 w 504967"/>
              <a:gd name="connsiteY6" fmla="*/ 354841 h 723331"/>
              <a:gd name="connsiteX7" fmla="*/ 368489 w 504967"/>
              <a:gd name="connsiteY7" fmla="*/ 177421 h 723331"/>
              <a:gd name="connsiteX8" fmla="*/ 327546 w 504967"/>
              <a:gd name="connsiteY8" fmla="*/ 13647 h 723331"/>
              <a:gd name="connsiteX9" fmla="*/ 259307 w 504967"/>
              <a:gd name="connsiteY9" fmla="*/ 0 h 723331"/>
              <a:gd name="connsiteX0" fmla="*/ 313898 w 559558"/>
              <a:gd name="connsiteY0" fmla="*/ 0 h 723331"/>
              <a:gd name="connsiteX1" fmla="*/ 0 w 559558"/>
              <a:gd name="connsiteY1" fmla="*/ 109182 h 723331"/>
              <a:gd name="connsiteX2" fmla="*/ 54591 w 559558"/>
              <a:gd name="connsiteY2" fmla="*/ 341194 h 723331"/>
              <a:gd name="connsiteX3" fmla="*/ 259307 w 559558"/>
              <a:gd name="connsiteY3" fmla="*/ 368489 h 723331"/>
              <a:gd name="connsiteX4" fmla="*/ 259308 w 559558"/>
              <a:gd name="connsiteY4" fmla="*/ 723331 h 723331"/>
              <a:gd name="connsiteX5" fmla="*/ 559558 w 559558"/>
              <a:gd name="connsiteY5" fmla="*/ 573206 h 723331"/>
              <a:gd name="connsiteX6" fmla="*/ 504967 w 559558"/>
              <a:gd name="connsiteY6" fmla="*/ 354841 h 723331"/>
              <a:gd name="connsiteX7" fmla="*/ 423080 w 559558"/>
              <a:gd name="connsiteY7" fmla="*/ 177421 h 723331"/>
              <a:gd name="connsiteX8" fmla="*/ 382137 w 559558"/>
              <a:gd name="connsiteY8" fmla="*/ 13647 h 723331"/>
              <a:gd name="connsiteX9" fmla="*/ 313898 w 559558"/>
              <a:gd name="connsiteY9" fmla="*/ 0 h 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558" h="723331">
                <a:moveTo>
                  <a:pt x="313898" y="0"/>
                </a:moveTo>
                <a:lnTo>
                  <a:pt x="0" y="109182"/>
                </a:lnTo>
                <a:lnTo>
                  <a:pt x="54591" y="341194"/>
                </a:lnTo>
                <a:lnTo>
                  <a:pt x="259307" y="368489"/>
                </a:lnTo>
                <a:cubicBezTo>
                  <a:pt x="259307" y="486770"/>
                  <a:pt x="259308" y="605050"/>
                  <a:pt x="259308" y="723331"/>
                </a:cubicBezTo>
                <a:lnTo>
                  <a:pt x="559558" y="573206"/>
                </a:lnTo>
                <a:lnTo>
                  <a:pt x="504967" y="354841"/>
                </a:lnTo>
                <a:lnTo>
                  <a:pt x="423080" y="177421"/>
                </a:lnTo>
                <a:lnTo>
                  <a:pt x="382137" y="13647"/>
                </a:lnTo>
                <a:lnTo>
                  <a:pt x="313898" y="0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113" name="Forma libre 112"/>
          <p:cNvSpPr/>
          <p:nvPr/>
        </p:nvSpPr>
        <p:spPr>
          <a:xfrm>
            <a:off x="4722125" y="3041147"/>
            <a:ext cx="218365" cy="354842"/>
          </a:xfrm>
          <a:custGeom>
            <a:avLst/>
            <a:gdLst>
              <a:gd name="connsiteX0" fmla="*/ 0 w 218365"/>
              <a:gd name="connsiteY0" fmla="*/ 354842 h 354842"/>
              <a:gd name="connsiteX1" fmla="*/ 191069 w 218365"/>
              <a:gd name="connsiteY1" fmla="*/ 272956 h 354842"/>
              <a:gd name="connsiteX2" fmla="*/ 218365 w 218365"/>
              <a:gd name="connsiteY2" fmla="*/ 109182 h 354842"/>
              <a:gd name="connsiteX3" fmla="*/ 122830 w 218365"/>
              <a:gd name="connsiteY3" fmla="*/ 0 h 354842"/>
              <a:gd name="connsiteX4" fmla="*/ 68239 w 218365"/>
              <a:gd name="connsiteY4" fmla="*/ 150126 h 354842"/>
              <a:gd name="connsiteX5" fmla="*/ 0 w 218365"/>
              <a:gd name="connsiteY5" fmla="*/ 232012 h 354842"/>
              <a:gd name="connsiteX6" fmla="*/ 0 w 218365"/>
              <a:gd name="connsiteY6" fmla="*/ 354842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365" h="354842">
                <a:moveTo>
                  <a:pt x="0" y="354842"/>
                </a:moveTo>
                <a:lnTo>
                  <a:pt x="191069" y="272956"/>
                </a:lnTo>
                <a:lnTo>
                  <a:pt x="218365" y="109182"/>
                </a:lnTo>
                <a:lnTo>
                  <a:pt x="122830" y="0"/>
                </a:lnTo>
                <a:lnTo>
                  <a:pt x="68239" y="150126"/>
                </a:lnTo>
                <a:lnTo>
                  <a:pt x="0" y="232012"/>
                </a:lnTo>
                <a:lnTo>
                  <a:pt x="0" y="354842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98952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4" b="14286"/>
          <a:stretch/>
        </p:blipFill>
        <p:spPr>
          <a:xfrm>
            <a:off x="4279591" y="4541057"/>
            <a:ext cx="4897739" cy="607457"/>
          </a:xfrm>
          <a:prstGeom prst="rect">
            <a:avLst/>
          </a:prstGeom>
        </p:spPr>
      </p:pic>
      <p:grpSp>
        <p:nvGrpSpPr>
          <p:cNvPr id="9" name="Group 7">
            <a:extLst>
              <a:ext uri="{FF2B5EF4-FFF2-40B4-BE49-F238E27FC236}">
                <a16:creationId xmlns="" xmlns:a16="http://schemas.microsoft.com/office/drawing/2014/main" id="{D932C3BE-CB4E-4858-97DC-92F023C9F7AC}"/>
              </a:ext>
            </a:extLst>
          </p:cNvPr>
          <p:cNvGrpSpPr/>
          <p:nvPr/>
        </p:nvGrpSpPr>
        <p:grpSpPr>
          <a:xfrm>
            <a:off x="-26110" y="513904"/>
            <a:ext cx="2349500" cy="307777"/>
            <a:chOff x="-441356" y="1673720"/>
            <a:chExt cx="2349500" cy="307777"/>
          </a:xfrm>
        </p:grpSpPr>
        <p:sp>
          <p:nvSpPr>
            <p:cNvPr id="10" name="TextBox 12">
              <a:extLst>
                <a:ext uri="{FF2B5EF4-FFF2-40B4-BE49-F238E27FC236}">
                  <a16:creationId xmlns="" xmlns:a16="http://schemas.microsoft.com/office/drawing/2014/main" id="{E0E399A8-5307-4697-923E-04ED78482493}"/>
                </a:ext>
              </a:extLst>
            </p:cNvPr>
            <p:cNvSpPr txBox="1"/>
            <p:nvPr/>
          </p:nvSpPr>
          <p:spPr>
            <a:xfrm>
              <a:off x="-441356" y="1673720"/>
              <a:ext cx="2349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dirty="0" smtClean="0">
                  <a:solidFill>
                    <a:schemeClr val="bg1">
                      <a:lumMod val="65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Guatemala City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11" name="Straight Connector 2">
              <a:extLst>
                <a:ext uri="{FF2B5EF4-FFF2-40B4-BE49-F238E27FC236}">
                  <a16:creationId xmlns="" xmlns:a16="http://schemas.microsoft.com/office/drawing/2014/main" id="{987D7F64-F57A-4356-BF0F-64F3C8DD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32463" y="1973933"/>
              <a:ext cx="99628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6">
            <a:extLst>
              <a:ext uri="{FF2B5EF4-FFF2-40B4-BE49-F238E27FC236}">
                <a16:creationId xmlns="" xmlns:a16="http://schemas.microsoft.com/office/drawing/2014/main" id="{85505539-B0D7-4892-B1CB-B82FC37025A1}"/>
              </a:ext>
            </a:extLst>
          </p:cNvPr>
          <p:cNvSpPr txBox="1"/>
          <p:nvPr/>
        </p:nvSpPr>
        <p:spPr>
          <a:xfrm>
            <a:off x="56953" y="-73965"/>
            <a:ext cx="6609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Through new urban tools we </a:t>
            </a:r>
            <a:r>
              <a:rPr lang="en-US" sz="2000" b="1" noProof="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can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solve </a:t>
            </a:r>
            <a:r>
              <a:rPr lang="en-US" sz="2000" b="1" noProof="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the urban challenges!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5"/>
          <a:stretch/>
        </p:blipFill>
        <p:spPr>
          <a:xfrm>
            <a:off x="2669776" y="-224508"/>
            <a:ext cx="6094808" cy="31785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EF1EB"/>
              </a:clrFrom>
              <a:clrTo>
                <a:srgbClr val="EEF1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>
          <a:xfrm>
            <a:off x="2699401" y="1625060"/>
            <a:ext cx="6065183" cy="315803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3"/>
          <a:stretch/>
        </p:blipFill>
        <p:spPr>
          <a:xfrm>
            <a:off x="56953" y="2280107"/>
            <a:ext cx="579462" cy="46111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/>
        </p:blipFill>
        <p:spPr>
          <a:xfrm>
            <a:off x="115813" y="2795976"/>
            <a:ext cx="496389" cy="413920"/>
          </a:xfrm>
          <a:prstGeom prst="rect">
            <a:avLst/>
          </a:prstGeom>
          <a:effectLst/>
        </p:spPr>
      </p:pic>
      <p:sp>
        <p:nvSpPr>
          <p:cNvPr id="19" name="CuadroTexto 18"/>
          <p:cNvSpPr txBox="1"/>
          <p:nvPr/>
        </p:nvSpPr>
        <p:spPr>
          <a:xfrm>
            <a:off x="653739" y="2795479"/>
            <a:ext cx="271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>
                    <a:lumMod val="50000"/>
                  </a:schemeClr>
                </a:solidFill>
              </a:rPr>
              <a:t>2,205 </a:t>
            </a:r>
            <a:endParaRPr lang="es-GT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inhabitants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36415" y="2230011"/>
            <a:ext cx="2846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>
                    <a:lumMod val="50000"/>
                  </a:schemeClr>
                </a:solidFill>
              </a:rPr>
              <a:t>480,800m2</a:t>
            </a:r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s-GT" sz="1100" dirty="0" err="1" smtClean="0">
                <a:solidFill>
                  <a:schemeClr val="bg1">
                    <a:lumMod val="50000"/>
                  </a:schemeClr>
                </a:solidFill>
              </a:rPr>
              <a:t>Occupational</a:t>
            </a:r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GT" sz="1100" dirty="0" err="1" smtClean="0">
                <a:solidFill>
                  <a:schemeClr val="bg1">
                    <a:lumMod val="50000"/>
                  </a:schemeClr>
                </a:solidFill>
              </a:rPr>
              <a:t>footprint</a:t>
            </a:r>
            <a:endParaRPr lang="es-GT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GT" sz="1100" dirty="0" err="1" smtClean="0">
                <a:solidFill>
                  <a:schemeClr val="bg1">
                    <a:lumMod val="50000"/>
                  </a:schemeClr>
                </a:solidFill>
              </a:rPr>
              <a:t>Public</a:t>
            </a:r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GT" sz="1100" dirty="0" err="1" smtClean="0">
                <a:solidFill>
                  <a:schemeClr val="bg1">
                    <a:lumMod val="50000"/>
                  </a:schemeClr>
                </a:solidFill>
              </a:rPr>
              <a:t>Space</a:t>
            </a:r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 = 23%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539724" y="3712345"/>
            <a:ext cx="28466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>
                    <a:lumMod val="50000"/>
                  </a:schemeClr>
                </a:solidFill>
              </a:rPr>
              <a:t>839,000m2</a:t>
            </a:r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r>
              <a:rPr lang="es-GT" sz="1100" dirty="0" err="1">
                <a:solidFill>
                  <a:schemeClr val="bg1">
                    <a:lumMod val="50000"/>
                  </a:schemeClr>
                </a:solidFill>
              </a:rPr>
              <a:t>Occupational</a:t>
            </a:r>
            <a:r>
              <a:rPr lang="es-GT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GT" sz="1100" dirty="0" err="1">
                <a:solidFill>
                  <a:schemeClr val="bg1">
                    <a:lumMod val="50000"/>
                  </a:schemeClr>
                </a:solidFill>
              </a:rPr>
              <a:t>footprint</a:t>
            </a:r>
            <a:endParaRPr lang="es-GT" sz="11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GT" sz="1100" dirty="0" err="1">
                <a:solidFill>
                  <a:schemeClr val="bg1">
                    <a:lumMod val="50000"/>
                  </a:schemeClr>
                </a:solidFill>
              </a:rPr>
              <a:t>Public</a:t>
            </a:r>
            <a:r>
              <a:rPr lang="es-GT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GT" sz="1100" dirty="0" err="1">
                <a:solidFill>
                  <a:schemeClr val="bg1">
                    <a:lumMod val="50000"/>
                  </a:schemeClr>
                </a:solidFill>
              </a:rPr>
              <a:t>Space</a:t>
            </a:r>
            <a:r>
              <a:rPr lang="es-GT" sz="1100" dirty="0">
                <a:solidFill>
                  <a:schemeClr val="bg1">
                    <a:lumMod val="50000"/>
                  </a:schemeClr>
                </a:solidFill>
              </a:rPr>
              <a:t> = 50% 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39724" y="4341903"/>
            <a:ext cx="2717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1200" b="1" dirty="0" smtClean="0">
                <a:solidFill>
                  <a:schemeClr val="bg1">
                    <a:lumMod val="50000"/>
                  </a:schemeClr>
                </a:solidFill>
              </a:rPr>
              <a:t>118,000 </a:t>
            </a:r>
            <a:endParaRPr lang="es-GT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s-GT" sz="1100" dirty="0" smtClean="0">
                <a:solidFill>
                  <a:schemeClr val="bg1">
                    <a:lumMod val="50000"/>
                  </a:schemeClr>
                </a:solidFill>
              </a:rPr>
              <a:t>inhabitants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3"/>
          <a:stretch/>
        </p:blipFill>
        <p:spPr>
          <a:xfrm>
            <a:off x="102995" y="3770316"/>
            <a:ext cx="579462" cy="46111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/>
        </p:blipFill>
        <p:spPr>
          <a:xfrm>
            <a:off x="115813" y="4287578"/>
            <a:ext cx="496389" cy="413920"/>
          </a:xfrm>
          <a:prstGeom prst="rect">
            <a:avLst/>
          </a:prstGeom>
          <a:effectLst/>
        </p:spPr>
      </p:pic>
      <p:sp>
        <p:nvSpPr>
          <p:cNvPr id="5" name="Rectángulo 4"/>
          <p:cNvSpPr/>
          <p:nvPr/>
        </p:nvSpPr>
        <p:spPr>
          <a:xfrm>
            <a:off x="70334" y="969565"/>
            <a:ext cx="2509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Urban</a:t>
            </a:r>
            <a:r>
              <a:rPr lang="es-GT" sz="12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GT" sz="1200" b="1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Clusters</a:t>
            </a:r>
            <a:r>
              <a:rPr lang="es-GT" sz="12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GT" sz="1200" b="1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for</a:t>
            </a:r>
            <a:r>
              <a:rPr lang="es-GT" sz="12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GT" sz="1200" b="1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Economic</a:t>
            </a:r>
            <a:r>
              <a:rPr lang="es-GT" sz="12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GT" sz="1200" b="1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Development</a:t>
            </a:r>
            <a:r>
              <a:rPr lang="es-GT" sz="1200" b="1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s-GT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Calvario </a:t>
            </a:r>
            <a:r>
              <a:rPr lang="es-ES_tradnl" sz="1200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District</a:t>
            </a:r>
            <a:endParaRPr lang="es-ES_tradnl" sz="1200" dirty="0" smtClean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Project status: Master plan </a:t>
            </a:r>
            <a:r>
              <a:rPr lang="es-ES_tradnl" sz="1200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s-ES_tradnl" sz="12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design</a:t>
            </a:r>
            <a:r>
              <a:rPr lang="es-ES_tradnl" sz="1200" dirty="0" smtClean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GT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70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ángulo 28"/>
          <p:cNvSpPr/>
          <p:nvPr/>
        </p:nvSpPr>
        <p:spPr>
          <a:xfrm>
            <a:off x="4763069" y="0"/>
            <a:ext cx="438093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25F1E55-92A3-48B1-B011-DD829C263AAC}"/>
              </a:ext>
            </a:extLst>
          </p:cNvPr>
          <p:cNvSpPr txBox="1"/>
          <p:nvPr/>
        </p:nvSpPr>
        <p:spPr>
          <a:xfrm>
            <a:off x="-1" y="364595"/>
            <a:ext cx="4309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Private capital opportunities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5B15776-684E-4161-BBE2-8AAC405581E5}"/>
              </a:ext>
            </a:extLst>
          </p:cNvPr>
          <p:cNvGrpSpPr/>
          <p:nvPr/>
        </p:nvGrpSpPr>
        <p:grpSpPr>
          <a:xfrm>
            <a:off x="985759" y="747786"/>
            <a:ext cx="2349500" cy="307777"/>
            <a:chOff x="2972247" y="747786"/>
            <a:chExt cx="2349500" cy="307777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60DC5BB4-5102-431C-9D0F-6022A76A1CC4}"/>
                </a:ext>
              </a:extLst>
            </p:cNvPr>
            <p:cNvSpPr txBox="1"/>
            <p:nvPr/>
          </p:nvSpPr>
          <p:spPr>
            <a:xfrm>
              <a:off x="2972247" y="747786"/>
              <a:ext cx="2349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noProof="0" dirty="0" smtClean="0">
                  <a:solidFill>
                    <a:schemeClr val="bg1">
                      <a:lumMod val="50000"/>
                    </a:schemeClr>
                  </a:solidFill>
                  <a:latin typeface="Montserrat" charset="0"/>
                  <a:ea typeface="Montserrat" charset="0"/>
                  <a:cs typeface="Montserrat" charset="0"/>
                </a:rPr>
                <a:t>Guatemala City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57E92526-B815-47F9-A476-9F11ED854464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96" y="1040504"/>
              <a:ext cx="99628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B07139-DDC4-4CBF-A84C-B05D881A1D09}"/>
              </a:ext>
            </a:extLst>
          </p:cNvPr>
          <p:cNvSpPr/>
          <p:nvPr/>
        </p:nvSpPr>
        <p:spPr>
          <a:xfrm>
            <a:off x="66735" y="1320025"/>
            <a:ext cx="459800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Barriers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: 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Central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government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Political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problems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 and 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Regulations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r>
              <a:rPr lang="es-ES_tradnl" sz="12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 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r>
              <a:rPr lang="es-ES_tradnl" sz="1200" b="1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Challenges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: 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Economic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special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zone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approval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Invest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in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infrastructure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renewal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Identify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the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property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owners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Attract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investors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</a:rPr>
              <a:t> and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developers</a:t>
            </a:r>
            <a:endParaRPr lang="es-ES_tradnl" sz="1200" dirty="0" smtClean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Deals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with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informal Street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vendors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s-ES_tradnl" sz="1200" dirty="0" smtClean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ES_tradnl" sz="12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Opportunities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Low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density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area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prime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location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that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can be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developed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high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rise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buildings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Same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political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party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for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last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twenty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years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Strong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cadastrial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instruments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Succesful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experience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property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tax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valuation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collection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urban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renewal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land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value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capture (LVC)</a:t>
            </a: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City’s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administration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1200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runs</a:t>
            </a:r>
            <a:r>
              <a:rPr lang="es-ES_tradnl" sz="1200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SAP</a:t>
            </a:r>
            <a:r>
              <a:rPr lang="es-ES_tradnl" sz="1200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  </a:t>
            </a:r>
            <a:endParaRPr lang="es-ES_tradnl" sz="1200" dirty="0" smtClean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s-GT" sz="1200" dirty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76717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7A1FAA-8AEF-4EBE-BF97-0CF76C011950}"/>
              </a:ext>
            </a:extLst>
          </p:cNvPr>
          <p:cNvSpPr txBox="1"/>
          <p:nvPr/>
        </p:nvSpPr>
        <p:spPr>
          <a:xfrm>
            <a:off x="6000834" y="147453"/>
            <a:ext cx="303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RCA results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47A95FA1-DCC8-4890-B133-0FCFA3F36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848072"/>
              </p:ext>
            </p:extLst>
          </p:nvPr>
        </p:nvGraphicFramePr>
        <p:xfrm>
          <a:off x="4599427" y="537792"/>
          <a:ext cx="4398918" cy="782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8987">
                  <a:extLst>
                    <a:ext uri="{9D8B030D-6E8A-4147-A177-3AD203B41FA5}">
                      <a16:colId xmlns="" xmlns:a16="http://schemas.microsoft.com/office/drawing/2014/main" val="2516126933"/>
                    </a:ext>
                  </a:extLst>
                </a:gridCol>
                <a:gridCol w="1099977">
                  <a:extLst>
                    <a:ext uri="{9D8B030D-6E8A-4147-A177-3AD203B41FA5}">
                      <a16:colId xmlns="" xmlns:a16="http://schemas.microsoft.com/office/drawing/2014/main" val="199345724"/>
                    </a:ext>
                  </a:extLst>
                </a:gridCol>
                <a:gridCol w="1099977">
                  <a:extLst>
                    <a:ext uri="{9D8B030D-6E8A-4147-A177-3AD203B41FA5}">
                      <a16:colId xmlns="" xmlns:a16="http://schemas.microsoft.com/office/drawing/2014/main" val="2771223265"/>
                    </a:ext>
                  </a:extLst>
                </a:gridCol>
                <a:gridCol w="1099977">
                  <a:extLst>
                    <a:ext uri="{9D8B030D-6E8A-4147-A177-3AD203B41FA5}">
                      <a16:colId xmlns="" xmlns:a16="http://schemas.microsoft.com/office/drawing/2014/main" val="2401301761"/>
                    </a:ext>
                  </a:extLst>
                </a:gridCol>
              </a:tblGrid>
              <a:tr h="3839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Lato Light"/>
                        </a:rPr>
                        <a:t>PPP Track Record</a:t>
                      </a:r>
                      <a:endParaRPr lang="en-US" sz="10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Lato Light"/>
                        </a:rPr>
                        <a:t>Regulatory Frameworks</a:t>
                      </a:r>
                      <a:endParaRPr lang="en-US" sz="10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Lato Light"/>
                        </a:rPr>
                        <a:t>Procurement Capacity</a:t>
                      </a:r>
                      <a:endParaRPr lang="en-US" sz="10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Lato Light"/>
                        </a:rPr>
                        <a:t>Government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Lato Light"/>
                        </a:rPr>
                        <a:t>Co-Financing</a:t>
                      </a:r>
                      <a:endParaRPr lang="en-US" sz="10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566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80791214"/>
                  </a:ext>
                </a:extLst>
              </a:tr>
              <a:tr h="3983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Lato Ligh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435895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="" xmlns:a16="http://schemas.microsoft.com/office/drawing/2014/main" id="{D706B287-3D3D-4AD4-ADAF-3C6CD33A0E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130564"/>
              </p:ext>
            </p:extLst>
          </p:nvPr>
        </p:nvGraphicFramePr>
        <p:xfrm>
          <a:off x="4599427" y="1429890"/>
          <a:ext cx="4398920" cy="11250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2022">
                  <a:extLst>
                    <a:ext uri="{9D8B030D-6E8A-4147-A177-3AD203B41FA5}">
                      <a16:colId xmlns="" xmlns:a16="http://schemas.microsoft.com/office/drawing/2014/main" val="3721814750"/>
                    </a:ext>
                  </a:extLst>
                </a:gridCol>
                <a:gridCol w="861935">
                  <a:extLst>
                    <a:ext uri="{9D8B030D-6E8A-4147-A177-3AD203B41FA5}">
                      <a16:colId xmlns="" xmlns:a16="http://schemas.microsoft.com/office/drawing/2014/main" val="855735491"/>
                    </a:ext>
                  </a:extLst>
                </a:gridCol>
                <a:gridCol w="929390">
                  <a:extLst>
                    <a:ext uri="{9D8B030D-6E8A-4147-A177-3AD203B41FA5}">
                      <a16:colId xmlns="" xmlns:a16="http://schemas.microsoft.com/office/drawing/2014/main" val="4239706864"/>
                    </a:ext>
                  </a:extLst>
                </a:gridCol>
                <a:gridCol w="682052">
                  <a:extLst>
                    <a:ext uri="{9D8B030D-6E8A-4147-A177-3AD203B41FA5}">
                      <a16:colId xmlns="" xmlns:a16="http://schemas.microsoft.com/office/drawing/2014/main" val="2531687167"/>
                    </a:ext>
                  </a:extLst>
                </a:gridCol>
                <a:gridCol w="584617">
                  <a:extLst>
                    <a:ext uri="{9D8B030D-6E8A-4147-A177-3AD203B41FA5}">
                      <a16:colId xmlns="" xmlns:a16="http://schemas.microsoft.com/office/drawing/2014/main" val="3691893124"/>
                    </a:ext>
                  </a:extLst>
                </a:gridCol>
                <a:gridCol w="528904">
                  <a:extLst>
                    <a:ext uri="{9D8B030D-6E8A-4147-A177-3AD203B41FA5}">
                      <a16:colId xmlns="" xmlns:a16="http://schemas.microsoft.com/office/drawing/2014/main" val="3878562817"/>
                    </a:ext>
                  </a:extLst>
                </a:gridCol>
              </a:tblGrid>
              <a:tr h="6757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Real Estate Market Capacity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Land Use Regulations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Land Cadaster / Land Data Management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Security of property rights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Local Fiscal Powers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Lato Light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 Light"/>
                        </a:rPr>
                        <a:t>LVC track record</a:t>
                      </a:r>
                      <a:endParaRPr lang="en-US" sz="9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566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8183016"/>
                  </a:ext>
                </a:extLst>
              </a:tr>
              <a:tr h="4392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Lato Ligh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1793284"/>
                  </a:ext>
                </a:extLst>
              </a:tr>
            </a:tbl>
          </a:graphicData>
        </a:graphic>
      </p:graphicFrame>
      <p:sp>
        <p:nvSpPr>
          <p:cNvPr id="12" name="Овал 2">
            <a:extLst>
              <a:ext uri="{FF2B5EF4-FFF2-40B4-BE49-F238E27FC236}">
                <a16:creationId xmlns="" xmlns:a16="http://schemas.microsoft.com/office/drawing/2014/main" id="{901886D1-3121-4B6E-8C3C-550FAA2673E6}"/>
              </a:ext>
            </a:extLst>
          </p:cNvPr>
          <p:cNvSpPr/>
          <p:nvPr/>
        </p:nvSpPr>
        <p:spPr>
          <a:xfrm>
            <a:off x="8325661" y="945608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Овал 2">
            <a:extLst>
              <a:ext uri="{FF2B5EF4-FFF2-40B4-BE49-F238E27FC236}">
                <a16:creationId xmlns="" xmlns:a16="http://schemas.microsoft.com/office/drawing/2014/main" id="{AC85074F-D7E5-4970-812E-9F1CD6738B68}"/>
              </a:ext>
            </a:extLst>
          </p:cNvPr>
          <p:cNvSpPr/>
          <p:nvPr/>
        </p:nvSpPr>
        <p:spPr>
          <a:xfrm>
            <a:off x="5028308" y="952141"/>
            <a:ext cx="342900" cy="3429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Овал 2">
            <a:extLst>
              <a:ext uri="{FF2B5EF4-FFF2-40B4-BE49-F238E27FC236}">
                <a16:creationId xmlns="" xmlns:a16="http://schemas.microsoft.com/office/drawing/2014/main" id="{8650BC4F-770A-408F-BBB4-775E867A0C6F}"/>
              </a:ext>
            </a:extLst>
          </p:cNvPr>
          <p:cNvSpPr/>
          <p:nvPr/>
        </p:nvSpPr>
        <p:spPr>
          <a:xfrm>
            <a:off x="7390271" y="2164276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Овал 2">
            <a:extLst>
              <a:ext uri="{FF2B5EF4-FFF2-40B4-BE49-F238E27FC236}">
                <a16:creationId xmlns="" xmlns:a16="http://schemas.microsoft.com/office/drawing/2014/main" id="{B9E9E704-0105-4570-9740-93796A970B15}"/>
              </a:ext>
            </a:extLst>
          </p:cNvPr>
          <p:cNvSpPr/>
          <p:nvPr/>
        </p:nvSpPr>
        <p:spPr>
          <a:xfrm>
            <a:off x="4918061" y="2164276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Овал 10">
            <a:extLst>
              <a:ext uri="{FF2B5EF4-FFF2-40B4-BE49-F238E27FC236}">
                <a16:creationId xmlns="" xmlns:a16="http://schemas.microsoft.com/office/drawing/2014/main" id="{C2D3D714-2295-4238-B08F-BEBF6D75B18D}"/>
              </a:ext>
            </a:extLst>
          </p:cNvPr>
          <p:cNvSpPr/>
          <p:nvPr/>
        </p:nvSpPr>
        <p:spPr>
          <a:xfrm>
            <a:off x="6107511" y="943352"/>
            <a:ext cx="342900" cy="3429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Овал 10">
            <a:extLst>
              <a:ext uri="{FF2B5EF4-FFF2-40B4-BE49-F238E27FC236}">
                <a16:creationId xmlns="" xmlns:a16="http://schemas.microsoft.com/office/drawing/2014/main" id="{39F549E2-6F10-43CD-83BA-CB4EB9B0BFD6}"/>
              </a:ext>
            </a:extLst>
          </p:cNvPr>
          <p:cNvSpPr/>
          <p:nvPr/>
        </p:nvSpPr>
        <p:spPr>
          <a:xfrm>
            <a:off x="7218821" y="938113"/>
            <a:ext cx="342900" cy="3429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Овал 10">
            <a:extLst>
              <a:ext uri="{FF2B5EF4-FFF2-40B4-BE49-F238E27FC236}">
                <a16:creationId xmlns="" xmlns:a16="http://schemas.microsoft.com/office/drawing/2014/main" id="{45F9ACD9-1EE0-4AA4-A36A-97880EC97193}"/>
              </a:ext>
            </a:extLst>
          </p:cNvPr>
          <p:cNvSpPr/>
          <p:nvPr/>
        </p:nvSpPr>
        <p:spPr>
          <a:xfrm>
            <a:off x="6572620" y="2164276"/>
            <a:ext cx="342900" cy="342900"/>
          </a:xfrm>
          <a:prstGeom prst="ellipse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Овал 10">
            <a:extLst>
              <a:ext uri="{FF2B5EF4-FFF2-40B4-BE49-F238E27FC236}">
                <a16:creationId xmlns="" xmlns:a16="http://schemas.microsoft.com/office/drawing/2014/main" id="{DD0AC210-CFAB-4965-9C93-F21108F8A462}"/>
              </a:ext>
            </a:extLst>
          </p:cNvPr>
          <p:cNvSpPr/>
          <p:nvPr/>
        </p:nvSpPr>
        <p:spPr>
          <a:xfrm>
            <a:off x="8012518" y="2164276"/>
            <a:ext cx="342900" cy="342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0" name="Овал 10">
            <a:extLst>
              <a:ext uri="{FF2B5EF4-FFF2-40B4-BE49-F238E27FC236}">
                <a16:creationId xmlns="" xmlns:a16="http://schemas.microsoft.com/office/drawing/2014/main" id="{F1DC6860-34DA-47F4-AE46-EC1BDFD9DFC9}"/>
              </a:ext>
            </a:extLst>
          </p:cNvPr>
          <p:cNvSpPr/>
          <p:nvPr/>
        </p:nvSpPr>
        <p:spPr>
          <a:xfrm>
            <a:off x="5660879" y="2164276"/>
            <a:ext cx="342900" cy="342900"/>
          </a:xfrm>
          <a:prstGeom prst="ellipse">
            <a:avLst/>
          </a:prstGeom>
          <a:solidFill>
            <a:srgbClr val="FFFF00"/>
          </a:solidFill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Овал 11">
            <a:extLst>
              <a:ext uri="{FF2B5EF4-FFF2-40B4-BE49-F238E27FC236}">
                <a16:creationId xmlns="" xmlns:a16="http://schemas.microsoft.com/office/drawing/2014/main" id="{20E4AFD2-D05B-44E6-8811-62B236B37D90}"/>
              </a:ext>
            </a:extLst>
          </p:cNvPr>
          <p:cNvSpPr/>
          <p:nvPr/>
        </p:nvSpPr>
        <p:spPr>
          <a:xfrm>
            <a:off x="8608736" y="2174981"/>
            <a:ext cx="342900" cy="3429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4763069" y="2628761"/>
            <a:ext cx="43809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600" b="1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Track</a:t>
            </a:r>
            <a:r>
              <a:rPr lang="es-ES_tradnl" sz="16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 record </a:t>
            </a:r>
            <a:r>
              <a:rPr lang="es-ES_tradnl" sz="1600" b="1" dirty="0" err="1">
                <a:solidFill>
                  <a:srgbClr val="767171"/>
                </a:solidFill>
                <a:latin typeface="Century Gothic" panose="020B0502020202020204" pitchFamily="34" charset="0"/>
              </a:rPr>
              <a:t>diagnostic</a:t>
            </a:r>
            <a:r>
              <a:rPr lang="es-ES_tradnl" sz="1600" b="1" dirty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is</a:t>
            </a:r>
            <a:r>
              <a:rPr lang="es-ES_tradnl" sz="1600" b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600" b="1" dirty="0" err="1" smtClean="0">
                <a:solidFill>
                  <a:srgbClr val="767171"/>
                </a:solidFill>
                <a:latin typeface="Century Gothic" panose="020B0502020202020204" pitchFamily="34" charset="0"/>
              </a:rPr>
              <a:t>underestimated</a:t>
            </a:r>
            <a:r>
              <a:rPr lang="es-ES_tradnl" sz="1600" b="1" dirty="0" smtClean="0">
                <a:solidFill>
                  <a:srgbClr val="767171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endParaRPr lang="es-ES_tradnl" sz="1600" b="1" dirty="0" smtClean="0">
              <a:solidFill>
                <a:srgbClr val="76717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s-ES_tradnl" sz="2400" b="1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We’re</a:t>
            </a:r>
            <a:r>
              <a:rPr lang="es-ES_tradnl" sz="2400" b="1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2400" b="1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an</a:t>
            </a:r>
            <a:r>
              <a:rPr lang="es-ES_tradnl" sz="2400" b="1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2400" b="1" dirty="0" err="1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island</a:t>
            </a:r>
            <a:r>
              <a:rPr lang="es-ES_tradnl" sz="2400" b="1" dirty="0" smtClean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of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efficency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transparency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model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of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institution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and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governance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in </a:t>
            </a:r>
            <a:r>
              <a:rPr lang="es-ES_tradnl" sz="2400" b="1" dirty="0" err="1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</a:t>
            </a:r>
            <a:r>
              <a:rPr lang="es-ES_tradnl" sz="2400" b="1" dirty="0">
                <a:solidFill>
                  <a:srgbClr val="767171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country</a:t>
            </a:r>
            <a:endParaRPr lang="es-GT" sz="2400" dirty="0">
              <a:solidFill>
                <a:srgbClr val="767171"/>
              </a:solidFill>
              <a:latin typeface="Century Gothic" panose="020B0502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ctr"/>
            <a:endParaRPr lang="es-GT" sz="1600" dirty="0">
              <a:solidFill>
                <a:srgbClr val="76717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1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3" r="20298"/>
          <a:stretch/>
        </p:blipFill>
        <p:spPr>
          <a:xfrm>
            <a:off x="313900" y="23831"/>
            <a:ext cx="3671247" cy="3538623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13730"/>
          <a:stretch/>
        </p:blipFill>
        <p:spPr>
          <a:xfrm>
            <a:off x="4413649" y="65767"/>
            <a:ext cx="4662111" cy="3445163"/>
          </a:xfrm>
          <a:prstGeom prst="rect">
            <a:avLst/>
          </a:prstGeom>
        </p:spPr>
      </p:pic>
      <p:sp>
        <p:nvSpPr>
          <p:cNvPr id="29" name="TextBox 2">
            <a:extLst>
              <a:ext uri="{FF2B5EF4-FFF2-40B4-BE49-F238E27FC236}">
                <a16:creationId xmlns="" xmlns:a16="http://schemas.microsoft.com/office/drawing/2014/main" id="{025F1E55-92A3-48B1-B011-DD829C263AAC}"/>
              </a:ext>
            </a:extLst>
          </p:cNvPr>
          <p:cNvSpPr txBox="1"/>
          <p:nvPr/>
        </p:nvSpPr>
        <p:spPr>
          <a:xfrm>
            <a:off x="-1" y="23831"/>
            <a:ext cx="4309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latin typeface="Century Gothic" panose="020B0502020202020204" pitchFamily="34" charset="0"/>
              </a:rPr>
              <a:t>Cluster model financial strategy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0" name="Group 3">
            <a:extLst>
              <a:ext uri="{FF2B5EF4-FFF2-40B4-BE49-F238E27FC236}">
                <a16:creationId xmlns="" xmlns:a16="http://schemas.microsoft.com/office/drawing/2014/main" id="{75B15776-684E-4161-BBE2-8AAC405581E5}"/>
              </a:ext>
            </a:extLst>
          </p:cNvPr>
          <p:cNvGrpSpPr/>
          <p:nvPr/>
        </p:nvGrpSpPr>
        <p:grpSpPr>
          <a:xfrm>
            <a:off x="985759" y="407022"/>
            <a:ext cx="2349500" cy="292718"/>
            <a:chOff x="2972247" y="747786"/>
            <a:chExt cx="2349500" cy="292718"/>
          </a:xfrm>
        </p:grpSpPr>
        <p:sp>
          <p:nvSpPr>
            <p:cNvPr id="31" name="TextBox 4">
              <a:extLst>
                <a:ext uri="{FF2B5EF4-FFF2-40B4-BE49-F238E27FC236}">
                  <a16:creationId xmlns="" xmlns:a16="http://schemas.microsoft.com/office/drawing/2014/main" id="{60DC5BB4-5102-431C-9D0F-6022A76A1CC4}"/>
                </a:ext>
              </a:extLst>
            </p:cNvPr>
            <p:cNvSpPr txBox="1"/>
            <p:nvPr/>
          </p:nvSpPr>
          <p:spPr>
            <a:xfrm>
              <a:off x="2972247" y="747786"/>
              <a:ext cx="23495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spc="450" noProof="0" dirty="0" smtClean="0">
                  <a:latin typeface="Montserrat" charset="0"/>
                  <a:ea typeface="Montserrat" charset="0"/>
                  <a:cs typeface="Montserrat" charset="0"/>
                </a:rPr>
                <a:t>Guatemala City</a:t>
              </a:r>
              <a:endParaRPr kumimoji="0" lang="en-US" sz="1200" b="0" i="0" u="none" strike="noStrike" kern="1200" cap="none" spc="450" normalizeH="0" baseline="0" noProof="0" dirty="0">
                <a:ln>
                  <a:noFill/>
                </a:ln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32" name="Straight Connector 5">
              <a:extLst>
                <a:ext uri="{FF2B5EF4-FFF2-40B4-BE49-F238E27FC236}">
                  <a16:creationId xmlns="" xmlns:a16="http://schemas.microsoft.com/office/drawing/2014/main" id="{57E92526-B815-47F9-A476-9F11ED854464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96" y="1040504"/>
              <a:ext cx="99628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33327"/>
              </p:ext>
            </p:extLst>
          </p:nvPr>
        </p:nvGraphicFramePr>
        <p:xfrm>
          <a:off x="59797" y="3538856"/>
          <a:ext cx="9015962" cy="1569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8173"/>
                <a:gridCol w="1577794"/>
                <a:gridCol w="1577794"/>
                <a:gridCol w="1690493"/>
                <a:gridCol w="1671708"/>
              </a:tblGrid>
              <a:tr h="252927">
                <a:tc>
                  <a:txBody>
                    <a:bodyPr/>
                    <a:lstStyle/>
                    <a:p>
                      <a:pPr algn="ctr"/>
                      <a:r>
                        <a:rPr lang="es-GT" sz="11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  <a:r>
                        <a:rPr lang="es-GT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1 </a:t>
                      </a:r>
                      <a:endParaRPr lang="es-GT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1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  <a:r>
                        <a:rPr lang="es-GT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2</a:t>
                      </a:r>
                      <a:endParaRPr lang="es-GT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1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  <a:r>
                        <a:rPr lang="es-GT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3</a:t>
                      </a:r>
                      <a:endParaRPr lang="es-GT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1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  <a:r>
                        <a:rPr lang="es-GT" sz="11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4</a:t>
                      </a:r>
                      <a:endParaRPr lang="es-GT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T" sz="11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Year</a:t>
                      </a:r>
                      <a:r>
                        <a:rPr lang="es-GT" sz="11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5</a:t>
                      </a:r>
                      <a:endParaRPr lang="es-GT" sz="11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64635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s-GT" sz="1000" b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Assessments</a:t>
                      </a:r>
                      <a:r>
                        <a:rPr lang="es-GT" sz="10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GT" sz="1000" b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Legal and </a:t>
                      </a:r>
                      <a:r>
                        <a:rPr lang="es-GT" sz="1000" b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regulatory</a:t>
                      </a:r>
                      <a:endParaRPr lang="es-GT" sz="1000" b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Financial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ublic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private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infraestructure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services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planning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Incentive and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revenue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instruments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approval</a:t>
                      </a:r>
                      <a:endParaRPr lang="es-GT" sz="1000" b="0" kern="1200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000" b="0" kern="1200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 ANTE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Rights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selling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for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funding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US" sz="1000" b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Rights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release</a:t>
                      </a:r>
                      <a:endParaRPr lang="es-GT" sz="1000" b="0" kern="1200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Phase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Execution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Phase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Infrastructure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investment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Fund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Rights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release</a:t>
                      </a:r>
                      <a:endParaRPr lang="es-GT" sz="1000" b="0" kern="1200" baseline="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Phase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Execution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Phase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Infrastructure</a:t>
                      </a: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GT" sz="1000" b="0" kern="120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investment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Real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Estate </a:t>
                      </a: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development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GT" sz="1000" b="0" kern="1200" baseline="0" dirty="0" err="1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Phase</a:t>
                      </a:r>
                      <a:r>
                        <a:rPr lang="es-GT" sz="1000" b="0" kern="1200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 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T" sz="1000" b="0" kern="12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709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45349</TotalTime>
  <Words>235</Words>
  <Application>Microsoft Office PowerPoint</Application>
  <PresentationFormat>Presentación en pantalla (16:9)</PresentationFormat>
  <Paragraphs>107</Paragraphs>
  <Slides>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4" baseType="lpstr">
      <vt:lpstr>MS Mincho</vt:lpstr>
      <vt:lpstr>Arial</vt:lpstr>
      <vt:lpstr>Calibri</vt:lpstr>
      <vt:lpstr>Calibri Light</vt:lpstr>
      <vt:lpstr>Century Gothic</vt:lpstr>
      <vt:lpstr>Lato Light</vt:lpstr>
      <vt:lpstr>Montserrat</vt:lpstr>
      <vt:lpstr>Times New Roman</vt:lpstr>
      <vt:lpstr>1_Default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Slidepro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 PowerPoint Template</dc:title>
  <dc:subject/>
  <dc:creator>Slidepro</dc:creator>
  <cp:keywords/>
  <dc:description/>
  <cp:lastModifiedBy>Paola Constantino</cp:lastModifiedBy>
  <cp:revision>6771</cp:revision>
  <dcterms:created xsi:type="dcterms:W3CDTF">2014-11-12T21:47:38Z</dcterms:created>
  <dcterms:modified xsi:type="dcterms:W3CDTF">2018-07-12T11:41:50Z</dcterms:modified>
  <cp:category/>
</cp:coreProperties>
</file>