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7" r:id="rId5"/>
    <p:sldMasterId id="2147483709" r:id="rId6"/>
    <p:sldMasterId id="2147483741" r:id="rId7"/>
    <p:sldMasterId id="2147483744" r:id="rId8"/>
    <p:sldMasterId id="2147483756" r:id="rId9"/>
  </p:sldMasterIdLst>
  <p:notesMasterIdLst>
    <p:notesMasterId r:id="rId57"/>
  </p:notesMasterIdLst>
  <p:sldIdLst>
    <p:sldId id="256" r:id="rId10"/>
    <p:sldId id="1288" r:id="rId11"/>
    <p:sldId id="540" r:id="rId12"/>
    <p:sldId id="535" r:id="rId13"/>
    <p:sldId id="257" r:id="rId14"/>
    <p:sldId id="528" r:id="rId15"/>
    <p:sldId id="536" r:id="rId16"/>
    <p:sldId id="530" r:id="rId17"/>
    <p:sldId id="265" r:id="rId18"/>
    <p:sldId id="407" r:id="rId19"/>
    <p:sldId id="537" r:id="rId20"/>
    <p:sldId id="531" r:id="rId21"/>
    <p:sldId id="258" r:id="rId22"/>
    <p:sldId id="259" r:id="rId23"/>
    <p:sldId id="539" r:id="rId24"/>
    <p:sldId id="532" r:id="rId25"/>
    <p:sldId id="538" r:id="rId26"/>
    <p:sldId id="527" r:id="rId27"/>
    <p:sldId id="533" r:id="rId28"/>
    <p:sldId id="534" r:id="rId29"/>
    <p:sldId id="1299" r:id="rId30"/>
    <p:sldId id="541" r:id="rId31"/>
    <p:sldId id="506" r:id="rId32"/>
    <p:sldId id="507" r:id="rId33"/>
    <p:sldId id="332" r:id="rId34"/>
    <p:sldId id="360" r:id="rId35"/>
    <p:sldId id="1300" r:id="rId36"/>
    <p:sldId id="542" r:id="rId37"/>
    <p:sldId id="1283" r:id="rId38"/>
    <p:sldId id="474" r:id="rId39"/>
    <p:sldId id="460" r:id="rId40"/>
    <p:sldId id="461" r:id="rId41"/>
    <p:sldId id="466" r:id="rId42"/>
    <p:sldId id="1285" r:id="rId43"/>
    <p:sldId id="1284" r:id="rId44"/>
    <p:sldId id="371" r:id="rId45"/>
    <p:sldId id="1301" r:id="rId46"/>
    <p:sldId id="1286" r:id="rId47"/>
    <p:sldId id="890" r:id="rId48"/>
    <p:sldId id="891" r:id="rId49"/>
    <p:sldId id="896" r:id="rId50"/>
    <p:sldId id="892" r:id="rId51"/>
    <p:sldId id="894" r:id="rId52"/>
    <p:sldId id="889" r:id="rId53"/>
    <p:sldId id="287" r:id="rId54"/>
    <p:sldId id="1302" r:id="rId55"/>
    <p:sldId id="1287"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BADD74-479D-4560-A672-FD62E2C6F944}" v="7" dt="2020-06-30T11:44:46.5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p:restoredTop sz="94643"/>
  </p:normalViewPr>
  <p:slideViewPr>
    <p:cSldViewPr snapToGrid="0" snapToObjects="1">
      <p:cViewPr varScale="1">
        <p:scale>
          <a:sx n="79" d="100"/>
          <a:sy n="79" d="100"/>
        </p:scale>
        <p:origin x="682" y="8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https://worldbankgroup-my.sharepoint.com/personal/ambogdanova_worldbank_org/Documents/Portfolio/GFDRR%20Hydromet%20Portfolio%20-19%20Apr%202019.xlsx" TargetMode="External"/><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Livro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cap="all" spc="150" baseline="0">
                <a:solidFill>
                  <a:schemeClr val="tx1">
                    <a:lumMod val="50000"/>
                    <a:lumOff val="50000"/>
                  </a:schemeClr>
                </a:solidFill>
                <a:latin typeface="+mn-lt"/>
                <a:ea typeface="+mn-ea"/>
                <a:cs typeface="+mn-cs"/>
              </a:defRPr>
            </a:pPr>
            <a:r>
              <a:rPr lang="en-US" sz="3200"/>
              <a:t>2010-2020 Portfolio Growth</a:t>
            </a:r>
          </a:p>
        </c:rich>
      </c:tx>
      <c:overlay val="0"/>
      <c:spPr>
        <a:noFill/>
        <a:ln>
          <a:noFill/>
        </a:ln>
        <a:effectLst/>
      </c:spPr>
      <c:txPr>
        <a:bodyPr rot="0" spcFirstLastPara="1" vertOverflow="ellipsis" vert="horz" wrap="square" anchor="ctr" anchorCtr="1"/>
        <a:lstStyle/>
        <a:p>
          <a:pPr>
            <a:defRPr sz="3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'Projects with Details'!$L$6</c:f>
              <c:strCache>
                <c:ptCount val="1"/>
                <c:pt idx="0">
                  <c:v>AFR</c:v>
                </c:pt>
              </c:strCache>
            </c:strRef>
          </c:tx>
          <c:spPr>
            <a:ln w="38100" cap="flat" cmpd="sng" algn="ctr">
              <a:solidFill>
                <a:srgbClr val="3A81BA"/>
              </a:solidFill>
              <a:miter lim="800000"/>
            </a:ln>
            <a:effectLst/>
          </c:spPr>
          <c:marker>
            <c:symbol val="none"/>
          </c:marker>
          <c:cat>
            <c:numRef>
              <c:f>'Projects with Details'!$M$5:$W$5</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'Projects with Details'!$M$6:$W$6</c:f>
              <c:numCache>
                <c:formatCode>General</c:formatCode>
                <c:ptCount val="11"/>
                <c:pt idx="0">
                  <c:v>17.07</c:v>
                </c:pt>
                <c:pt idx="1">
                  <c:v>17.07</c:v>
                </c:pt>
                <c:pt idx="2">
                  <c:v>29.67</c:v>
                </c:pt>
                <c:pt idx="3">
                  <c:v>55.870000000000005</c:v>
                </c:pt>
                <c:pt idx="4">
                  <c:v>82.87</c:v>
                </c:pt>
                <c:pt idx="5">
                  <c:v>84.570000000000007</c:v>
                </c:pt>
                <c:pt idx="6">
                  <c:v>84.570000000000007</c:v>
                </c:pt>
                <c:pt idx="7">
                  <c:v>122.57000000000001</c:v>
                </c:pt>
                <c:pt idx="8">
                  <c:v>130.07</c:v>
                </c:pt>
                <c:pt idx="9">
                  <c:v>194.07</c:v>
                </c:pt>
                <c:pt idx="10">
                  <c:v>259.07</c:v>
                </c:pt>
              </c:numCache>
            </c:numRef>
          </c:val>
          <c:smooth val="0"/>
          <c:extLst>
            <c:ext xmlns:c16="http://schemas.microsoft.com/office/drawing/2014/chart" uri="{C3380CC4-5D6E-409C-BE32-E72D297353CC}">
              <c16:uniqueId val="{00000000-522E-204F-AD21-6A871E3C43A9}"/>
            </c:ext>
          </c:extLst>
        </c:ser>
        <c:ser>
          <c:idx val="1"/>
          <c:order val="1"/>
          <c:tx>
            <c:strRef>
              <c:f>'Projects with Details'!$L$7</c:f>
              <c:strCache>
                <c:ptCount val="1"/>
                <c:pt idx="0">
                  <c:v>EAP</c:v>
                </c:pt>
              </c:strCache>
            </c:strRef>
          </c:tx>
          <c:spPr>
            <a:ln w="38100" cap="flat" cmpd="sng" algn="ctr">
              <a:solidFill>
                <a:srgbClr val="FFC000"/>
              </a:solidFill>
              <a:miter lim="800000"/>
            </a:ln>
            <a:effectLst/>
          </c:spPr>
          <c:marker>
            <c:symbol val="none"/>
          </c:marker>
          <c:cat>
            <c:numRef>
              <c:f>'Projects with Details'!$M$5:$W$5</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'Projects with Details'!$M$7:$W$7</c:f>
              <c:numCache>
                <c:formatCode>General</c:formatCode>
                <c:ptCount val="11"/>
                <c:pt idx="0">
                  <c:v>29.73</c:v>
                </c:pt>
                <c:pt idx="1">
                  <c:v>29.73</c:v>
                </c:pt>
                <c:pt idx="2">
                  <c:v>29.73</c:v>
                </c:pt>
                <c:pt idx="3">
                  <c:v>61.330000000000005</c:v>
                </c:pt>
                <c:pt idx="4">
                  <c:v>100.33</c:v>
                </c:pt>
                <c:pt idx="5">
                  <c:v>123.33</c:v>
                </c:pt>
                <c:pt idx="6">
                  <c:v>130.32999999999998</c:v>
                </c:pt>
                <c:pt idx="7">
                  <c:v>144.92999999999998</c:v>
                </c:pt>
                <c:pt idx="8">
                  <c:v>155</c:v>
                </c:pt>
                <c:pt idx="9">
                  <c:v>155</c:v>
                </c:pt>
                <c:pt idx="10">
                  <c:v>320</c:v>
                </c:pt>
              </c:numCache>
            </c:numRef>
          </c:val>
          <c:smooth val="0"/>
          <c:extLst>
            <c:ext xmlns:c16="http://schemas.microsoft.com/office/drawing/2014/chart" uri="{C3380CC4-5D6E-409C-BE32-E72D297353CC}">
              <c16:uniqueId val="{00000001-522E-204F-AD21-6A871E3C43A9}"/>
            </c:ext>
          </c:extLst>
        </c:ser>
        <c:ser>
          <c:idx val="2"/>
          <c:order val="2"/>
          <c:tx>
            <c:strRef>
              <c:f>'Projects with Details'!$L$8</c:f>
              <c:strCache>
                <c:ptCount val="1"/>
                <c:pt idx="0">
                  <c:v>ECA</c:v>
                </c:pt>
              </c:strCache>
            </c:strRef>
          </c:tx>
          <c:spPr>
            <a:ln w="38100" cap="flat" cmpd="dbl" algn="ctr">
              <a:solidFill>
                <a:schemeClr val="accent3"/>
              </a:solidFill>
              <a:miter lim="800000"/>
            </a:ln>
            <a:effectLst/>
          </c:spPr>
          <c:marker>
            <c:symbol val="none"/>
          </c:marker>
          <c:cat>
            <c:numRef>
              <c:f>'Projects with Details'!$M$5:$W$5</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'Projects with Details'!$M$8:$W$8</c:f>
              <c:numCache>
                <c:formatCode>General</c:formatCode>
                <c:ptCount val="11"/>
                <c:pt idx="0">
                  <c:v>80</c:v>
                </c:pt>
                <c:pt idx="1">
                  <c:v>107</c:v>
                </c:pt>
                <c:pt idx="2">
                  <c:v>90</c:v>
                </c:pt>
                <c:pt idx="3">
                  <c:v>80</c:v>
                </c:pt>
                <c:pt idx="4">
                  <c:v>87</c:v>
                </c:pt>
                <c:pt idx="5">
                  <c:v>90</c:v>
                </c:pt>
                <c:pt idx="6">
                  <c:v>113.7</c:v>
                </c:pt>
                <c:pt idx="7">
                  <c:v>120</c:v>
                </c:pt>
                <c:pt idx="8">
                  <c:v>123</c:v>
                </c:pt>
                <c:pt idx="9">
                  <c:v>134</c:v>
                </c:pt>
                <c:pt idx="10">
                  <c:v>144</c:v>
                </c:pt>
              </c:numCache>
            </c:numRef>
          </c:val>
          <c:smooth val="0"/>
          <c:extLst>
            <c:ext xmlns:c16="http://schemas.microsoft.com/office/drawing/2014/chart" uri="{C3380CC4-5D6E-409C-BE32-E72D297353CC}">
              <c16:uniqueId val="{00000002-522E-204F-AD21-6A871E3C43A9}"/>
            </c:ext>
          </c:extLst>
        </c:ser>
        <c:ser>
          <c:idx val="3"/>
          <c:order val="3"/>
          <c:tx>
            <c:strRef>
              <c:f>'Projects with Details'!$L$9</c:f>
              <c:strCache>
                <c:ptCount val="1"/>
                <c:pt idx="0">
                  <c:v>LAC</c:v>
                </c:pt>
              </c:strCache>
            </c:strRef>
          </c:tx>
          <c:spPr>
            <a:ln w="38100" cap="flat" cmpd="sng" algn="ctr">
              <a:solidFill>
                <a:srgbClr val="88950F"/>
              </a:solidFill>
              <a:miter lim="800000"/>
            </a:ln>
            <a:effectLst/>
          </c:spPr>
          <c:marker>
            <c:symbol val="none"/>
          </c:marker>
          <c:cat>
            <c:numRef>
              <c:f>'Projects with Details'!$M$5:$W$5</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'Projects with Details'!$M$9:$W$9</c:f>
              <c:numCache>
                <c:formatCode>General</c:formatCode>
                <c:ptCount val="11"/>
                <c:pt idx="0">
                  <c:v>8</c:v>
                </c:pt>
                <c:pt idx="1">
                  <c:v>8</c:v>
                </c:pt>
                <c:pt idx="2">
                  <c:v>10</c:v>
                </c:pt>
                <c:pt idx="3">
                  <c:v>15</c:v>
                </c:pt>
                <c:pt idx="4">
                  <c:v>25</c:v>
                </c:pt>
                <c:pt idx="5">
                  <c:v>30</c:v>
                </c:pt>
                <c:pt idx="6">
                  <c:v>35.4</c:v>
                </c:pt>
                <c:pt idx="7">
                  <c:v>33</c:v>
                </c:pt>
                <c:pt idx="8">
                  <c:v>32.799999999999997</c:v>
                </c:pt>
                <c:pt idx="9">
                  <c:v>38.9</c:v>
                </c:pt>
                <c:pt idx="10">
                  <c:v>43.9</c:v>
                </c:pt>
              </c:numCache>
            </c:numRef>
          </c:val>
          <c:smooth val="0"/>
          <c:extLst>
            <c:ext xmlns:c16="http://schemas.microsoft.com/office/drawing/2014/chart" uri="{C3380CC4-5D6E-409C-BE32-E72D297353CC}">
              <c16:uniqueId val="{00000003-522E-204F-AD21-6A871E3C43A9}"/>
            </c:ext>
          </c:extLst>
        </c:ser>
        <c:ser>
          <c:idx val="4"/>
          <c:order val="4"/>
          <c:tx>
            <c:strRef>
              <c:f>'Projects with Details'!$L$10</c:f>
              <c:strCache>
                <c:ptCount val="1"/>
                <c:pt idx="0">
                  <c:v>MENA</c:v>
                </c:pt>
              </c:strCache>
            </c:strRef>
          </c:tx>
          <c:spPr>
            <a:ln w="38100" cap="flat" cmpd="sng" algn="ctr">
              <a:solidFill>
                <a:srgbClr val="7030A0"/>
              </a:solidFill>
              <a:miter lim="800000"/>
            </a:ln>
            <a:effectLst/>
          </c:spPr>
          <c:marker>
            <c:symbol val="none"/>
          </c:marker>
          <c:cat>
            <c:numRef>
              <c:f>'Projects with Details'!$M$5:$W$5</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'Projects with Details'!$M$10:$W$10</c:f>
              <c:numCache>
                <c:formatCode>General</c:formatCode>
                <c:ptCount val="11"/>
                <c:pt idx="0">
                  <c:v>0</c:v>
                </c:pt>
                <c:pt idx="1">
                  <c:v>0</c:v>
                </c:pt>
                <c:pt idx="2">
                  <c:v>0</c:v>
                </c:pt>
                <c:pt idx="3">
                  <c:v>0</c:v>
                </c:pt>
                <c:pt idx="4">
                  <c:v>0</c:v>
                </c:pt>
                <c:pt idx="5">
                  <c:v>0</c:v>
                </c:pt>
                <c:pt idx="6">
                  <c:v>0</c:v>
                </c:pt>
                <c:pt idx="7">
                  <c:v>0</c:v>
                </c:pt>
                <c:pt idx="8">
                  <c:v>0</c:v>
                </c:pt>
                <c:pt idx="9">
                  <c:v>0</c:v>
                </c:pt>
                <c:pt idx="10">
                  <c:v>10</c:v>
                </c:pt>
              </c:numCache>
            </c:numRef>
          </c:val>
          <c:smooth val="0"/>
          <c:extLst>
            <c:ext xmlns:c16="http://schemas.microsoft.com/office/drawing/2014/chart" uri="{C3380CC4-5D6E-409C-BE32-E72D297353CC}">
              <c16:uniqueId val="{00000004-522E-204F-AD21-6A871E3C43A9}"/>
            </c:ext>
          </c:extLst>
        </c:ser>
        <c:ser>
          <c:idx val="5"/>
          <c:order val="5"/>
          <c:tx>
            <c:strRef>
              <c:f>'Projects with Details'!$L$11</c:f>
              <c:strCache>
                <c:ptCount val="1"/>
                <c:pt idx="0">
                  <c:v>SAR</c:v>
                </c:pt>
              </c:strCache>
            </c:strRef>
          </c:tx>
          <c:spPr>
            <a:ln w="38100" cap="flat" cmpd="sng" algn="ctr">
              <a:solidFill>
                <a:srgbClr val="FF0000"/>
              </a:solidFill>
              <a:miter lim="800000"/>
            </a:ln>
            <a:effectLst/>
          </c:spPr>
          <c:marker>
            <c:symbol val="none"/>
          </c:marker>
          <c:cat>
            <c:numRef>
              <c:f>'Projects with Details'!$M$5:$W$5</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'Projects with Details'!$M$11:$W$11</c:f>
              <c:numCache>
                <c:formatCode>General</c:formatCode>
                <c:ptCount val="11"/>
                <c:pt idx="0">
                  <c:v>62.61</c:v>
                </c:pt>
                <c:pt idx="1">
                  <c:v>65</c:v>
                </c:pt>
                <c:pt idx="2">
                  <c:v>67</c:v>
                </c:pt>
                <c:pt idx="3">
                  <c:v>39.200000000000003</c:v>
                </c:pt>
                <c:pt idx="4">
                  <c:v>70.2</c:v>
                </c:pt>
                <c:pt idx="5">
                  <c:v>80.2</c:v>
                </c:pt>
                <c:pt idx="6">
                  <c:v>201.4</c:v>
                </c:pt>
                <c:pt idx="7">
                  <c:v>205</c:v>
                </c:pt>
                <c:pt idx="8">
                  <c:v>363</c:v>
                </c:pt>
                <c:pt idx="9">
                  <c:v>393</c:v>
                </c:pt>
                <c:pt idx="10">
                  <c:v>350</c:v>
                </c:pt>
              </c:numCache>
            </c:numRef>
          </c:val>
          <c:smooth val="0"/>
          <c:extLst>
            <c:ext xmlns:c16="http://schemas.microsoft.com/office/drawing/2014/chart" uri="{C3380CC4-5D6E-409C-BE32-E72D297353CC}">
              <c16:uniqueId val="{00000005-522E-204F-AD21-6A871E3C43A9}"/>
            </c:ext>
          </c:extLst>
        </c:ser>
        <c:dLbls>
          <c:showLegendKey val="0"/>
          <c:showVal val="0"/>
          <c:showCatName val="0"/>
          <c:showSerName val="0"/>
          <c:showPercent val="0"/>
          <c:showBubbleSize val="0"/>
        </c:dLbls>
        <c:smooth val="0"/>
        <c:axId val="1973052879"/>
        <c:axId val="1967745951"/>
      </c:lineChart>
      <c:catAx>
        <c:axId val="1973052879"/>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967745951"/>
        <c:crosses val="autoZero"/>
        <c:auto val="1"/>
        <c:lblAlgn val="ctr"/>
        <c:lblOffset val="100"/>
        <c:noMultiLvlLbl val="0"/>
      </c:catAx>
      <c:valAx>
        <c:axId val="1967745951"/>
        <c:scaling>
          <c:orientation val="minMax"/>
        </c:scaling>
        <c:delete val="0"/>
        <c:axPos val="l"/>
        <c:majorGridlines>
          <c:spPr>
            <a:ln w="9525" cap="flat" cmpd="sng" algn="ctr">
              <a:solidFill>
                <a:schemeClr val="tx1">
                  <a:lumMod val="15000"/>
                  <a:lumOff val="85000"/>
                  <a:alpha val="32000"/>
                </a:schemeClr>
              </a:solidFill>
              <a:round/>
            </a:ln>
            <a:effectLst/>
          </c:spPr>
        </c:majorGridlines>
        <c:title>
          <c:tx>
            <c:rich>
              <a:bodyPr rot="-540000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b="1"/>
                  <a:t>US$ million</a:t>
                </a:r>
              </a:p>
            </c:rich>
          </c:tx>
          <c:layout>
            <c:manualLayout>
              <c:xMode val="edge"/>
              <c:yMode val="edge"/>
              <c:x val="8.1022309711286083E-3"/>
              <c:y val="0.41819431338777124"/>
            </c:manualLayout>
          </c:layout>
          <c:overlay val="0"/>
          <c:spPr>
            <a:noFill/>
            <a:ln>
              <a:noFill/>
            </a:ln>
            <a:effectLst/>
          </c:spPr>
          <c:txPr>
            <a:bodyPr rot="-540000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97305287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Folha1!$A$2:$A$10</cx:f>
        <cx:nf>Folha1!$A$1</cx:nf>
        <cx:lvl ptCount="9" name="Country">
          <cx:pt idx="0">Afghanistan</cx:pt>
          <cx:pt idx="1">Bangladesh</cx:pt>
          <cx:pt idx="2">Bhutan</cx:pt>
          <cx:pt idx="3">India</cx:pt>
          <cx:pt idx="4">Maldives</cx:pt>
          <cx:pt idx="5">Myanmar</cx:pt>
          <cx:pt idx="6">Nepal</cx:pt>
          <cx:pt idx="7">Pakistan</cx:pt>
          <cx:pt idx="8">Sri Lanka</cx:pt>
        </cx:lvl>
      </cx:strDim>
      <cx:strDim type="colorStr">
        <cx:f>Folha1!$B$2:$B$10</cx:f>
        <cx:lvl ptCount="9">
          <cx:pt idx="0">TA</cx:pt>
          <cx:pt idx="1">Project</cx:pt>
          <cx:pt idx="2">Project</cx:pt>
          <cx:pt idx="3">No Project</cx:pt>
          <cx:pt idx="4">TA</cx:pt>
          <cx:pt idx="5">Project</cx:pt>
          <cx:pt idx="6">Project</cx:pt>
          <cx:pt idx="7">Project</cx:pt>
          <cx:pt idx="8">Project</cx:pt>
        </cx:lvl>
      </cx:strDim>
    </cx:data>
  </cx:chartData>
  <cx:chart>
    <cx:plotArea>
      <cx:plotAreaRegion>
        <cx:series layoutId="regionMap" uniqueId="{A807B485-7B2A-D346-89F3-0E882828E24D}">
          <cx:tx>
            <cx:txData>
              <cx:f>Folha1!$B$1</cx:f>
              <cx:v>Project</cx:v>
            </cx:txData>
          </cx:tx>
          <cx:dataPt idx="5"/>
          <cx:dataId val="0"/>
          <cx:layoutPr>
            <cx:regionLabelLayout val="none"/>
            <cx:geography projectionType="mercator" viewedRegionType="dataOnly" cultureLanguage="pt-PT" cultureRegion="PT" attribution="Com tecnologia Bing">
              <cx:geoCache provider="{E9337A44-BEBE-4D9F-B70C-5C5E7DAFC167}">
                <cx:binary>7HzZktxGluWvyPQ8oHyBO9zLqtqsAMSSmZEbmRSXF1hyw77v+If5ivmU/rE+IEV1BgLKKKmqR2M2
ZSZTqTIZdPe733PPjb9+HP7yMfn8WP0wpElW/+Xj8Lcfg6Yp/vLTT/XH4HP6WL9Iw49VXudfmhcf
8/Sn/MuX8OPnnz5Vj32Y+T8xQs2fPgaPVfN5+PE//oq/zf+cH/KPj02YZ/ft52p8+bluk6Z+5ner
v/rhY95mzfxxH3/T3368e4zDunnMfvzhc9aEzfgwFp//9uPRH/rxh5+Wf9XJsT8kuFnTfsJnmX7B
tZYWFcIUUpj8xx+SPPN/+a1ULxQ1tbKoYpLi3+r7yTePKT5991i2uNB//p/8+8/XbvT1Po+fPlWf
6/qHX/73+LNHLzj+VVjnzjchOPl84burry/86VjI//HXxQ/w5sVPnuhhKaBzv1qq4eZz8Zg89+Lf
qQP1gkmiKSHcpJaWs5SfKEHxF5pLyaABLZnSRH4/+psSzt5mXf6/fGwh+l9+upT6zd2fL/Xrx+RT
2D3W31+/Zmq/T/AGeSEpsUxLa4Z/TEIpOxK9xV/MeqFKWtISlqJwj2+e9030/8iV1qX/359cKOC/
f7HUwfXPf74O/v7FDx6zf3EM4vyF4lybMHFFmMVN80gJUr4gTHBJZlUxqixxrIS/f/nsf73THwpD
x59eKOP4l0uF/H375yvEfsz85PHT5zr4LpR/3i0YAo5JEYYEt4S2pEDAeRKPNHnBFFLF7DaKmF/D
1VOn+MeutO4WTz+70MXTXy01Ybt/vib+839nn8LHf6EW2AsuqNZcSGLNQehYCxYSN7KBJZVmRGk1
O81TLZy/zroGvn9uIf3vP15K/uLmz5f89fiYpY/V9/f/CxyAvqAW4r0kUhDJTcs6dgD5QlCpFSec
ISsLucwK5++zLvtfH7IQ/q8/X0r/+vrPl74dtP/aitR6MQcf1EGCa06kPM4GiD4mNIK8bVpccqbo
d71/S8nnr7Mu+++fW4j++4+Xkrcf/nzJv6rCHw6PWfwvDDrWC8moJKam2uRcaL4oRckLi1BLSnQM
FhL1/OunQecfutG6/J98dKGCJ79ZauHw/0AzcPHvsP+91T3puf5Hu7BvlfLnf/cDR3DD/10dHBfI
30LBP59//90QrMJHXwPnEllaYhP/GCTz+/rk/09Bot8GkH5F1NzH5nHzFYp7giE9/9vvWlx89Jc8
uuo83/zq4tPffqQSze+vAN/8Vxzl32VI/PUjnx/r5m8/As5ATUs5VXNqn/vo/vPXn7MXEgiIZWki
5v57TutZXjUBPvKCogieGz3ke82Agfz4Q52386+AnqAYEERrwQAeUikJ+xX9vMuT0c+zX0Xxy///
IWvTuzzMmhpvIT/+UHz7Y/M9AcNY2sTxuAr6S/SdaHiKj48vgbDOf/p/1cFUJkYaEperadfk91nd
um3+KipSp/PaDcltEhd7kbTf+vJvCOHawfNfvDyYA/xRBK8EFjpf7MnBWWwNZdY1xG3Nt3oINoSk
BxEIO9a+TcLIaWvDLaRwGhU6Qe3bRuTb1BL2OBBXNP4u1pdPtLZ2ozVRcPTWqMUERDxL/ehGhLCp
qkviQjv2xBon09KZAn6ZeaatesNlqXDqIbhMvwF3vykLtnqyyUyKMo9blC2UoMOiLswJsmA53cXs
sk2t/dAYGzbmj0mvXnvGF0XFNfXNa9/qNhkzL6VM9m3RXBXMf2uZ4/WYjA4p3GZwqdLfOvffvJ9e
UZWpLcKJUJJLtbiewXWXBX5LXGUV9vCKk8FNQ3ZNSsONx+zQGuFm0pX9B9QhCPSBZo8wIuZbPTGQ
IrZ6a/JwaqwGp0qDTdN1m3y8S8y3edXZge62tdhpb/hWr/7ma1dd4snBcmGZUhs67EhH3KKbdhMr
WlsmzW1ivZUidJKwdfpiuCGmehh0sHn+0SdOAbQTQqaSMgQFydADP30zi/KkI4ExuaEZOWyMnCZv
HG9qnDo3tv/cUQtrl03JVNTgqKoRdu6HGxaPrlcZ24j2Z1SJGHfs6ngVfIZJUyk5R5zjV3UFmQYS
BsQdwtyOu3jfpKmb8OTw/IsoutDnzlELxamu5ToUPnEn07cLHTqRSPbh1F5NYW/7bLCzpHUyv3La
abRNU796/vwTN5mfyYCkmpYQUtKFRAHeFYNVZXATulNaOLLL7Hz0d74c3Kz0bQRRJ1Xm/vlTZ7T8
9NVPjl1IN+i8RNMoR/C4TOhgG9bk5nZLhF0lwm6IabMit01qOkVoOe05Z5kfdRTG50cDlKES8QHd
60LmMuJGLzh061lv/SB2JOP7ZhxuemZsfGpsCnnpGdmjSt9Hn33Z7Md62ileX1hwX9NK9gZtrxr/
XChfVYVpmcAzLAZAb3krmGMRNrCEuv7QVbndJMHGMsx9XdaxHU+X5XBBidfaBg+daYr32jQvWx7b
U5LvcpHedUpcRzsjpFcpf31GX6t3QwbnSOCSi2Vc08Ho+12AjDtrir9L8zdZn7qyGHesFU5YZLYo
dp5lOobq7NZsnMmrnTHvbQ2RhYZpj5a/mT5VjJ0JPmzNkpgygX6iuNCAP4/9tDWSwVIcaWg0lT14
3YZY466bfvYL5uSqvcqZPgiuHmDUL/NxvPbtgGV2ZlS2jqTrp2I/suxgWuo1uxqb7naakkP6e3MR
7I0TRimAKoF8v7ijKr2pz6aUuFVibKy6cWLVbRvtb6rCt2cpWTG75uY5gwL+dWLmwL40NYn6WoAd
i0aKaPTHEKLxK31RD0gHqfcq79tNW0dOlWcHpruNXweXrVVf0HK66XpcQ3s/R+dse818pMUZIUJq
Yer5pk/SouyFJ/Kum9zCq/ZDV+9C5b+UXnMVKvoxDB9jzzZw7hmjncW6dHMJZIpKE6nJQtF5dGpK
eFzpqZlcamgny21eeA8aUTVFZvT83jXCwKZGtw3q5vbM0WtWaRELRQCfMXlr8eAu6QwaUT255hS8
7drhqh4fpijYqBHRxdIXXTTYsr6QZbaZb2CO3hm/WI2wFrWUVIzN1fIisJcyVp4VeJOrsu7KUo2T
p+POYOFLU04XbWSz4aqi3df3x7ejNt6ekcCa8VkM4QwwIAplupBAEgZJkSqcP43pvrkYf2ZVsm9y
bQ95sbHS4Uar4dbLenfIWqfLi0NotHaZVec0sWYEGE6h+dAUsWtpemZQdjTKIuKanr/jbXApEFKt
yTgoGrw0cu9QJ8lBB+lhqPxzMgC8f2KACD4UPs8ZZ9bC7wuL9KItkOWMXDnlmNqe73Czc5nZXsXF
6GqvuhBWu2GWtxnoFZPFRTQYZyxhzfcszU0x4+SKL01RpUVFshyKiPpg06fhplDsMvQTl8txR3ET
xWwzG9zn9T8XfUvfQyvICIe7U2WKY98jmRh6baBSKzNvM9ekjBibKk32cy/SG+GZwpDOf9/JeXB1
tIUU3YhYmHsQ0YAlBkcR6jdOWNuVme6t5irPvK0w1EMXbBURu4zu+6xwkN8OzNcPRpzf8eLcVdYq
OiWUZULxCHrL7jTjQS1yTSd3MKVj6dQO07u6YNeq9l+mRX1L+uGmjR/iNjuMXnTxvNxnosGpIGDw
DAkH/545IE9DLU0mY0hyObnpoNygC3dcmhcq/Tjl6X3Jho++GR+8agzsdDoQZTyOUffBaM9o/7Qd
ARvIMhU6ff518jvf8knAj1TUDpMwB9co3UimrtDtVpepGzeZXbPEtVBqknHYZSS1zwhgfuDCEo6O
XgSeKm7GekxRvjZGt5lL2igPNoFsd9K7M1N+zSZx2WX+dUjDy2r4UDTtQ6PHXRHy6yrSr0x6FjVY
8UCIgmEOhUBAEI+PhRErlvmkj39pkIbostbxvqrM6wxq8qh6VafyWmr/0oobpwvri8mK97VpbL0x
djzR7swpus8o7taht+/PFuMrIdLEGI3Bd3BNEIiO7xcZUTelFu5Xl/12VMJum8SFIbmxDr5IfyO7
u5D1W689myRWTwZjTPKvrA2+CJD+yH0/qzIYaxW8lHFox423pUZ9FY/y0tL1xrMa58tQ1R+fN5K1
qtFERoBaTIuA0bZ4MgtCGZqJObpGiu6OhU4VdNu+6Le+iJwhkntDRPcC+VuUkVP70vG723rsN74Z
7UMyN/FfirK/MVjzYeqMl3w3taMdoS14/p5rWVwAh4Mzc4Br+K9j1Ri6R8fbeiMEZPOqmuxMxzYp
6XtN4nfxZIV2ZeFwOj70deaYVuuw4Zz9rpivINxiCpQaNqfS4ztMdTHFiYkyqjEhD5Luhzi87zJv
743tXo2p63nsMlPhufJ11sHCkcXsM3g2MdlJ5qYJk2khUTSWYbBjgdySx5qal4lmAJJMp+HjDjCl
M5WGrUfPGbKzVdxKLAWkNpePGsX7Sf7mdd17IijgpJW/Ldtk36fxvS6NQ9In+7G/YmaAXGLaleT7
DH3GOIQvDb89E9LZ6jU0KmducQsEjkVIZ/lEA60EEkqpHLOMbEnFJqJVa3eBGBw1ja+tktidhv9E
/mPNfSexLJsW3ZWi0fvW93e0bjdhWLpFcJkQ/cnIGmIzZuTOOGp7LM+UHGvZeIZ7KaBigKVsWfwJ
gLNZzAnMhfuvSt0faiE2oilbu+jlJxmP18b0Oooz3x6CUNs02QX+5MRmehXxm8SQzhk3WskJglLJ
iQZOhSZkkRMiEYc91TAlmnVOX422kultEsfM7mg52I1RPvpte0Uzfp3qKbHVkL0PxtGVCbrXxLxu
Mh84UP1HLBzWZcLBkS5PcnUflWgZfR+lWehxm5kTsUMz3k9KbUcDFUsJr29wyckv7rNksJUf732S
fjkjnZXaCXCDQAzWyAJiiQHFOenHcoSZB2W6L3l6ULy4szL9IL1um7yKJjO1J6O76XTxGMXqVVRP
Bx3zi6Tz3w7iXMybK7Wl24Mto9A7SEToZTZK2tBjOkb2scLqTkbdJp3Up6CxHOan9hxuypx8fF4C
a0dy9MgzmA20eHlkUyurj9k0ur0JsNwi7ozapr0BJ9uZY+DgRudUv1IkCm5KyF2BywgvOQ6qVaEL
3voDEhC13gYB2dBB7P0m2NUF+nS/uvVK496nXmT3kH6t/HMuOpv8UswcOVAIRYA1zcylpxVaqdRE
mwoXqDNV2HHsvxnKzqFztxwbB0vEe1OG97kZ2KNpABNsd+0QOETS++Hd89Jfyy8YCykQqAC4njhn
nlPWjYMxulniFIV2S9JdZVZyP6kbPe4HolyAStvnz1yDXQUAT0pNNGaz1o+fz0I2GomFxBqi/tJT
fUsb88JwMpuX1hclQlugDiJBbifesDtz9lo0AlXvazumpTxpzTU493KqRzdSset/6YV6lTfdVd30
V50l9oEh9hYmJZiYoBILNl1T3gaNuc+N0R64uiqMuzMXWjNGKQSIbICL0CMuMryvZZX1mgJK76JL
0gUvJ1bfmszfDUl1K6P6Niu0U4zpRcbiPQ2nb1S/3xxenBoA2kRMkuahIehCalGMRVFPhsKHPPKy
dXzYwZRcCt975fXBu8eYeHZY7M+8+LS2wJHgECPuanAily9OZKDyMWKj2+T1I8Mc0679C53Jq2rk
aNQuReFvmTKc2OJXQIUPITtb+65dwYT3IUkykJqX8zMFCKj1kmQEMMH3c+Tlw5s+bdwZJktyAM6Q
+2DG2wkAtSl+jvrkXJN2WlfMPYk0Z3Ioahy+yIqTz6tEFcAhgMbt5mLX6puLb7huvJ87NLNI99Nl
VnwqWWSnkttBMNrPa+IUJ2AEVY3A2MhCIFpidBmxponofHC7NN3HlY+pTnwf6saui3FTIww/f9yp
6zGCohBZDjA7yunZFJ/0pW3c0xql9oCGFMjYkLhlPezKXtoU8MQ/dZS5cKqO5H5QFTiKRVDghGRS
3DVZ6BDRnwtma4rUJlCPef0G7cziqJybqagZjqJeC7Ot7tVobbuK53ZWInsAEiEOqQvb8DELjVju
u7l4H1XyxvC998+/es2XtYCEAX4IBeTnWMBAE1LUhRaGR2F+yHR9UU3qIVDsOnhZdO8t39+Q+CzG
t+JKKJ4IUF40c8A8598/0Wqd19YwJcXg1mG/bToYEvc3vDYOpdltptbbVk2474w3BcyXFJmTjd7r
5599WkEglGA4IjHSRhwlC7vK0aXTJhWD227kkO8i1IxB/LZnbxqkLzWeffGKxhmyNuo1YKsz8/74
xWZdVmFWhoPrBambWcGllXuvzAhI2+cAIw3D5NvRyraxVg+VVKHNs5esPDftXtE1Xo1+BA/GKG05
erHqTvI+N3rXKo0N4f7LpOuvzCRyaRHYddnZYgzfYbb2jZv8m+liJWQgYFI1T6JQPC2L+axsm4FH
Ze8KwCEcc8KyEE7F201WZ7Zs/DMRau2VwEWQIyBxicWSY1F3ufbGWg+9O6rEDdFwWkGwaaVwYwpL
Sq9yzGxpGZ/LUKc5mc0VMHg8GBoBSlz49JQVgCiitHc7zIza4UEOkTNF8Q7FWmbZhAS2T15mIYD8
+g8ESYa+F8sCgB2wSbZ4sbZSs6lzs3dliGqbJYfea+y2DRwziM+Mv9eEKxCGZ+4A+rPlXDFjtTbH
1OtdQPROzhPXgOcQEl7U07CNcm8T9HLfBsOZimMFJWUgKxBsE82LE2Q5Fah0FtFcW72rzc9eZ0GI
8bYsy00Q5O9DDANy65GHnZtY/i5I9auegs9C1cPvDxpgTMwxC4OJkyJkKuvQN3PWu34S7IJc2J3g
16FqbK/qnEkbm0aeA1VW5W2C0jB77Oyzx8bMIrMcshTv7lH6+pjNFqJ24vY+Mn1XWBhOcrdI2jOZ
cKXYxvYD0EVTcaVgWguD6mXAewzie5fq1FWdF9o+rfcea93Y2MUzNh8Xju/rQ9KhAghZffH7BY3t
DIaaDybGZtba0/zQdlYtYwZBj163J06BtDRmwTZrfFdeDT0/47trAQq4okZlBW7FSVycuKibSrUI
UGWwKYPWiSN2bZHXQQpQBgOX5x+3grXPuyWQLRZvFYb+c83zJPtJESjSCgJ3HcadKq19+ZlO8hEY
bjsO2zFGkaPve8nOZPqTlKdnfwVChy6dyK9UwKfHtmGOsVUOxlFFqVOG0smiHr1icyX9mQLUbzD3
+r0v/XqkMhWDbE00jMcvFb0ftrwciQtaRGGztNoZ+XCl8+QmxYyhUPLglVPlloOXgnJ3jipDT/SK
4xEN0bfPC57IPcfHkzIkgewBDxikdHoWvStvtG4qu0QydgqZfhmH+oNW6k6pXZwabzwSfzJL6lg8
YYAoxVWYDG9Y59nPi+Vrs3LUys/3Qumhwa0E420JX9SGjHvEEXB4mP4UJMYro92NbbMXgUcc06iU
M7BmdGlYSFur3KGRk7HoNsPKmP0mSHY6+TnpkoPqg3umyUeLeKlT0uY6svg+xAjPI8h0k+adXcfm
JY+mXeBZl1nqb5Avz81v1oSsCYGSgcNQqhcRqvUjs08akBbqqHfaGKyRdHKzut8OJHFF0Z+LTevn
WTP6NpdTyzasMSs5ElIRN2rM67Lqt+H0mAev5mn5PCTNaH3Bu+EmSx6SMNoMSm96UAeqOnGSwX+Q
Uv2cSHqmwjnFT6FR1M4E1c1MVGJzGH/i0n441lY7QAgxeSjtgOgti9IDbn8VxnbC+l3jt1sz55fS
49dZvxnKdkPBsXSet6zTNDnfg2OAj+YclMZl4DY6MTaNh+F5EdID7Zld1Om159UfEEw3Xjm6k+yu
tAjf1a163dVg2iTELdMz4ZvN1ezSwMFhIAowAdgcS7/nTdv1VMxcTp5cqXxyyjw6iHFbED+zGfVf
t73/MtTVZeMXm7Qw7guJvA0g3hu7TTNgToMGpC2IKy39skPXPxD5svfH68do8l5XAmOUTp2pbNjc
PS8uPXMfkGMhvlP2iRjSojBCyA44wpUPG7JFKF4HZvimqmtArXHm+BbHwA9DWkdiMh5GurCFWV8E
qOkbA7SAQR14kb4X+GWVtx+SdgjdxLA21eQltpcYd7pD8gSqfkbtcyBbXB24BJAJOAWonUtgwOdF
ocwEA0FTpU5aqncW3Ri0uBaNtHkTv8szdlH0uaOH1AlD8lCZZ7k7p1ewsFwG6oya4Qk0GMceMJax
FlauZnzOeM0aJOx0sL22ukj7/kOdKLuNDz0/DFl4hdFH3ATnANr5gGMZoC4DTIBwihW3k+mT7JjB
U44JYTiarxTYdlN2EF5/E/dvFEk2dY5adXDNSH56XvinaRXnwvlRoNHZ2Bc5rgms2iQdHh4w87pu
MIkMjEMsPzTCRyOZunw8S0FdfSpIWYBg50XJJU2l6eOyy8wIA76AfWzYcFAluTe97C4Y83cFcfKp
v+2FuR8lDX6/qeG5OBfmhqAvljnV8wtvBDdwcpnvfWqQu0xSO3kZl04iwdoCcblt2UUUxPe8RxZt
mk9ohh+fF/lpBYWsKVCbwlMtqHppbGUUt71K9egWQ2lLz9qUXnIYG/1SXHtBu6nj5iK/EkX88vlz
Z1UuTQxJDuQYaoGjtZySjQY1BPes0W0rRFGMFRtmbVLrEVSA7fMnrb4QXBQQENHr4LxFBTwOXpmQ
eY7ceyCTWjX4H5YuPmTmbS5HME3tsDNclQfvsi589/zZpwkWJYlG5Y2iDea1RNp9L26GZoIj+SJx
R44ZeoOygn4h4KTRUp6pvefMeCJTjWwO1hEy57KxMwTThqkR4k2wm+Z1hBKQdVq3V3rwDvMoD6Xd
dXuOZLbmtIhXwPRhwqedHM+iYaITnDbycsxe6cfMYI8qsUHJ+rnwqFsX26iv3wZDspeD4fqDt2l6
0NGGDgXWPaP1LZZKJqcl+ox/rQkf39oDbBeSp3SJIsRGnbVm3IM/gAFD3ze3fc/2SXkjUD+37TlY
ak34YFUg2UmAB6iSj4N20PExHDLM0ay8vwDzB2X6deEV21wbe5CV7JgEFyV4L88b2ClJYgbB0IJg
gAAKOyD942MHWDMhBixMmtHlFDYXRh64wzhEdijm5Q/1Zoi8vRk2gIqm8o40MfD88Iwzr7kYhZXP
mAmmKCcTpRQzutJrCEYKVfBKpP7nyn9Px+A+HaOtxbckCzZxJDu7kezjGQGsyB0ooED0ApLPT/DP
MQJQU0cRjD6Mnb7zt3wYdgO2oGrrxtd8n8jhQ5x4b2auu5cm7/MS309FGlc2GjqaDkEdXfi9OMjh
bl7POXO7EyQL6pmH76AvUI3vkFqk8hy8oynTsEEQwPZVYfdd/LlDhrNHMDYGq7hMQ8Nm0sDMLRvB
btHhmb5xxQnA3uDzFzCA8G8tS3xSsXqUeYtRZ0puUkt96mPM16ct8uwmnowzhrAS1ZG5AXSA9knA
mF9YY9l5g8kRYV3flK+FaC6SeLgxIvqeRfQcjMVOox3GRwBz5vCKzYHFWQEIzn1NcVZD7woeHGai
pc/CyyLFIEWC3TwplyeWE1SvQbtU8bkqac3wsA+Hb53C9y9gcj7f70mfEhVhntY+esu6NPcBYO6h
MndTAisbSzeuh5sm33LMGZ63qBV9MpwoBWgCDEOPxavNQSBLJePglgB9vSncNO20o5G4LLrGDsFl
f/64lUfiG59A40XrDgRpmcAGpUJlFNgfG9L6VlC3F6+44W+1318N7J3Xxs4w6TPdw1o0+bpahyEK
/jmxWcOvQWMs28ENIv+6pd7BD4wHo+uvq/SyoRcefSkTUCuzMLP/wGuxLQCkG+lCz9+a8VSlMuu7
rgowS+LD6Ezt26G4nDLqDr65L7LADrA08cdKUKDd2MbBHgfK/WV94pktnwwOQ/IT24inC68OHrq2
21CzuogvKu9NOxkOdhnOqHYlbzPgSCCZwX+QsxbFdk+rhhdZjszRR5cB55ccYHoxqVd0am0dx7Zh
ijPyXdcsCBdq3qUBwLEY3VCZpmE1dKMbs+jSI/4O5z2EGXc4qIdVg8W9yNzy8FPMg/vnVbv62icn
L147cJIahUQgjtCARtMbhQldXjp1InbDSOzcO0cyWXNU9DH4ZjQsvUiUuMe2NPhW6skeI27R9UBR
2kuR11sxVdtIIjHxM2X8SuAFpq9AIgCpApTJRfURjhUNiTUzWoRw8gGMPXA6B+POq9vd84L8ao6L
KhMwoMJmoFJQ5HImFA6ByBi2idyGhDsSjJODXbdpY0bRbqjC3iXVeOlRNq/PDQdhDY402GUpBDZA
q25P2+LLUEy2KHK1icdCufn0u4dkqIHBGATbDWESoXIh+k7QOBMjhBExfon6ewf2+c4DXILd4C12
Rf9Au8xmJhHGcmARW8sg2UVTmCQznciP/G0o0sNEsvdRn72n1WGQGMwG23r6eRrQwz2vizWjnr9+
RjJ0bgxE2WMbYyotrTwIUeFa4isMPSBshBPIDLLchEa/rbFn9fyRawkBX3eGxGuagEf0wtC6SZm9
p7F5yrveZiMoMcXOyjCHHd8PQwHAZNqnWNZ8/tC1d0qsnWNVE196BAs/fqdfBuUoQFpxuZ/bVCX7
2CxuE07cjHmOaocbCwp+/sjVUDUTlYACSfMUwqrKpvJKAf9tYrCiY6wjAmcxWoAxwxvq1/YQYdXO
qmDI6szRayIGOQu8X+Ds6KsWWp2yNvLNSQ8IU/FONuCpink8ZtqBOdld9HYqA9sTZyYaawEEMxTs
y+FrBQA2LkQ8FHVnRSEO7YrwcgZ+UV3Zcc7dPzBihfmgU8Hq6delxWUJM0xt1CYcR/U5uM1gVGVi
sn1gLaz2zkT9VVHiIAAMWJEE4/DYcJKq76NhhIPMVAGCvdGi7a/mTnQkjQPhQ3v+25GfK4PXujKG
pvPXc9nxuX6Rkikx0JTw6JDk7wzZ2CNRNo9uRxNuk4Jaml2NWPdNb+f9w+dNd9VbONBzgvr4dPus
iTiJFAFAXXbpQUf9pm70IY7yQ9C+ZBMGC5i0Pn/iurOA/DFvmq3QErou9qauRXbtRmx1FjTcGbGP
76SobpPevwgsfoEN/U3tZe958YfKRYDX4AvMbQei0rGwp7hmhtVVQA177FBH2zyQuyKbdvFFqhKn
LXo7usai6ZnW7nSNYjZjTGtAHMae0wlQzI2ka4MMDLKCM1t1aH7HyZo2Hs9cXl4bnoHJesuuRco+
Ckwr/KC9GJLUnScXY5tVdj16u65PrvshcFVfRzZ6pcopLLO2OfW2ZntuE3fNLrCXBGAVZoGdl4Wc
grIcWYLFI9eypl3hk52YUreb+l1YZXfCchk7t4i5eiKmhjOv2prH4Mea8cFm17plg0taf0snb5Nh
m75BJSC69yYOz8JzawtrVRcQcw3FYNiOhHF8Ys2H2gtkjdiJzUuzIje0Tl1rtB6CkO69s0aw+kB8
IQsB6wsswuWMSJl86nuzBxYeisu2aS90lR26pLwVO5HFG1+WZ+q81ffBw3AWRmPY3zl+X9VM2goT
vK/S15WnHZa2zvzlDNl0m0znSJJr0RMFJb7fZP7WmxOKPnDjCKtAMJggwP4ibS4qxLFIPtY1AxXn
lqTWVtBziXft0Nk450E3BkjL7OB5TRL5bQUNCqylM/9lUIUuiYlNPbLJM22nFbs3sIb0fAhbPRZo
IbSIsQeC2LFghYexYx3g2HQMN2EZ3xugvAT9uJu35LM4eY/FEpl6Z0L1aqIAlQ2hBLMWDPkWaXca
I1/EFMeGLXOKehP5H5LpFWXYGMSWOpYXMfXoEsv2ZOU0wx8oq/R/cXZmvXEjwZb+RQS4L68kq0oq
ybIly7KtF6K9cd93/vr5Uo25V2JxxHGj0Y0GDDiLZGZkxIlzTpBQ6TpYDfX96pmLukiTQuYirn6O
i3Ec9ZBQ4IBRw51MR6+Y9lT5Wy/ZgRRCq57W7kW/ucozXe30gKeFdNtI5BrJFVjSh1rWzrn0ZUot
dzL+U3oOFCVTFbGvzHX2CH0DHXQILVOZu+tEReICyzgvkYBGmb/I/XWSZc+K/Ttfsr/vIZMpv1pa
HOdXGFGat500D7zhBT1QOrstR3WeTxGRNrNSvrZ50PHJIQ/SwutUCg8J0rv3N/YlAUlk6yTrsAZR
/1wYRtnGoMphpPH48sIy2tkI8mvKbes5FQoLMtvmS7eEn6Rd9fVmWgAAL+RHwqpqnVTOetMhE4MZ
Wlp3adnjbjI9Nb38tW7qawgZ5wJKsFM6g0v4/Lrz2CLSr8tUB0493URtixlUKSQGSwj1Yw4+F3Px
SaiLROoXysEXpfpKP/djEnmB9mtaYo/j+WuOW/QIzc4e2LgiiNSCe/WCoa2zk7mNjDToJqjQBl2I
lsZMXtwWYXBVO5kX06Ov6j0O1kYuz5KkRKK3hnRS/KRXu0521LqGu0KCTb4xpcGt0xdud5cU7dXO
SxbXzeolA34iIREdJ1zJVytlYe84eQNSJ1tIRYOM4n9x9VZyFyxPQqk6qVPtm5gbZH2y8143+BkW
a8MTEX0nQLvVVR87EuKsSuEp9cCrc+MM9cyduvNYyb+nyX505l9lHF5ndvQAW+q+G6pjYP94/wVs
vmlAEMGKEh4nq/PtmImygHJBvlaibxjqONmHckjvdEn78/5Cm7tI9Gjx1dC5G1f3RJfbijSZxLBS
DwZXApCVBydzlTn12y4BYrEGVzMhEL6/7DpgCxqESG/4L22mi1sxaxTVDmZ1wC5EPgl0IzDhvWTD
QbdSr1KS04xxk0yK9f6yF9fiv+tadOUtbJ0uTIpy2ehtPZFxi+jiQyj08nHkhXXs6jVEKBN7nfpR
OrVtBeTd4TZn7G2udfQQP8AGWuFWxkTGWWchjTyiixy0wTdz6NzlXRli1CTFXopblJE8mtdFnbpK
DUMrJaIrqWtn9yYsgvffw/qrv/wKfgHsTTbYBdTWxLIq2TGmGbU5HiRYwhlXRCO31207Xiu1caxB
Xt5f8iJmv6yJMMY2KaWoqMSbeRU8Ri1pnbKxBz9J47PgrM6Gp6ThDX0kL5Ov7OQL38W1lL9NwP5d
lwET4hgxTGKVjCxzQ5NS5Y1PGFloS3RYOipGTXGtILgTZn42JlTUSqf3n3d9gl+WRXnFJjcB0RRx
Al4/blCHhQVj01cb4yzsDPui/di1P6Je3WtriCd4HSzFUgARKDtZ6RJiUZO41OpsxvVFzX1HCdyk
r07YLjwKyWmp/ipH+SZPcW3Sm4/a2N6m9S52u47X//4EhP8Ke5tIsnrJUpc2jTaPo1/8CtPxSizc
qGRdivyo9p/VymzdUv+gRU/vv+SLWP2yLhAl/SqNnF7MSnj9ltmmelw0sILDNHSTNHfHrKZRl93K
3fclcU60CzwZA0eD/rnZDAegUo/6YOdUb0UzKsP/+RWraJ2q9hAlaju+iOpf1Az1cirT8bosEz+E
kiFM+wR1bufpN9868ASpILn2RfBO0XxX2tSMvoieKURU4RvWTDo0n+5Y5ukNPS43kqaTnBU7m27j
kTUapGIsEQYcF9iIXEntmBqQNg15cpsOZ8zYc+VCu3LMRyOJXBKXHSxIvMTVLmdFweOCwgWJbZUS
LFabkhFGo5/NkKoW/cPYU1NJh8VyDla8F642V8NhSEyogfayLsB7kj8pqOg6CFPEacTgTMezo7it
5afK2ROvbr5M2KD4mREYEeC83cV9rFZRGBIae7W/FiVM3YWHyYo9SAjYf2J3GtTf7Oxv3Rg5PKRz
JO420VEGcHq7rFLa9PBqiVsAhm6qGNdtqfDh+p3TsRX54W8I4BlqDmZJq+ZcIimdtcjm4OtpeHyR
ZeCgU1vxOU0oTA2YYUbnNZLEI0s7t87mm8WmSYczsKEzCuZkKavU+Tf4B/2zMIjKyvwWzVrOw6Y2
OoJ4z1Bz43alg8Etj7EH+N267yo5oTRA/ht9oXpHl3zu4kfL7K/RNQnurPOfsgphiUadj1sf2qYV
HJ2TzZZBk45+pw0HoyxdQQer4/JTMt12+qmKlJMw9Yy56a20J8HChLK8Kmprp2O1+eSvfsfqGpjs
KE7BAv9VTRTFN216ipTwmHRPU+GPyW7bV9uKCS9tBQOrhwscMCkaEnWTU2ok043AAQeIA4LKnXqS
YnwqpcjrovyU6PBKsaUKmuxLaqp7+3vj/oXOTd9Z2BxcEtWGagwNtCKD3yXxqTCGQ2AbXlSYB7WU
/MUo3CCRDjHZNcbFNUKk/j9k0/wA9EcQe2WbcvDtQSalRTczkM5ZqERCacSAg+K79WTla4xlbEYO
X9h70WPraAkqPewfAaito4ddhXpdLP3ga0rniYIwomKwT7PG6jnk4Q/puOzkVBctYhGxMMiGkmXg
Tkkm+fZBF7Vu5WTg1qE9+WkuqcWaqzpRXSke3WB4nJrPwPlehhdeZl3jAejK5nTCE+IQWbYbNh/s
ZvERKe3s+gsk5OVnoVAlm4Z1C13t7c+y8xwaZmwMftEjLLCva/Vjn9zow+BWFdJVKhr5WSgahSfS
+ynA1oHT/nfltR5aLhMlM2OSW9E1FSL3OvwdxD8i9TkE4JOa3fplI+XgA9D6ZiwhXen1VosKJcb2
ZaJ+ifUrbbwRvmP9SPk0Hpwuegjmr3i9uH2+J5/cuo/BmsQEMo75RVNEz8J4bPJh8KMeBjeWWoLk
EZNSNUH3oKTB8f33urmcqePQxIkWddLbLxr0yaSOUzcAKBqeJvVeie2ao94bReZW/R4evrkakl8D
Oimp/JoqnYZNrvZYefp5Ep2kDj8yQz3jPwV5mORDcR7ef7itkyv2KpRd8Z/1N7TmulTnnE1TDHSf
Ed6KXsbcfUcw4EroJkIDd8FqD3/fPCWQ/0WYIkgSN96+06RvG8kYlQGu1zHUHgOMT6JfTmRQ5koH
biUc9k6yfppaZ4dasJmAMFwT1oaMrPqi39AHToMDHedzlMHdFf0qCfCDA21YkuBWe57axtc73avt
PROBjeNJWg5eBocU02t5lfmQ3+ha0eIEGKqFmxrSQcIYtpVrCA6K27X6WSgA3v+4G3uJbwoITkkg
LLbFlfmq7rTrLrbVGpmtodRej3JIbZJD1N2mkukH+t7dt7GVIEFz88IvgyO7DshFqE9tVxi9X0g0
4SJ46CK9SExP+GRpJ5plXq9kO4+4uSi+NhRc+KqQpL99RKtP89mB7eV/sKzuoMaAJTgbhZTyzYQz
oVQff73/Trc2EC2xl14GDTmQhLcrNtawTGQ2A5yi68H8ISi/EVeJFpWYcT0m8mNvjSfYXv9lWaS9
tFHQGVwE2yDUB20KOTHyQASiCy5IDcGY3U7JVym7oVnlitajZf41ts+Nht8jDSSGzlKXrGEqJ7E7
qbOJSIq6+MI3uwl8dRxOwAfXc3JrO63rfO+G+tSle2KDrThB3SFs77nl5YvYi3O0vRQyn1c414hk
dkgNypKvjpQfUNijTZuoNB8TWIS4k/594NcBUoBDLRWy15qpKXXapDZ6Sihu0oOiFWdu2BvMlAcV
iky6Z9KzubFAX21kFUIpuW4r22noJFNUUZ+gKK5Cx7dDGNsoopTlY5L+QtihxPNpGXf1zWLHrqpp
0bG3xI1jCL3x2x1tzMMYovFFjV9KBydk2sYiJmnEZ6gNLj174ectjABFkLJwcfsPOxsOLjwoyFc8
/+ouALOYTKlp2Nma4YkbLx5hfJHAG9FXOCZY7hk4RoYHxJI7MMIWZKS/XlrE7FcBUi1MXjiUVF8Y
hUZN5zn297EvXaPFVrmrz5N8bcKys8tjT4aj9Tc6mr2dxxdY58Xbx4ORO4m4gizt7W+Ynb6udT1n
l2FHZWIRUErFaYiPOibaehzD6/Gj/CwYJmZins3a/tKXwbVd7jVqtyKpMNLG9QMoHqTy7e9QkH8N
lV72fpYM96U1HG3qxmm+sp3FE/bNcc3QCanae/yNJBJaPUgA8npQu3WBPGlamhVO12MFqJ5lL5Z7
dL9/yrbwdYdhKxx7Oequl3QvjG8Uamx1wH+GRqJ8XQ/VgNqUwlPrez/pjatOQziBgLQ2P4eheRXH
bsee/yc3O29qs6tc3kOEtw77m+VXO0/rSqVOTMbqzKlxlivI0chIHCh4cnN0xo9zzyXWt24Na+3v
9xsri06SwIe1NUMnrRyrGlsAsxjiQVUg9uSiXNCK1Adhihan+LRK0hHS2iGuHsfPuXQvLXuqcLGZ
Vpse8QZVG9kJTZ8Xffarg5fFQ7w0SdD7U/KPbf+JMtPLcwCJ3egi3uPFQkyFFyYgpCTr7WXHo5w6
0tT7Ep9ZmMMHQXxuMWhSrcgVh8rgmO284a2tpSCWUuEuc5rWrGypaGQykmTwnSo6GJPhCmsZFOBX
w2w/jt8mz2oit9DdMUmuyN8+7yy/caKwXNGow6lZmGG+Osh2irdvlnGQU2k84Pcezs5DWbYonGvM
qfCHthv+R9JmbzR3F9+IIhBcyBYQOFCWr+uJBmO1LB1YvB6ib1E7HHsp+T7Fxb1VOw/CxKJLi8Ow
BK4sFZ8Cp7vJc+dWaSw3XBTgaoOZFt1N5OiNp/UPmPbthZvLlBgMDpEJYgRR0V3shzrUx6EJWt/k
M9i6Z+FXmrbRKWBeQh9F7qIbn4eueA4CtDWm/ZlRRvzZzypb7rpQehLhlxbLTlFyuUlJm4XZEi0i
pITrK0BG6p1Pmtr6Tfm9JwiM0XjEkSjMn1UrPSd5uhcDNheEOwpPRYCSa4nEOLNHHWVqhf1BrHy3
Pg+t4Qpmo1HcD6onLOpIPvzFhWvv0gPGAUs0hAc3ia/6ECoF9+POrtUvDqooHf73J612rUI7Ow7G
sfWrVkcUbLq62lP7Yj9QG67NfKu8ra8p/R9CBk2Y35IIRxBIDZmZX+38ksvzA2lYgOHcAbTsLgiF
6aJUZqc0mGEYboJ9dVv1XlLwK1o8V2Isfcrqug3iA0H0uLP2ZSom1tbguIpihn/fXsJdsZhS16mN
nxUfDflTP9ziSKDYxyZWyA0wV4tui/i35OzJxC+PLQ7UYDkknsjULwC8EPa3ni1d4ztO4lrYkTYl
6FjD8w8fazExKKSUG+93nvZyG7Iq7TquI9oOF7PV4ICZSqvnjW/H/85W63KYrtDCR+2YaldGsLiW
ziwedsH/FR2MGDpoTuvZA+G8RogQRget27ueNrgBwANCNQ9xC9blmgKpyxJ6tSBsfInks84Bk6Px
ZWzSNIRnUfiYhHWxrlWmVy9dGuv7zsu5PBAUMLCpUHUTpi768nMnGbMaO4h8oXXFHTqLc4JNSfks
fkqO7cWgpFjOGG4Aki/yJEHtkopdnzRRQb+9QQ1oroyfIzCRnBur9NxJm25sa63xE5m2avvYZP9g
eE2DtXY7YQoeuh0h63OSHnTnO7vn/ddwGa9ZnYgorCIIEGtmkyr3WVClduNHJsQygE3cRKfmztIK
N4Yq8f5iL7yDi2fFBpwLDEoXdKO3xy+T07Ca47hl6zcveoxSpxMFe80O51PH1CxHOUsfmhBYo8FN
O7tSrOwWH/W9YHiZHhmIEwVJAVCOHufqd9jGrJfljP7wOUqXTxKy3hIHh8aC2Ixjp5g0JFgEDvoo
kcJYeDgPgXQYMppZvf9n56UIYGr1UvgV4EeCscq0m9UGsAsjT4M0rH0NRBsqstveKdBE8+zJDn9b
VeqWde1mVIvVddhjot+7qpvsDv24TKp4Ja9+hYglrzLGcZC4f2fqj7a/nbMUhu7zMD+wMz83WOoW
940N1VMyfElP/Hxod7bhRnwU0jcIHIxbwQBDHNZXq89FoCyDYlUouhtPQD56xGQu2mh5bHgqns4k
fMdA/fL+q99cVaeJZ2I7BaIm3smrVfM5TIqyMyo/ik/ZhNMOH1+YgImJPg0CRwnL2sbc6eZvFMXA
LQBbLCj6WGu8x64GCX4Csc+2vtVX4Y849ePo7AyzGzcVxmO/5uoqXR5Sho71irXzoreOIGwwoAju
I4TP6/KE+8cIJa3i9rVhgFGXTI+G/iyuAFEPzi3du4oxJ9nzSCN+NrF7FU7mFG3vv/rNt8Beh/RH
FL68AUZI47GWZM0LkUY08brBK7iF0Z14wj1YkMTEBSkaefjI+xUemUmzB5S/oInrw4e+hkaSzo10
YRCVOFlhOlPc+KWiM8LrXEFggchcfKqSjxZifjO4ssafZSq58DRxo31K09bL57vu2ZS8UbPcOn6s
sgniy96X2ri8SaXFfA9YvwSpFW4x6Xkm2UiofYfGRLs8q6fFVmhzPpO2Njig7XyPjYtAJIhCEEie
wlX09izQQpfGSilrfxzqj6mz0J6QoRZnjfVDnfWfy2IwzPHfO1rkCDk3UasWlBvTQUqt27ycSaoC
UJNR2ftpGwnji7iZd0hpQVXx9qcVdlfJ+aTWfqMtp3FkmiRnVADfUgxgWoau3iHCGdzR3NOSX/iY
IUYSTVC8w6DHiiF0b5dW+tpaJnWpQfY7d3lMSgR8FTcBKO2MnZsoPCdd2MolngOiITZr0uKvF4XX
RfWw84k23oOAaUWeANmB+vftj5mcGaZlbVb+HE6HMfu8tJObKerZ1ue7PgTbg30U18WtaewJRi90
UrwH0XHAn1mYNFzIjppyZiRUR3xWrcxHj4wj5DljElLEAAyoBmJoqsxgWkaM+IK8A9DtWSW8mulB
M9ODSZJp4VXd/5BC08+z4aapRxf0aC+obNzrRBShiyKlFL7ob98Q6W2rIpSrfAexCz0uV2tHNwph
BNiful46zDqTb6TSl+O7wWyu5xnBfAwQyozQhI7RrGt7COhGlvnmF4kr6NUVY8YTvuCzzRWDotcB
+2FkiZ2dC+fZpPrpkFGJgCfeFcd6Np9bkk+l/C/7GBEQfEH4XJTd633cyEmuBTG3e9d8W6p7qfPT
4Vl44LVEkmnoPLGTxVcTVNxayhiNQx4UAWMoeyXY1jcClcJRhX0MVWl1pOQxyNNEjmq/01NuXedL
Q9KbZMVd2X9kBs21PMVfxS+ZB8Pr42fBo7GD4mWUgdBchrv4uDg2qysAySx3MYEW8c56kMRsxGO0
lClnHIPgLvZyGxVLpgb0QU4Yw2H7jZ2u+WcwnditmEyzU6VtxHkgcqozQi9lyBrN6km/lTHjVAsH
4UHXaQkbbo3UA6vbg55qfrSrk9q6fLlYsKcDFtYRQIqa5NWubHXTlBZNq14mHjvWP1bYeoKyOzIo
qmpMz64yPBZux6g82kp9zdv0mmZHrLxBMEGDDgQAU5ih6xexdciXBg9Sp/Qr2aQBcYr6xK/deSGU
Qr9rzccGhQ1NAS81Scv0/iAIxMLjIUgYOhn/qvL+Wgm6vdtm48Tys4TihKkml167Lb1NhKchJ7bo
rjvrC2jjGYN95pxwGzqge6AUXRX7U/9l0NUX2RP9HHc/6G59JcG7YVMKBsGFYr7BmGaS0qbyGYLq
aV3nSVZ+ak9zk16Veneo+ocKqk3BVK+UkVIxvfa9GeRbdTo/gfYkm4UZZ9pqo6hLOZHsZ5Wvq4Pb
FPmVyNQWhtRONV5UaMzMWKIulY5x09+JccsVQob3r72NeAHMiQqTPF30E8Sfv9qrTgncWRVx5cul
YKL0L3PpJ6n11HmP47ZxFN8stUo0tHKwAitjKaf/2oThB0G4EfbHzhgeipCAuHz922djhgOdT44B
lEIwsbfPlqq9NSPdLH0BgwkZqKpIR1zEGa63c9ou36JYScR/pMOCaPN2pXjQ5XywjPJlTAXkTNH/
Q+3tScneAdpc6cV1nWIOycl6y0hVmpZdX/oFQSRS1fO8wPsHndfHPfBio8vDUwkEif4WHl3rIZ2Z
XulZW8ylP+KtST7WTuHJNrJzBR0t4NIQDV16+W5pSe77X2536dW2NKcYy5l+LP22bV4UvEsJ+N7A
j5P/MSbdbbXMLRXHCwkZO0uLbfj2wuKpUbSIuWRM3zJWb7iujEQZ6qpk4njdHrsZuMqq3XyCznxj
Jc5Bse/G7pQ2w53BMHTBa7Lj/CrPQRuZJLlzfW2ECPqZgrbNHQZFfT3JQZbgN40MaPUha3QTvtJd
fivFpx5XclFR6pXkZwa2KoJeVTO4ercdJMCa9esATBZMNeQEHKe3Wzsts84O+oBDNH12AK/rmRPL
DZKkj3qcQYWlOYQ8sSJajf2ee8vWbmf+lbhKxTZck3KMSC+rHE9qv0k5wTopMXUqaKIrc8B2vrv4
rusHhbVO4iTI8rTzVw+aRs6owsbEz5pymV0vtWehZ2oZ/A0qIxLJAMfnRiFa2Z5CRTQlO2SCi8dV
NfiA1GFCAUN5ugojM1cAoiqoOOkQHiJesgAOaOErFADvP+0FKiZWwgCA8Rio5LU1RGdmVl9qiVn4
rSGfGE3ySQ+Z7aPuURQuICCWEW4psEIUfIbWcIg80aybcpaZJnqVUXEdm7aX4Vw1yM6tIMXUeIdp
yR7n8bKwFOuCA2EqylTxi7t9bMMqqlur8HNJP5uHsmrpEPdebEqHiNRbAnZXmehTZ4mHDdN5jPob
MvhDpPZM4t7rll/ce+LHoJrH/RP+Jf48bzeWFCEjMyWp8Ivwk4NKrCBYhwUu4m6e3/9/pFhb3/b1
eqtrb8gpVEIn4OHbBww3XZvjCWPCr4P5JKc8NUfVajvXyQ8vda1ojEXxwUkPWrmzzS6TLJ4d+Bt2
BPoBdsHqzq+1ssTflThuJLorhrEUBatrXXKvzEvJ/LLsypqzqyVDGlINyqd5iG4yGb/8MtnzOt06
XAYxHSCWfc/OePsZmqQpgKO4ORMq1raID2KMbcRZH0p957F3llrD/nBfZh3T3pKtzZSONvF6GlAC
60528wFley1aUBgUA6SsC5y6wNwpaZsS7AB/uJxhMGysrij+kWcMEfTic5zWDwQWRtlqT5nV2V7w
LZ3nbzns/iWSPMuMdvD/iwtUfHOmsoIUCHaSvboxIiVwjKXgypIlwxPUpL5Pvs+99WspGa3OiKf3
Q9n2HqPrIZBO4TOyWq+P2iLph4RLQuWY9/Gh6jBkZkIbngaHmotjLEG52XuO87now8Ng4i+0Rx+9
vKh5agy4QG9g+pFurq6PGAGOGZikDZL0LJRWQXNsp8UVUdzGaMjETSnICzc0bo0JewXl885buICv
sHGj+Yo0CYvhyxmmbRqXBmMqSzjI/XWFE8nUWoG7lAkkvOBODz72NMGaQPPDaHl6f+1LmBdeJRY2
eFWxOO1QsUdfFREqbRSpHILcb5ufTI0BuiSzhy0xh+NRlYZjIrRCcn/MECkJhRRgDNT7g5AyFkMP
G4xuEAcR9OtqqJ/z0HTL8ff7v/GSi/nyG/G8gz4tNuaqB5ICUE8FAwF8AXEKV1DZQWkIn0RqQeIl
3RPDXIVuVzdSRt7shYSt/WFhMitGvsOi5ny8fUfZUtZ22/GOpvgLo6FcAXKK0W/J0h9T1A0q5nuY
nZ/CIDrJ9r3U5Mf334A4Bm/yG14ATSCySCoVgqD29gd0UTqnlWHxA7Taoyd5rzM6UWN80/vLbD7o
63VWL1qd41DuxDpgDNUy4tSEqGakvTAGgIap1zrMyI5dJyPIC7hB2btvNz+1gD5ogZrMpV6LEDUY
D1FU6fRZaO/VhzI79Nqxw+evs0nnAJOj/NdoLq6Z700S3gjGdLqQSCMk5TWvWYh1Z+iDwUw96lrl
KI/RVZYafkceUjTpDva5kVXQX8fOWTho0lVYnTnMrmeTkERcj+WPArIPQU6o0DjuXPfAGXGxs+LL
Zb3eQTZokqC+4QGkrr7sEiyzFdWM0lHr0sPHGNQ19awBYxq8FROoryrQqugz6wozi8MA4CQ+C0o5
rGfR4o91fM31nXptI8XkPfzvj1pF/0WPSgogtlsAitROvdfOjxFHemIuzAvtFLd8p95Z9LI+5TC9
XnX19rW0yo1FvIpSLlzDhnBEOb58VfJvaTC7aGDdZKlcu9uxNt5el0wSjx4Qowt2T1qkCmOBsRyo
5edCMa5MSlAhF9BHhsLSmAj0p8GO0LzscUo2Yzx6FywXAf9hdKzes9novRlKrLzQQw95wQUjspm/
EJBLOwqqYoJ4N3aeNePWI1NMNIrXJdcmkqqXsgkd8BDpVwbUhzYeMGAFFadx8X7wuZiFbovv8upX
rr6LqndJqmuSGHr4D129Ur5SJxWUAD+1GB4ETaTAUP3uWp1LN09lep5PXjhF2AwFh8CSBHl1kv6U
+Y3Ys0KnvCQ72dFWwsZP1HGrACOmRywO9qvLspqRPfZGXPiVGOPGy1xgy9qp+sFkCKgop2OYKn2W
+YIoJGa9CAbTPHGyNE4eDaIilnbqzv/HaxPWlmAM9ItXry3Xcybb2Wnh218YsH3STdoWUC9HMkqY
VOIHiqMta8ORYV5yUPsZ+r9F5ro2oxPAois0emFteo1xVxvp984GrBzl4KB2OydP/JK3Mchi+BO7
n4E/AhZYxSC50morNbWYVOMWeNnX9fKoa790Z0+acxlfWQiTa+ROijCGX32mWiqmiSmwsW9lMra8
vS8zcS9K8MVsaBos3hhYO5t3Y2cIJ3zaR0AtPN1afGkkpt3TKWGIj5l/iKHtxarpD1F9Cus5dgMr
eEoq/c6O+89pU9w7wCFdMV7JdeRJj3OhMPdnT863EfIF8MeIG0ARXGbWIhK1aKMpSnN+kkUzb5YP
aRWd5qV6sgf9PpukK1NOr7IIuyaMdhTVbZXmnyAKP4eq/DNU3WAGorP3cu2NTwOcgDsH1x48o3Wn
tsZypxy1MUavG7sR4wJ7OfeU6aGrO9/ID7q0t+DmlxEcV4pYPg/c87dnth+sqU+GJPYJLij+Fje3
mbAJ7sfILzOBTZQEQBzRaYDn1FnGQRfwqGkMv2CQA3yE2lEJP1jjsJdrXeZ0OA8aOMALUwLsW1dB
uaeUkFRDirDNqM5yq39NFPnnUH/twuJQJt1jXNdHOS/PTD4N5/E3fNzvDs5IzFj4iVXw+7F36yWJ
4Y1iiKNgVKxZ8TCBWhw/KSflhZ0ZNXe51J7Y0J2bM+A4qjy9srkX09Qzla9f6qS8XtREdtuEbkNk
FycKxz1i6EZgQ/qEuTYADFaXYEGrD0eHZcQ/GPvQcrjOZDxmhXtfrX5tUoxcujTkbOcNpNFOdaP5
Vh+Wb7rD9JtSKQ5S0l+PTfCx1a9bzX4yKacbGTK1pFFXo34A80xV2M57BPyN7Q2/GwG2mNUMMWD1
UYdBnuQhtPnNlXbbM+N+qJcvsxKcRxVCeqz9rGfrrOTaH0eP7rM6u9Luse686ZqCZvz8q2ubzCvn
MULpZpx2vvHGhuO3QXBCyEcx85IlvLq84r7r8hRzBH8IlNsyVj881LJ6l4bTF0QqXzUH6RNuUMxa
89WJUQ9J/D3Xr0e5/o118h40foFMg+8JSyIMdWmdwW57+20zbDBjqcU2bsmcL3EbPeDQ+SQGpLXt
R6vRbuUkw0QfMz85eBBUq51XIf761U30sq/g1EFxvUjAVSNz5KJKmIQg5z6mRFgi0WFWmbJB8zCN
/1g458QRt6aSHOc6pO5Jbxu7+9Eb0Z5q/7L2502AIloGdQcFyArxA1xFQdKF2NbimoCP8+1gd9et
GT0kS/FJ1oEAnOjOjkDeill62nkP4i+/eA8OPSLBcSWBWNWVIVQqmQ4F7n3YQ1mMiBeM01ZlOkTa
H8nEImZ/zM1jbJwKTdv5CBtHBda3Dr9QDJG56O4zcjMxpdwa0ANT1YXZ7VKOrlMwtyWZDyNCxHZ3
RPxGdUkFD46Amh5MV1/jiKDclVziHO9PgAbCFyUtmAXJAGg1nN3aQcdqHQWawa68yqWdB96orlkd
gpJIci2m+azSkl7PzX+nuToMdHHtoGpQOViDO/SY+fYzc9F6E6tdZlMocv2PnAuziIL+/7wTCS7L
LoFjMNMcrEmwTVaBdWiTSTJyc/TtoPwE1eV+jDpfDopDaDdnFfQNmieEf6PZuWUuuVKcehoXtBME
xYUS9+2pB8HRGlmyxxei02KTYqbloco/pKC6ISM6YLT8aaP4s9qTlZrOQ7fgZmrQvIm630WlelKY
eUWrxhyFgfmwyVOdDT8MbboTplrvH42t3ekwnlDYTAq7oFUgV6S6X2zJYa5xQ01EdBjj5DxgKJEx
aBVfTyNJd2LiJfTKy3m14ipPgY6iNdAusNHSIfiCvPWsGpo/bUjhIh3/6+fj7oTIAZyGyHgN+5md
KU1xjtFiwrTDUtXPpc78zNxF431STOdWJxa/v+LW9n9hltPRpli5mCrcJfkyKh2+nWH7Q8MMaUgV
rvYYeedwzp+VkLQrUz9aVXkz6OUDfbM/7/8A8QJXwQ4aN61hXFuYsiCLD/Dq/rMl9NxqgaPmUsZn
crOb0IC8Y1VXmVUe319qY/dQJMKcQvEFp3jd6c/rol2yGWdwq0w84bjAiKpDb0p+2tSfmDzQxHus
4Y0aHwEtw9nI3UAJyXXfPp2sTks0TLxdB8VSRkvIqq+L1C68IcTTEVd2JTSuyvJHmKYdKYb0NGHN
5jG5xWWHuxNo71IxwSM2NaDV3g1y3Tg0Zdi5of37718Ohj0kIgJSvWjwRcXcVzi7jL7FaAs2ypUy
aB9qoIewTc8WWHvu7A6j3Dhc5JFoGjQcBdSLBnE4OLkkmUSeSl9OlMy3daefqyl10yA7RvqeE/RG
E5OvATVHFF4suVaWR3LHiN9iIMHQnorEOhZqdz2q3VHDGaqch7v42hi/mLlXFrKXMddakWR3jim8
UaDvRN2tS+9FWA1yLkw/1/NbusqW8bvOJqyZE3yoy7tMe2rD7H6yrxlJATtVPdS6dXKk7geDZf6+
5ie7Ids0X8DOtZCAgVNGWFpkGKWSnIUtxyIxr7e51ts9ocSLl+X6fL/4UcPLIvu2Vk3CahrishVW
xFZafHLq6aYx9UNjN18E2CHZw1F1kodEia+0KbpWy+FD1YUfDW5YPT2WWflotcFdiwCtS35VcrbD
MtragK9+nL26c6F2RkURjFjpjvEhsvtjEMewaiUY8zj4F8lOWimup/W7sMXAQmyLSbDXus6qLMGp
arxmcil54YsGlu4hOt8Bn7ZCKnAHnAtMZJEMrTKapMmqup2wDAR1my2dXkxHvxQKBu3Z94PG3kqr
j4t9Q5QnHdmi0IoKFZhjMkXZwNra2Hl1W7H71TOtG8BpSE0wVqw0lOjRcRQbFUx5tQEyB8gamvwZ
59b3H26jDcrkCgFUifIb3d0qeOt5RWcyxbtN8FcEgleqiWco/TFRnVONhsD+M80v/pLFDImGu7ne
s3nZ3DHgI8KKF3hz7Ys0xuRsToIdk4jAIZT0SekP+9Okts4BhNb/WWa1Y/q+LDpmL6NQB3fuo999
+gQfCgz1GO82kzbyXOEtgrQUd1II1asz1+RhNHQWfjmixyHI+BZNo6yWjpL2oetm+rkBpiN/74cK
U4SkEe8aBT3thXbK6fEYmAZca+J8uNGZVSveZj/3N1pcPEtx5zth4UmDflYH+3FnI228XqjjxD+I
EvyzzgKQwAdNEJs8sjCVQEtAk1JIXIeM6Zz9F3ySHpLqT5Nm960zfs0tvUem447x9FuS5hsQqadI
T79Fqr1T+2x8CtJM0CVBhcOuXxzvV7kXPtdWXUwU3BkNtsKZ723pNsN2oU6MR8ZuW0ngtvWwc/dc
bmlBnialVrCboL4WL+vVomnQg8IkmFCpznDUrSeVWD8Xf983pJmEWo26EMUaPiZvVzESeQokXe+h
Oz7044PTYTsof031nQ7e5ZdlGZiw7CdRv65h/lnSYPuqSu/DSHBbqXGr8iet2Gr6UFd7j7TRqhIw
IDHHFGUqpLa3z1TaSjXaS41L9pzcyVlDftjfTk6AqeGv3gI4Kx23i59UiBvvb+DLMM/CIPeYAwDV
4lj2duFCs+opGDAE6qvA/T+cnddu3Mq2rp+IAHO4ZbOTWtmSbOuGsKemmXPm0++vdPbBcrMbIta+
sAFBhossVhjhD6YEzGp2XD3dpavlxSvzKQxGHUIThlGWPf1eztWgVxEjKZRjPPoAAn80xRONsTrL
Vtbh5Y2CWQ+SqMADRdtvicWtixxs+OyQYycObJ8PLcOXe5BcuztEWYVt1prSyrUBMR9HYIHKCtCS
xW6jwK42c8KAY/JuBw+j+TMIPYiKwt8mfvv6i11bKyrixLzWJ/1KXkDkNGfWMX6yWzSKf7zX/pPT
fWTtTZLsKtxTkWTrfn494OVRwoKkasGJDikEGc7zJRJKKaE3YChPrz6i8blDqkrGK8A/+Dm88PBP
468EOVdWiiAaiI2gicRKPNBfx0hs9G2amQFSTXFDZx5h81Fglfy9Nh9ho379dldCAbQX0OWnSmvp
BM2LrVdNklOWNdJfCjbKuZPsczNCSr0+mBlJXbzzRyruhrGdDfuURd39eNfrj/+XZ4BwTVQn0KzL
s6bNZDtTA2Rkwuh5aG/70d+Hmby3In9vqJk7O8lOLq2dPCWn2qWHo64BJK4cA1Au6ROKKhVKBIsF
rEvUIes47rw6z90q/d2Wb2H1PNPT/PpNr31asZi4J8iO6JWdf9pcrzWl8meUp2p7EzTZsdZeFTPZ
ZXmxK5pvXw92JUEBushHBdlC/fECZuaPeTQamYZCTW1tVKiCgfI0+qM7N09m9ZjNGgrbPwubokTw
E+ZxPmfbIR+2qv2PyhcYDoPzU1ejlRP3SnrIU3HqIhkkOObLKCkZjLxLMHvzRuNDKYZnaBe7LPiw
E+vkOyM6o81phgUs2W8Tlbivp+TKQXU29mL+h2BqSmXiEE5z0Y5s91bf0J9+VdpyN8L0CNI19Mf1
EdEcpTxDg3jJ7/Ktuaw6n5YwDqpuTbeI/N2NCnRj+1ujwcK9kFcm+PqIoGiR9UD7ahlYa7Vu9w7E
UE8Phz0feO5ecZXd9wgkZ8hq+OO/X8/plfOROf3PeIsDZIrjujFr5MXmlJOi1zaYyQHRm9FhjrfF
R0hlf8x/fT3mtUuAcjIGm8j6KIQoizOyJeidocJy3Kv4iWm/s1I7yn6yMep/JE3bDSaaiTPgEfWw
MrBYIeeJLiKuItQWApUCR3u+g/UU6L+ESqSnEkLKQIjGUoZ69Scd6LqXCE2lPQ1fjqjUwiVzrbpx
7dtqn/VEkTVdYMbUJm1iysSMXsaumb7lymvofAfG2qb3sba2dq9UlXhZCoqQShAsAkVx/rJ53dtW
ruad15cPDlogA8l9o7yH2jYtjtm493Ne1gw3av+jpoq/15L7STuuzPi19cW3RlceQU4CxMWMD4kW
yzA7Os8aH2tV2URNhPMwfLe3RPWxwtI9uXw2TcSuezf1ZfFAMHAUZMdK1zzYXe0GMOSyaWXZX7sy
kB6jpcGz0XldzE2KH2ngl4QhkfIiMosk7uhVK+BV1yTHr56YUN8RDyYUJ/Jf5JVKKAV5TwsTh9d/
oj8Cpo/UdpzAzKSaTsOuaL1Mfh6HleTuSomXz09MAF6XOib6xeef34nUJhoDbsWw33QF/pYcHjCI
DupwzM2b7mf3jwF+rdhL8jslxiLaEac4Lw4dfPkmNL21nE69OuXE6UKkh2Bs2UOoo8Qwcz0i84lv
8l5xleARih1GQi+D/9aot4Ac3VTDAeXQt6/z8B5Iu6764Rd3GHR28lPZPb31ReaO487M9nLZulp0
r0+rdcGrm5SCM3gTpGQJrM6nTYI0JKEz2nlqdhoDD3nprphxHwhv01w+RNajCjWqcX6bzrzrYTmn
9qlBms3HIhBR0nJnr6ItxIgXhxY1SgUKKxnxMvdoya90xIUIb0RvedBuzbG6HTmucXVr3DzOjrJ8
HyivNTiZ2MjcWMpu0jR1zdlZuYCvhpssYZG3InmCfvL55DShaqakLExOgOJk0HhyMNCHe07CzM2L
xsWq2TOkZGNzVXZK7Wo3ZbCycy+CMKqU6BlzFwvBW7LO80fAb53GUDa1nq3r4B4YN+fE0JONTIdg
JYu+fF8xGGJO1CI4LHA7OR9sCtomqNAb8/LQkyiiKd+d5t/Kv3EmV0m3Ddi00LWwhtZphckrk/15
1Z9998Xg2vngKubyASYkvKly00VPL1biCoJ37Q3ht9m6m8MNJdtNzWxLOxQIIvlusLdl6mrpk2xv
5sOkxnjN/mzjYWMFrqWSYPno1hab/LeahJvIjmE4KgfIHTs1fCznh6p9SZynTk7dTke7uVLdvniR
tczFqWODifMmD9ONNpcbZXpSsm1gbVP7p97JbkWobaCBOGhugNUcdgKVa4Y7CN9B/4GRlWskFspP
qPG4XUzv8NBmDw3ooK/vmourhvnijBWEc5hIF2UIXAUyKcrbFkuLV8GEEirB+eSBJaBVjjYE51xm
br8e87JNCdmYUIJGPTEUjIPFCkklqYtjCTlAUaEUaH8hugRCwy3Bb1IvK5L3GDGTKfgZGiuJ15X3
pTfFG9MbR0PTWQydZ4kzOYX9KY6oaIFg+uvOH0nTXWtDz6JL1uBK4qZaLMizARcLUs5rEvfIabyC
SCKCQW622KFBEc75OZBwtGBbYOktRPhWpvniDBTTjEaoqPcQRciLS9RJg5x7lHctjci1glNWmC7C
tBsByBbacrL6J2XyDTP1lAEVPiE8NQ7bai2euTrnfz3HIgWp5bF0Co3n8GdgvZh4aki9lUO/nWTE
haQRX9PZK1eOvE/s2nLiAYGIBMTh8lyeeVOjyVUema3XVz/b5lvtHNrkxU83k/5Nsvd2929P+Er2
FbeRZ+wb3/WrrTLukmoPTFsQxKy1ItXlbc4HoagigLnUjLgpF4eTU84OahsUjcadUh8s6+BMJ7NG
5uJHeZBmLnk3CVyokFTMs9bT7Pta9orItb8X2q2xtwbEqTbVhzFsHP9ZS49fr5fPNPRixv7zeJ8Z
yF9VmKLGw6CPKPvEoVfNWyPb4bNWP8bppn6oJ3Q5dmO1jW325W12K4OhaXR27GkuDnN+vM0bN9Fc
1NxbeRsqIAA2BwAAzvCkWCvnxyes9uJBOavQDQRWBX/yfB6zOE79WWEelUnf2sxaiFgUjJk3vBQ/
4gDOvT1mR0fGAtBSPPqT23FQj6nTFVBt6h/I3bnYm7id/6eOk/1cfkdXa1v1RPqG9JCYfwwZooJ1
SGmjmndlVNHD9yLZPthDcTBSVOlRzCMTwPJAdXa5nx8AEB0t44kYYCOp720/0wv5gZZiU74mlf4Y
yfIOuFuCtWnUpYdWUn5heiq07VXhUvgWJ141maewe43zF9M8xiFhnHGnZ3u0291Eug2latuBe/fl
x0D+02mPEQsZfEeClXYqXqS6KUhMCmt+DYtkl2r1UUsB8iC8zIX09TIxrx0rymeQDPSCisbiCDUc
PxjHQuXKEE+5a34Fp+rJGHYl2lDcjqe4O8xgfaHSqQfFBNZGZ2Y7jBs9QOJlAyOjUm+UZuN0j0fc
T+Q4cUMFfav8gwW+NYxdRNBdH9l92pNy175nu6nlbNo6XM9/zFv/VpLu4fDE46bW0UHxKPaoxr6M
T2X74Ns7lNHSZ+W+2jmPYQnKuHuDq97H+5VJuIh4xVYG8E1kK/CNy72iV9IQaJXeelNXbPMfXf5o
o5X4O3iQfjbsks7CUvWXT2VpZFE9ZfZJqY+KvtXTQwUWpLu32qNhvoXFj9TZVVELt23TNJ4+lm5J
87raS/l2CtRNnVPGaIFwHJ3wQYWqPSse8cys72BMY5DwFho7q9FcBHODb2BLjAcr/hiGU97dB84m
e83Kn6ozbBKl2lXBveFjV5VwBNIKArHyoPn7EdU/NQi8ovsAwHgbBWvthmsTBToDICpSxJQPFnXG
SVYL31YHokHIWFTk2JLBVpgQuHnzDoZ45dK7NhxtMGJt+lEkTYtMJMk0JZasnNJ1OG653IvOPAiL
g8T6o8X0xZI18Ltx5X4H7QStjfYXTclFdO/0SSgNctp6JWS+qXwXci1C6fbr9bY2yuLEG/HvqOg8
UgUJOX1053Ye3yelXgtWLtJNVjWRETxVCi2XhYcMjb6gTAVUsXstYf87cH9mjtGR0rSSjKdsfnGC
h14Q0LnGlQnS0jjcA/LY6jWJXLvWMb8WKVLPJUJE5AJWy1LR24EiGxs54tlk4Rwug2rfSKig5vbv
NP4R9qpHUhn4ilc5ysZvn76e9MuSG9oPXDM0JgTrhLPu/J7xCZrNMNaoOQyVK2I3gVIUxHzV/+MD
kkhDZNWAExT1t69HvhIxUf8BSo7xJgI9y0XVDU7WxzGFWjsiDEZkUEVfJtHyjQk5tfhwPKNb6+Re
fVmaTOwcvjKFxsUSS6YuI46KG6hD2LmGr4IVJvxCRKwqtA5FuYstgP1au7K4r31lKgcU7TlQZYNW
7/k8R3YxyzgE8LrJ99L4SCV3al7FPFvxi9w+2CGsLgkMJc5qUrJWPL6SG3+CdAGGoBBw4YBjToY5
UqBHhNjx3aR/SEWVCYVAo383rGrtVa+kA9BuqTDhkPkp/nz+qiXKz3YSQwCIgd5bdXZQq52hzNhC
PwiCXdOgomjBTkV/9eslde37CpMfQk9cC+iWLqLwNLGcoXOs2kNpamP270IV3hIY8PCNw+RTKUd5
F0I5K+OKcGARrJ2NuwgX8CJWOxiTZOBIzQ/1R6vfKsPeMd6xXnX9Gc9c5j3KNoLHF2AV8fXwVw5O
IW1F/4nzjH77IgdqB6UeCiqi9KDNYzvph3L46Y/R2kuKFbp8SbSQSKZ1wTNaEsHyJMo5RVpOCv1t
6p4NKqIJGWwY516vdzu8f3Ym8slq+yC0xfMg2LWj7Zry89dve6X2AhCDPUTvlqyTyun58koliCnK
hJ6fSVkhRp5HR13SqL8XROt28ySKbr3h1o7ujjZ5mCF5w5p07OXZxSPgEiE4H0RGy1a84ReFldp6
6QkmlYZooiABVBlkyIi4D82Lroxu5nSF+nu5i89HXYQZOAbXSSTkSdMyO2BggFwBuur6AZzybVXm
jyvzfLmNBcsbMAplcC6Hz/r1X6mSYidZFiYwPX1s5TElduta2fQNDL/UxkdhUze4SOGOHBJerQyt
XSw1ok2BU4HmTKtiqYJkdGPDaUW7cHZuTFS1YoBX6CZ0anabl6glC/NrcGU6SzAGkSl0xM15zTX5
Msw6e4jltkrKqAxjI6w9WQ6wokQJNzIOMnQeFd91fwb/teZleNmZgUeBNA32CYimUMcUO/2vKa/6
qs01Zaq8Sim2SQBo0JS9WGuPViVthfhVKYR5JWwuDN0tVMnrhvyxTdNDiIGktsZTvpLLC+YnKq+s
dNHmXBxrxD1DUodj5fVGSD+icNs+9n6noHtztM6CBpAh6XGAjLbR74Tzk7hHhV6wiZUdzj9elj0M
wIo6dIPtEe0HUwNo+VB02LyVLkhWjzrR10vnU8z9/JTiUcFKI7WPqiP1vvMpzAbbnpSpRf10jLdw
9FDYgLBO4UEI0Ds25Ew9cGskaVS72wZz56byo/CLiI5590uf7zuuDLt9GXssFLubOEAJBGqDqN7U
YXhjJrgCqtVRsuu141UcWxcPTjNOoCXII5aq5RWOkmpvoZKaJ+8+0byJxt2AEDQSrUK4wmz2M8qd
A8+Vdmsx8ZWtTu3clsn2hFTW8t5EDb8zJa1i3XGOiSBQyLcks7Epy72aoeygYUuYdzuzWTnSrh3m
ZyMvlhhehB3t3LryogkLHTQFhCCKEI4Ro1v6jZ3x9kSh/BRhxqNC4bc+vl4yl4040T0RgFmA/VfU
ijpTq6W27ktPG6COiXQAkGfuDLuiSw4yxUSdWnqbTPsE9QrjZWX0y7lndPzDgMkIqPWS5NEnRV5Y
scqpLpm7Zj4Yj9Is/DTjTZzcdf4BW719U/a7r4e9PNzORxWX/V8nTdpAzDQnpaSHwFfu7pp/2SKK
0RzTIvE6awW2fiX6PR9ucbABCx61UuMlZzV0gcu4U4g4Cp7w6OH2SPKyzoT+Z5Dwmf1XgVv6+nWv
f+PPsAUeuwky6vx9qzifMdGWkXold23iFzXYyUnmpam9gc8dGumnPW2v+LcyVeOVwcVknm9t3v6v
wRc5VhtNMezEmQVGt0UBTYG+QqbdOT697UyiSsJpLj4zvgE3aaMfwgzNcSw582rteLwSIfMowMEs
SKIQNZflWSvA8bhvJyGXnWxAh3fzazH3SOPlhyESVusvYdZwFK5BpC6zbuAcKjrvcKbo8S7NY+m1
AGqcUQSbg2pfz//OoeNWgDLhCa2UeK+sbFI7kU6jaSji1fMvHVoF4qhxixYYdkNqVG+mSsemnK5X
uaeweZPMv1c+7+XJzQWJzBB9YYIVZMjORzRLK6iwKCggFYw7gzgEguZ+7O9H/HDNqXaNkToYjfRw
V/T269eDX3lbga2l5kQ4fClZn9W+kgFayD3Mfg5l2t2FvovCUohv9VBEf8b636/Hu7KUaSnxIWnX
w4Ra9pYyXU0DLbNzTyb6lSekjYJ65Qr//EKL7QJcEJoLMrqgBy+gIVwJsZ2jZyfp427SUIOOjbsw
N+4g9e2m9DsqKAckvaG32q9CnNXM7G/R2FCbLH47ev9RJcFM68nUPT8xvcDBHcy+D+zkZ2IgRNDN
uyl0Xvyh/91hDLNpqvhgGH3t2kgyeuBwdlEsBQhvqE99+M/Xs3cpkKDRERS1JwI9hCCX5EENo2oo
ZEi0SYCK5jY7hH7wra6iG3PoT3X6MA29ayuoBo/ZrWDAiEMRmsq+MdtTSX5hqc3KbF/6lYhHAt7O
vkTblZLi+eqN0eIGmIdq3RSwXCldpyOR9pS72sAtjDoapC/0HOhixTkQ/8IVgonZpO4DedXW7cpd
ePYsi9TO10M1VGAdoeFBnDsSsBXhzwZVAzNMb02/PQWcihHO8HawCse5trIFY4UdzN8A+87ngbAV
qYE0KrwWebApC3Z6PuwGjHhK6SA6xsJJSf9ZBAZRrvZ5ROdjuZvlYO2DiJBnufxp6AGlVKg1mcbi
rixGOLzzNOUgoyAxGidanJTOE5StjE8VtdLs3dmUqSdgIYJo0TgeVlbptSfgLNNRMxRYiiV4OJhT
ZR6bAqE8+cEil1fQfBLi+RNatMh7bHxsFowx2KZWsFcPBn4PXz/AlcuCkwWmn6CXg5wUn+qv4ETJ
9MjQEoPdGNI81uDU430Zkyu0cbky1NXlT6KJaqNQBr0QBQylOO+sIcuxCDKR8eq3qnNbljTWiLPp
ZIiMptHbTStHdMJSdzQewd66g/rrv31lSjjAV3R0nj9pluevPNRS2aKqlHu+Kh8tO9w7iLFrTcAt
trK+LmsXCOJSORGaFdBKlzXQuZRjq43hz/i67KaTfQ+l7M6xPlL/1KBOKWvx49Bn/z1ghlG5/g0F
Gx+0Bxd3JNc17bZWQavOhlusj/s5rE40kTLppsuiGyevN7nT7+M82/ptdKdJxjHqhpVXv3L8spqA
4AspGOhcy/y6SAIr72eoktKoeF3+ETfGkXQI73Nplxs1nUR2+/RsK+lRm5Mtck+SIu87e0YIbD4U
Ufb9669+JRyDv8wOg6tHAwn8wPlnz9H8lnIZ9RCn6W4IMjw0ceAk6p8V6abGMQmxNMtAIWyS91+P
fbnJGFpYNArhEG6ixVkbTXVhlbMKTILlPShEKc6jVYVItUWPX490bcWxueB3or6DB5o4bv7azk2p
BThd0hqLwuaIHsL33Jr+YJnsdU0vua1lR9thLtZ6uNfn9q9htfNh6dSFciI0IMHDVFQpyptMTe4H
u06AH9Re7zS3vhycBltnuY27r9/5UjaLg4t2ChGowOhfpPOxocaqUaPXVrbHqi2P2VT8Bri/k/z8
n7CfDgaLPL5L1PCngiMbhb1TXdS3s6m4k5uW712RPX/9RJeRoqDK2yL0QCiH+/58OuK0qZUp4iQP
x/pGmU5OhzxQihsKpeleLrhijJWz9ep3/2tE8fu/vnsxNIZZlQBx1OoeddgXyUrfpPqfwQdincZ3
QU3kY/2fdtR/Bl1W7boJtFcx85qN6UXQ4aNs2k8Jzd8p2EtWuemjaNfG4Z3tBCuve/2Ts9C5M2mW
cn2dv2+fJIbl9yH4n3TcmwW0i6a9rTJQJpGNz495k2T5LlXrTVMWmJLarmVNnla+gdn4wL3+nqzl
m1YYK0fvpybneTwhlJHZ5jQXOYKXG902xsSXfDh2oyHdBlEfugnoVN98DEqn3JR5k+/nCKhIgbo9
4V9UOcfKv63hejlq4M118D0KTOzN/aIlfS1em7kzcXNKj6h9fcyxtJnU5gEK0dfL9crF/CnoTKtO
kAFwYTifTbtKdIzk6dU7QKRH+7Xs3NbeB+BurYzmzvC7HNt7S0Gz8ZRgbhnToE1D5/fKU1zmdudP
sbi3wqQtoKKSX8Hc2vK93B/Nk2+AVU6gVaEta0XzNtbTezmI106Qawe0qFTAw6WjgZ7z+QQk1min
VYEVQOU2Rb1PA+NPJ080KIPiIejS46A5u0G2t3LQULQYv/uyswuVg9S8KhoUtnzl/Lh6noqrE+Np
Iem9rAaPSt4A0kfJtk6B2zFYmgBzVrNwXwWcXk75ktbO49DZIU2X8L9lz4nSGCoESKHYWLkuc8JJ
jxwz7AgJA3na17YsuXrZ3MxGu3OS5l6zi3AlVrh2XKJFoFBGFraZS9k4VR4srbY1eluj9oBR164w
u2++YdzhGXiQpum5CfLj14tNZBjLjfr3kIsbGbyIZk1U+dFXZe/F4a5Tsk2QW1uUTHaoHq1M6ZWi
nCg3wqcWBr0OKc/5AqPxPZaNo1CFD4wjot7ujICv3CunkMAe9FjtJU3h4g7zp8biOJlSQGjhsJbu
65dJH5LtdBigz7LSL/qKrTYNmYpziWegeZlq3d6S4ru+AEQ9mNEh1UgCu4y4LH3r2ugQl+HPSeu+
U07FP5LuXygp/1QyxfKIdphf65WXVCnwd3t+s9JqZ2mtja9A9CM2fowqSKKy2/XT8CPXRvjImQ0W
VJ9uSwsgmtWEL2kaa6CUcjo+Y30bx/o+zYaNVqYHozQeUTUe3a8/+qWaFQwcUfDnZubWuBCR83ED
HIYxFQlI+H4XzdabHWd7s3GQQJftzrV84G329DPu25MSDIekU7e9GhybMJ3BfevNJn4u2wwRGKIq
X6k2h2wIDvI4rMSLlwcy8AVZUGL4UHyl5fXmR3OpSokSe5M27Ru5QVUqeZ5D7SHNa+jHcvMj/y0p
1TbMkj/BVP02teDXhNXSHK2Ze1zsTfEkKCNwLRAzE8SeL9wo7VrdLnkSa3C8qu6OraY+oIvsyl21
qebkpvH9lVv0Ym+KIWF3cq2TxXAnnQ+p+n7Y97kVez7cD/IBv6h3Wd/uEjs+mM7aXF97QRAqgkyK
rCFg+/PRYtWe86iXYy9R3jMaoGPV0nV8c9qH/tfQrpT0xD1yduzwaqi7cNEwlMDGnA/WI1VdRRUq
x5r6ps8BNnGtKxXN9ut1fnl9iGFocaDYxVthCXs+TGMMioH1V+JNVnOTtC1ITiBP8HS0tH/O8VaL
VShJc3LXKMq3lbEvrlLGpiPIC3KSk4IuYt86bOUqm4CghhrOx/F0itXkZkytH1GuPBhGdmdDXSEb
Ok2FvZEEVlxL7qqxfyBLPYSWT4cz7Nb209WHot9HGRWTDKKz8wlR+yyopSZMvDROb6LmfgJMIfeo
kXb2NvbhY83dMfer20l3XEca3NShEjqNj6k8Qy6ZSpBr1opozWWbREwUCD+WOMka9+35M1lNloam
JOFALTfb2KxvJXXc2xpdgdB8nGGeWr68IY9Ht38+oUC1VgG8XIvUlVE8g4ZJQZvL8Hz8vFQMUsUy
9kYazMVcbiX/0RjklbV4OfNwBgQLn2AGvqW2GGWcHKNUR3rZcvnWlc+lTRY632GIs1tZdxdXG2UN
cAycwoBmgOYs1p1cS3qIKmGE1WHh1nSZM+mtHnzXxooEynu7tR5bP1wZ9fLwYFAhjmxwpwsnq/M5
LJQ+NgrZirzcBCTeNEIF05Wl7IAy2CnTLVf2V2IlMV/nJwgjwqwBGQrJ/qKGNuVaJBdBxHlczUfR
vJXU8kn1511mRndZ769cmVeOEsBOxB0kNOznCwZ8g5ZhYaR+DOxdpCQozZvyCY+0x2qwthNbqHWq
raPXARgJ423lm4otsHxZtFSFCL5oZy1NwmbUJ7ukNmP0B30vA7Su+/KDnNC9rubb0FaBMDc7XZtP
kZq4c9WBpOySlX16kVmzroTaAPwe1tYFXVmO+jzIZZ4hnCq35sKb7O6bnZr3VmRvcfv5nTjjU1Kv
BIzXRoU8RyYi8LMMfr6w0ppfyDV3INQj+DazW43qd8zgvrWh7ZWh/Jhl81vv//l6wq+OahAg4WZr
X5p0Fp2qhZwZsdfkfwy/3kb5+Kao41Oc2fj9js/YId+Hq/SLKx8ZTCxHA/fVJWUsBINq2D4T3NX2
Tkkdb+znN5tENJP4sHr3asW/v37NSyQEF5RQsQV0ZcLlWV4HoZMQdleAeKjd3iSdc4eucyzuHZQd
9KPW9i+T3OwHKD5B8qeXiUGUcHjK6//DHYCeusLLm7RpeaJFWoCUZRa2MRzBDE0nXR6f6tn8MIvk
TtKGp7CXsTLW71nsr6MS/xqdNZOuK3cQ45sCSU+Zltro4nRW7Ya4aCC6m5NyYxjzxigOSN/serfy
/X1Z4jiJvLCJOxhI17WjRbzcYncTCwm/UBpil+2AzHHiGvoskRdRypCMT2Vy62ACGZnpnRJoD0pk
7zI19NrO2rIv72S/cdHh2EnhqqKGOKcvHoVUm2VP6nthF2RIRmmFxUS8LU8HNAfzMjxQdrpXERuu
teaYdDKwPHsb5tVtUDhvM2Dikmzx63V5SRdnXVqALdkF6Gxzj53v+iZEPT4Ihd73XG+1dHrEJs8r
0UQUXr1JNB2abP6W+OZPrbJBFffVrjZPpb3RqsDTC2w25H+MVH7X1RylfkPbJPwX3TyvnE2fTfbl
bBGcw0EWVg3cfuePOVVRhnabH3pm5TxUkfEUZcNjo5r3fTDeh6AWk0ENQLOHnpErMkadBrb2NELc
wqn/sRsZVEpxInjE57NsHnqpvB+i8jnO8rvcaXa46mynka/94LT+s6QU/+qdb7nTlJ0UEwkWG+Rr
FuovJnfuVuqS+1ytKFTRQrMjZ81S78oFT58WPXtaBsC5l6+qUFctzRYrAoEDLQZgxUG1NfC0qmuo
/JHbAjr+ehFcueC5ZuGcoAbnwDxZxDEBjgF5bpORd8W/U5E8mZxMVR0/k008DrO1Uge5bNOIJQet
Gm8jyLOoeJ1/y1QfkgTKLMYbgfbUp80vyxm9du4OhdYj1A8DLe70fQtFI8DCrpjyl7FVYS9UCgxl
pFETVmaNV8bXk3DlIqJqztMIFgyRx2ISosIvYtvCDiRRJNbPe5KVN1JWb7sK9a++3vqQB+s1EtbV
7QdLAglAKiQi+z6fC1UK03rEJsdrouFGKv0/CF8Du8x+9JlZ89Wn906bXXU0b2o727X+uGlDc5vh
tRC03UH80RIdznOlmgJSSG+TjnGB85XkfT09mniS5Q6kWEoJh4e91HEY8rYJKRxGXj/dy9bwaNOb
dmK/3viTIp+09J0K5qtdtc1dW/mwKGvndbIQxKwN2DedA001kNCRTUrPcl7GuQu3YSf5AFsi/o0M
86iw4IlHGjwrCZ353BZCl3gwJL6W3ThzDD2ynT+sbNpNuXooqu9fv9+1XedAKxBywwDtl0zjKkpq
BW1k9gDvFnI1eEYyf9ez7C3pihNMby7Lwdx9Pei1UJfe4H9GXVQCsG+vtKYYIw9qO+ZajwjP34DU
88dyMzjocuDsaJUrZ+m1O/DvMRdLLpbmGPUpRCMmOb2LEokKTrASwIodfLFWDMooIowl4llcKujJ
N5Ud8FoKGiuBqrwXbbax/fzZb+u1C+zK4SV6rGgAoJ2HwOxirLypu0SayCnnqb6dwvFp8qVTPeQJ
LN7U3s7l/Girlb2ravmXHjgPGqovmuEmabLrivHgaOWzhjkJflKqtsV44ym0qmhTFU6/lQt1XzfF
W33To6UQe7hFaXq48gLnC0+wWDTkxpEVo2giWvaLc6fIp2mqWpLIiIvmWyR9wxkKjruyIXTY2LG1
so+N87jjcjxxDv7Vtutz3yhH26f8mjVQUOdXENS3Q1BSLgVVpkoVIM75JM9R7jo+YO+86J/NEmK5
D6k8wq0qkIPnXg6fNDJ5pG73cfA6dJM3ojcj1PpjPNO6ENhWGAKqmTzc2qy53/paf7JL/CNicOOz
CtTJ/haM3yer/m6O4c/4vm1lr5OGfRSkPwe9vc/MVvGKBvULU+5f+kH3sSMn52vy+lcHVL+rsZ/M
zJuMtLdveNq+W1Mt1C++DVLYREUYDQLA4zpe3FQzMiBwt53Ic3JnV1bhzooGD0A+Akab3Hpgorbj
3MN8rk9lqNyGmn7/0oJr6IbyYZAxFc+t7tWQJ5x4s6cxwFSd5LyKSSZDDeqr+a0MpocYs9CodvUd
js2bTqFiRl9gGv9M3PqZdAql/C5s65Pi53caJmLT5Jzw3vGUSvaa0tpXxbFHmh6W32GYlN2kHkZt
WqkAnO9n1oxweBb8QfJxkBzLuo0+xnrnSKyZYAZsGSBBNz1l8ofdfXx9Hi6q5f9vIPqrn11BodO0
OA81TKf6RKXUMDeQMG50xdqE+NxYebMr5ejZmW4n1X5o8fyobeebKSXvDuTj99G+l3ovzVIMGLSb
yrc1t9AQLxkUIHZrFgyLSvn/f0iCJY5J5BmWxeIqaXVzHhPSc3Dbctx+N5vqW5ZSthvRC9Z9yAhm
6urd/YQAJDDfPNn5cnnvS9UKsH8RPfzvkwg/VoRxQBYtz9m6UDNA9blInn1Co+Euy+tvs1R/r+Lh
bijmW7WzbsbAuZHs8rEfqmdDUR80tdhM2jdQCq46qDssPY6ZXd7FunqrjuGNosAF+vqzLq65/31O
59NGgoIGKJHzM8c0Usmi30vaNd1F+o1i/67rm8o6dsa/HaAkwvqwf/l6zE9nrP/cQZdjLjIGrQyk
sRNjyjnRbFTe54Wxd/5Ji2InS/0d+GQctUo1P6Uc6VFagQUq78P5eVbuRsAEaorHja/skgLecHRX
o17T6H+MREXncHyErvH1437WlRaPS3WN4ApNZsoDy7oTWLAgL3w+ZVWNj5Je7Rp6vUb5bdDLfzPZ
OJWOfq/nwdGCPTBNmisoHJC79tpgH7NOu+va93R+K4YarQHrXpuU71jFdJO6UfruptdbFLXUE7E/
WUQL+b5DGyihE/kuF8ZPVese5STYmEG20UYHckawt4PpoNbmvR79D3dfttw2kmb9Kh11jxrsyx/T
HTEEwZ0UtdiyfIPwImPLRC7IRCZwN+82D/YfyDVdtrptz/Tl3LiKkggSCeDLbzkLWc1Iy4WzZumT
NPnggNTqOUWk4Y3Q8UM0kfXyGqj2wqNvndSB67RX+Ab9wmoTSA45L732IHcGoNA2GLpbV8o7ocXt
wi6bTfLkz+O1MvVTNZF71kI0ITDvs/FXVcc/7HsgPy8DZrhuLdaMr0fMadiVcopxPwgzww79lDn5
DNir0UUgTg2o0Gy+thQCFQ8ug4hO/zWE/tsn+/+qZ3b9eimHv/07Xn9ifJJNVatXL/92bj5JNrAv
6t+Xt/39z/72/Uu864+jrj+oD9+9KHrVqOlWP8vp7nnQRL18Hj5/+cv/6S//8vxylIeJP//1t09M
92o5WtWw/rc/frX//NffsHz/9u3R//jV5QPFu/7jS1X/13/2z4PCv6/e9fxhUH/9LQl/B08XkEvg
5hem8IJHMvj7v/4Wu78vZm3AIyPRhubAwtXomVQ1PjP9fYliLjZcDIzhUoJfDUwvv/Kz3zHKRjsW
PwQufVE9+u9v993a/3kt/tJremUQfhr++hsC5HcZqrN8MTRW49dz/86Tgejgl11gNJw+u7r3feyk
6B1sfWk9VDN9PDTNDRVuTaFTIfwXawTiUd+9jYZYaxDbIhV7wBbaTn7IFNfjG+Z5GlI8Q0WlXTm+
zuY8LB0X6e80hMOmzJq5ddeZw0gIFcRUhdBL0cCFnaJSz3I1RlMQ5yaMRbnXbU/iMwkj+Pu1dcNg
/OdpXkOfveTOXtMw7M5R40aOgPumAHcQdSCrs7yMPDZthql0n1xjocmdicm4Z1nP2rtNuyglD7NH
kr6wDu3tKQajeDo0BsV1s4qSTFyx4SoJGIKWzbrMZloepfAn8sDrCF34Kqmm+UpE4nHIjolgPqU+
AZUpDkxbdCHUcdeTSBuvaAEj7957k+88AkkheJExUA+RB806K5xuBqlyrCks9TAeFBjEpek8vKMN
N+V6IirQz7Nrh/BWQ1cRDpwomv11NDJS77s6juxd67YtO7RB2SJNjRzqILrbDEx3bmp/20MXPC6A
8W+yU5bVkQEItIJNEUliKo7t0BO991ox+3udxcJ/rMO+jnfEpq3ZEBZlOFGvC2Z4jg4VmoQgOcew
xpm6EeSxVqJ7m9uoB0Z5cu0s3mbMxZQc6KhmghdXUCZkA38aAvRbEtqlZegZ9hhmtrf7tpzGFJB7
h3TZ2VOpbN6M3Tx0RUKySKwD6Ud8ZbCnybcaml/8HVrIIluPg0uDE65Aa46ZnXl0NGaYk3UVjCis
cYvpeDuHQVye26YP6zNPwJ1AQkhqs69l0idoXtq+fW7BjCrXsacgDt2SqUkgQ+qj4ysFD+P7GKp9
b1jIU/85KPEVdzpyldgwrxIUZyF0t06ToU9O6Vw1w4byjsEloBTSnmvY9ECabga2YRHpH+tbSBhN
WQFZUovY3qYVYF2zlHOAYl/7OtfhNCVvIGLYwBYSsJMqp6nHQMvMeNp+qjwnFTlNfPtoFZ4yWEkK
amA01MTwg4oxa9vwVvbN29bBSa986aCXzufO4auoT5JxC12fLFy3iW/wOCrPE/1DlfEeuHZm+pls
VQgqRKFEouk6ZmkMUV9fBPU7R7VDuSeEDwOEigAFeNJEKH3uVAzVigG4A+jwdK10UHIg6k2rpHaB
07DepJ0tYHk8kQCxjxEGqIP1hiKNp9RfJYMbfhl8dHNyPCaq3vF6xjbYSqGCPU0U8qy4hMNW7o6d
sLcOGpfoOk8BUHpoQ7ry1DgJOFxowKr2HJsoq+5D+AUNqzkKO3vOqnj8sFha7IG+nODQRI1/JMBk
qiK0DBiZtFMwvuwVAe8y7bUq81j2UJKuZ8whirrkS3TJGM6WLDj9A2zP5bwfZZnx90PqzQ2ctlAO
5DzN2vQyJSPSg8YqBfdxRzjdo/WkrpFtS6A9Kca+pIhGM8TnuJwAI4NBu0FPqnNGus3GseovrgpC
EEzmOip7QK77CcNKr0potO8jR9l8aqIIsrRtxOUTH+AwArmkRJkEnaOAzcOxs2HV7GAUPgUPLiD1
oASBsAuJ/BqAELllZRl7V9J0YX9Lx4hn0M2HIMYBZpswRlPCQWSby86JLz5XHBCsADXuJuMZoQeX
9rrej9CRgxYVGwdK0eaNOwv/grIMNw3Pan5iLxEaV5YCtqPAFIMQGyqnlYCW1yOUZBp2UDWN25s+
GUUOTpfIRw8/z2crUQMGFYKZqMH5vmmBd6uhY0DR1qxn4n6iqRM4awejAjCCecqGDbTr4S8uZ0q9
rfAHxHsXiPdsy0ibVGslwHjIe+Q5GagbfOp3zVwSD4E3gC/ikJIE2tXY/h56MJA6yL32Trelqoat
SUejRh1T+IJMx2nE9HrTZ679XEZwlsmxs6WP1eCgpilD6UFFhCWPfcCG+AtjMWTKZpgRA6+EonjO
nQhyHMBvJj6F4V4Q2TXvval750F9tuF5EDqVet9UUyhX1OCBLSZwtyFMJ+PJ/QAML/B+K1OSirzt
CDRq1tJvwUZJGtm0OQW34TH05eQdIoiOtavFOBlImRFQr5GQucTlcxO+lxGbI9Ctguaj5yqF0qZs
ga0rgoppgR5/3dR713Gq4b2qMk/fuHpG80djdxyBOevL+szgZwLFEkEhq1GRaAjg9tJEFoJw4Khs
jHWsOtdIyifIX4YVHtmsSZstY0HjHdoIYsK4prGvT1EKdNQiMVcSOGQOTtRCdGa0Tg9sj4gmtKOa
pgdTHmJAtnyQjVu7uWfqob0Lek+TrTsxqT8GmYOgueoGWXmQ87OVSFajW1XWQxxFHf6hwrVwPo24
tbWGP7EW6WfIlcNYAjHJn/oLBAo12+B/B36osHfrE5XUc/dwwh3no9cJXr5hndNP3irQ8Jsouh50
fgh0Sp9PN12AsAgdgMrt8zah7Oq4U+a9VWPZyHtQywHI86yFOAW6WW52QREsIWON9tmJC+jBcoBq
vARWyBZgl2AsoSsQizCdznUIW1k8KcqPGETPEtNcUuv2+gF4FG4uyAlNu/OrjkdbCvu/6qhK3oq3
zKvhcoC6JFAwMcnq4FbQeHy0LGzhE+ZK3FOmD5m4RMrxUdFVFQmh5xRAzRgCqksIrjkUg9HR8HG6
zG2ydQCj5ziPMAD2ilR5Er3zuRPulqRzFO+nINLQQ3BAxitEwit2lUMZTBvYbfpuMcCTzt/ReBrb
G3g/ZuYJ2Aj5xbcA8x6bGKpdH2QUTvVnOWS1JquubmKKEIJULIU4ajwneZj0xnvAaXnuHRsC33yM
iICUXN3D176wcAGEoFlgYUizLqcu5hcloTF8AZ8WmgcAr0GiuDBBl0L3M2uNY6FFn3LAnVaKtJPz
cWRpO3xsA7/mF6RiwWSPnvHC+VPJaQN8kW9oe0ACKwyQFSkZh6tOUyG3rhOhKprcyrnC8rObw2MZ
oy1H89LWmCMf6oaktnrXUhzyTaY6bexxwHhMjJ+aiKFy3WSk1mbzUlT8n62ZFurLj4ume9n85fSh
7z58WzAtb/laMaUeKqalHFo6GV9LpST7HRgmGOygDQncFqgdfy+Vst9RvWBgB8Qm0NLYhtEW/6NU
in7PfChjQKETKE7g/bLkf1Mq/aPBNiTC4IO5yN0uHoWvOUyESqhwIAoik3ePg6nlzh9rGGYjHVmh
6vFWWdrBCRLg2rScUuCpK1jJmzDvuzEuOieDHGmXbcHf/bK4zR1DfgPU+9PyWjMJecDal4cBkz3f
4ddvlvePqu+7Ku8fRgNYMTAiMNLDgG2hJn3fdupiZ/IljGeAsB59iBF4+27UANdDKRZqGH7eU4ib
1BF2l3kIj63QiOVe9ZZHci46zSGj6pMH2VXZ1ofl8CqOmd653IXAocbPyvKZw0zz2kB9eGtmCLIu
5+9rOC+VsETnPRXoX1fpWnYRph9opEBE2bSbEfiaVYMkehOTBEt6j5DdrGikfLTksZ1Qx76ntLr3
VfeEBAuIkWW9A+iW9Zh5e0Oc4NFXvxIBfOla/tmAQjW8LNZSliMa4i6MX7VeAYqeM2A0ITmoocY4
dsl90JYt/NHVA1IWe8yUOWLHT7eqYn7Os+Zi/Klcl8tXMdgOscstS1onb6p4+pJZTXPlaD+PJvyB
p5wvaB9Vi5GnmfUn1cVQhqBeBBYsRLN+ft1ffCRenwqsBxY5NJCh0E14dd3biXaOArO8befoOCdQ
KYsUZhY02850Uc71UygzaAb6S9PugPFItj2n460kNVk5NLoGfQFSCPpjpIkhvw4ls1D0wWrmw63t
1j2t2z2Hc+uOgm3jMrJxa2yJnoP6xA5ZMaIUgRLqL82o/nFwjtErOlgLjBeDavzv9+fld0MaKwlJ
zphjHLpURlLBIRp3XQ3ZJA/bycqgi4s0pDs5Fe7yqVmE/mN3J0MX1rLL5YDGD3iYUFX6+ZrDSWP5
9O9WHbRq4JsAhISxXIpRwfffzmvheBTD7KsoURRuIqoPQ6+mPWTFDqWMt4NBomeTeZfG3Ftjc3oP
9SnkdYSKfRUQ7yPMAbqdaJpzWENBJOlJtpVwvs6RFp77MDsMQg43QxsdLWC8N7GOIRHQRG/loNJ1
xNFod7v6jrYjnitTHWh55VUF1hWH7nBohlvI+K8iv7qBYliyhqADmOBJydb+OIFXk8YVnM0fOTUf
e4BKcyrbcB+x0t8B2CxXxpucXbWw48FmbMBHsXoFVexnGqFW84Jx3ul5fDcAm7IFcYiKhF1iRnK0
jT6ODUAohGTeYfa+SJ0E+yqZjpBVmGDQZIdijhtQkW3q5pgemXUN9ZQN132QhxaS/gpW81T5Q5Gk
oGfFhE+7uPHUWjhzsoI32cdKx1Ckw+cyGuZGVs6+l+BEKm/oUXb0xSwEv2pPfyCJfx2I0+yQ2zy3
mObAqAmIglHetjWYFWnf03MPs+fFCCbvIf1wHKsacHtavqu05+8qh97XYp52Ful8qpMIAcHfLLgm
xILgGGuO0Wo2fr0AIZf3vjvwwgx3kSOxKxBzY1J81xbiX+s4tCB+jwiNuJUwcQBLFu5QfB9z6+fB
8vfIPk4Qvr5jKQMSZHLCbTdnN0icAV9Pyx1yO7YBLgti0xyCcGPouDvY4YmNQ1wAbwPbnD1u7hgc
sGA4Gp7asE4PYUzclbEQtODjOxPJ8ULRIli/3D8VaoXqndZZc+uN/TkyaXm0+5dHCzGvz0HxBNG0
hLXnXHqHKTJZYbORbsrwYW4WlxPUJRvUe3z07dU0OtuGbkmANUKAUMbSbR3oJ9LQD3GPBHiGufHq
ZV0ccX75a7dxLzoO2wuKu6pdNZDn5y96w05523G59SFQcqIdiF8v3ylpNNZPV9hQFN8NXOI0JCAf
zQT8ouOATUYnNLmd2Slkkjz7nM5bFF/BuYtAk2Sl+3EIPOhAC3ZyU4xiktCQt20NX5QJwOmjk30q
JTOHTgyQ8KZjl3uzMfCfsICqV63aupWU90Pkfgk70HmaaT/pJNuXFPK9odIS+sfpyrO6K1BQ9xeU
HytiSnABGgfUMjXbM+UCItxklJsRDpQNKHhnjZJ/M0li8oarYas1ZRszdu22G+Hz1IXhBHEC1zkJ
lMqQhmur7cTiEy6svWIK9p5TD+VN6ZDVlEwfQhhTHw3rHlCVP02yCveOxprN8BY+QPcZzX643Lae
oCdQBNK87QUGG4EWGAxMuP0j1BhQ99+kWO2V1Wl/M9vPoZrWCi5Z+wbq/GhTTJ9e7lcc7iELNewa
lkDcTEv8We7jYYlLzAW4RSn0ZxnuDeybiBF4Kjw2rnQKfQldjHXs7VmGLZcleEM1IzN35fDQtPjS
lUk/taZc/ssgiwyoGTo6FlLSUJtOQRa8wvlhDuDZm7nlflT01uPpvGWSP7hj4B2VzQ7MlfrEyvo4
c/mAgp1vzQiV/LZyafHyjedKO5uRRXLV6fGgQWo9mJq9xcBX3DQZv/HqKoEGC0xjJmXfuHFUn+Pk
SnAn7ZEZfcI3i/M4Yh6ErE2K/lAf7tF/g6ygovccCc/Gk1mSR247Hg3kTQC/S851rDeqd/gW/1Co
DKJx3UY3YWrUZqTSLZjrvTFQ1Q7QmYdaWrvpIlccF8uOfYf2siRgr87EINsynG/MsrG3ZtoaKpzD
y7oTEQ9Fk8GzgEdk1bp2OtTe4ENzC2kXeh6QcKzi88sl4CLCRJCWF4Uu38ZmTbYdvaHdUA970Jiu
3bK8dAFJ17rNHruSebsq8egqycqwoD76TjYKVmGs300l0jRvkLfoRiyj1UVewA1uXxY5rYNPpcBM
G90HinCPNG+a6+SEXTRbjSgLIOdTIQVNxr1Cl/3qDx7AiSrAJWLZtobIXoVUf1VZpi6MsX4F/JQP
a9qQnyf0fvFgwdGat92cz17S56hK/V3ISpE7TSULbgC50NWmHOZ+N4N2BgIMy6uO2Etl+4+KgNMJ
8cX+Q9l8BlTUbKfeo+gotSpPJItXQ0fcDUYV3V1ddTceuqjvGLT7dRxBTH+AYU+EOfcFbTHEnBKj
v4FM93M1IrMV3aZ2kz28GaY76k7jiVggCDrq57hm+o6oBANEMd51Tr1TSOBvPPDgVqVPxZZkQ51X
cwQtiUp8TgPcxskM2/m0ttUKDfmXh6yBZ/kK/Rjnbe+bc9J2e0k7+UAUWIGeDYAomZHUewYv57TW
p2AaH+uoiZ+6pj67DWyYQiE/M6o0AEHO1vFj+zjUFEDY2TwYZQioOeJD4oUN4OFTUHDWPFRp32yj
cjI3AzgfMGaZ0ws6h7Boj9/7k9N+6hsm8ox1kHOZh0s/cESfSLRbLbFeieXBJlDh0+Ly96ml9NwK
eOrokT6E3exh5lr2GL5mH/y5izCDaSDZDLPct7OCcg+efdpV3ds4kpheMnrGkNs7Anpb7XzurLTH
1Ra6i902ww4BLwYPghc6PIWKZ1vgpNC273GXUTjCQp2GrjSNyttqUX+kA+a0uMzJvmzQKokp0LI1
9l90bZxdOUdbXbHmooQY91Wo8HxiXjVSfnHmpyrT3rEclrZ0hZO0PUep6FuTx0AwbsJwvGqiD02Q
E9kBaLQ8q9bXH9DuoEWcqQC2Ty0CHMbLXT/vbaOBMponB93FHuFQ9rd+Oqk9S63ATZ/eYuPasE7g
VwaC82glHZVqUI4m/c3UjohUNUI5dmFMzBvn6oWAIhoHYxqFaEt8CPx3NX8r0TA7ZpE+y4qvM4Va
JHTqbAsewnsRQH4fYP2LgZTDuuLlowpNsHeYqXOnBWh8Sbagj3nH4Ni6FxoWQJUV/E6P0z6ssU+p
BKh9Q/cRVhM15ZKTd6yIukDfm2j46GTsxLOovSsT6B4FMronW8y2jgmcD25hRQTHHUfA7WGGfF6Z
QqIIsR2Gs55XCEG+MAChL0s0r3i00Xh471kd3aQa/FLqjlDUWeJbBFOS3E48OWvbPcX97G1Ije+W
Ka+/Rbfnpl8O3k48xhX1xAVSWiwf63Y1RSx9E7XMX2NgWOawhQhXGayxb/Qwb0vFkzxALrgtodoe
j3O/YQmdc5ByIlCLYQYNTq/JUzSlC1bTEDCmLUWTYg+mcXSMmT3EZWN2ZCwFplJS3ZE2gmFktpYc
Zpaw9L3CjWDe2ITknUNzOYxXgt5uXgLpq13T3wB2c5hUfKlcdAxiAjO5LmHDegp7iGhNw2ekH2Kb
zIgtsyce54l5Dx1Tz8bN7mRkAVYYO0woIJG35ZmLyOth7BEGe/DwkZ5AirjAI1QWbhrts8GrMG8a
l+le5+1Vo51b1gSQ1KnellIghIT6nRtC04S7KTpmwjktekYbEjnVwcIbG4x+3m8jCrFmH3JXaLWj
hlh2ltID6qabS7upbejCa6lqCgtyWua45A31XwSfauFWZ+svopQok3fhjPHWDK2Ntd/jzaSEo1sS
G1h9gOMX4UZwzwNPawwDoKQb4t4FKw0ZZg3A9OjtBUEXv1vOE+2IojcQFDBD7kaoZl8egqqJq51M
4cs2Ljc2gQ9aHjQNw2F0dRNn/T4sO3nfMrLrZ5tsK04diAh1dk37gBae8sdtmDq3/aDEMUw/spHu
RgZX1ECV56lz6VX5Z/BCwSZaap8QaiRuZtpDFJJqN8TBAeLltkh6/bHxSXOxploPqUn2vUlWQJdc
jMvCjVRpunWaByUHuk2XTXnsojcY+qc7CF+Qg89A4AjIFsMvvq89ekdV8ugOwxtrRXspAZbjpHlG
vhAVPh0fGhgO3tK5eSfn+ksSdKB+CLgrw597Ll4OEZWErjLWzMcqgSDwCOGVXULgQNTG5SdnnJN0
FQ43EjyTk8m+pMx6ucQYAYKiQbonffc0h64+UHRs06wut8pKm3embb52fV5KSJZifOO37m6MMrnt
GFRYtd+nZzxbWx0fWBX370AQCoA2ClaOO5McXB6O/i4FhhDwtrIt43tTN7dViJY3GZEsj2FWn3QH
+9XG/SS90D6NDbyxZQ+3l4xm0wYalnDGop7Nwe1IgPIBr4u6SHoMA944lpAuoZS/f+njNG1YzGE6
nDPCCugj1DejXnTaFDIViCqcPOyQp5emCCCS9urZeNcMc3oCUGLZcgSiNkYxc9rveps+CU0AVrTR
2xK6RGiohO6uCwaTSxLZDYpRH13sEc9FHG+Y6u22VdmtS0KIkANlqeNCWpB7nTFVxSiAQCjFNBQ1
5CkuOsRzgLEgOYWjX66EFzRF2DVejxSmxO2mglt/EnIHidc+5+UEwEE5XuGQVoT9HEKsH9OBtKFN
DmA76nqB9IKAYTCUAJYOKCuxUUI6uyiH8pYoSEZhKOrvQ4us3phsA7XEbGuiZFx5KeEHX9RPONiG
ob208S1yjkghhYpEd50c5KmZRUof1+EZaqFqPbvDLnUUwFNgAxYv2SxrG7MymPDsbCk4RN7x90R5
+x4okwKgrKuivb/voBW/AijjXkp5TamGhvZSb/il4RtXVXelALorcIFUtbF2Vyxq37wkukn35PMq
PnxNSBkQb6a6rcueFx0ro6OKkT2WM9R4y9ggP0M/Z+XFiOjI67NVpNsv1imPL9Uqj73HGO3JG8SR
t7Rb4KpL7tvDz3WFG49ts6kcChSyuGitG93DQWzOYfw2F74/wZUqg3Q7fLRIo5JVo6ITdzXfgJW2
oWpkQC7Aeg7iny385ENvB6Hnk1dl3WH2w498hG5v5hKos6TjEafDMfSRyXGsx2eRfc3f6xUns7vq
snlnMFYsABD5ZP223wp970y1WDsYu67BxgCD5yWOxsvejwlsf+8MIDcNgusLEa2LgSmYYUQ+zhpE
xCQczF1H4acAqG+a88E5+grm6qsA2KatalAgQaBGF33bjHAGMtMlhhUrqgNMi3El22vAPLr1aih4
+r0ecuYlKFHM1J3h9gRaPCXwl0TgKDTwHkczADrddgpSOL6D5LVqYTHp2ornM4bBeScD91RXwBwn
2PU7KMGeKdoAVxcSmJi1sW1vmID9nigvqe+Wl7pl89qggsxdeLBs0N9RKwyy5U6W8QO1PbQGfS5W
GoCevWWOPqphLtjgp9tmKZteLtAYNhSQyIicYazeFDGLr+MwPxtNyitSC71tfZjBZYJmiBXjDuqH
6mTMpgR3DkI+CNqTjwEYEbTZvDy7GIa2hZMM+UvAsbb383zf2fQG5uWfyzJ9Ri/xS+DjjQP67SvG
a7GB+Qc66Wn59dRCcy2riH4hQbDjgE1cXVKhB5M18SZFLRxiUJzbDOQwtypDOBmiuwt0VXbV6Pbm
VR2SEyyYRAUHwyhEALNDw+8ZoOUQn0i2rAWINyoz55oyXt2ivlyL/py6aGg4lQ1u0YOvt0hQLp3B
t8O41c2tQYO1cvwrZikWBA5s+P0U6V3vJgd0cByEgqnfvyxmOCTOFoDHZzabI9GJt0FdZFLhPYQw
XkKbzHFgcR3skHKWmzbsJsCQQigYJg5/AhHYYHh6hvv53YJVWGT+NLZiaKWOkfKAlMbjBPamLYJU
2FPgjLcv44ak1BjkIe8nS3eT6wzqVaPZIV4AE+KhyQJ33C8DzHM2ocNvIYgCqase61INsHBh1MYo
8dUz/BarTVs6QJYMAajJIcmbyKvRmMJsY0ADAsriAiZiXp/jVC4I8RgZ2FBv02EXRoRvIN67b71+
ekQPMhpdlS8ZziayPuJvzY9VCo9m2+l6N4gh3Aq05/NFY27NK9AI6qlmFz95eqnTUbRcfdl+BhgE
VhEZKQu44YBjpIcUmn/4Wd2glygTteCVEnmDLssRhvUUHGrsHV2ZPLk9mI8u4FnrshzLvGoDuZ0B
dEEKWeZthj7BS5v8/+xEcxkr/niieZ4+9PS//vPbeebyhq/zTIgU/A4g8wIEwFwJ4j9/R4BmPn4B
xgswRYEHTcwYFJQ/EKB++vuil7HINgB9BSldDBn+GGtiFgrRCLDzoEGwzDdBxvjfIEC/G1b8N/7T
fy0DO8+9BQJU852MCTvNrKPveAB74q/X+Tuw77ejx+9nIX8eHgDWb8k1AAdWogPHbRciYJ8ckxkY
Hk4kg39bn6Fp981q/5MB5/fzzT8/5dUcqPZZMqKNxncRQic+YEjVu5qyqMOu5Pt6p2HOEF1V48De
4OefuMxw/pzx/PmJr2Y7voXmRCxgk1g76Hvlxvc4ZKR0P69/fvxX7PA/PwDw428XTqhWIh5PbAdU
bTbulAbvdheFM39yRkeVB6+KzDNgHNWDQ4x6F8yxYtDZqFu+hw26fPvzr/Gj08Rw/ttv4ZDQCcNQ
i93ItaxzlMKCFAnGifoXV+5H98erIWs9qkii6cV2ATCc971JvS8tEWkIiIvDfqU99aMPeSXFY3nb
x3VccwzT+gj+ljVJbzppiI+xlpl/Mfj7wVIFr2hkSiGnjGomdqXyxptUcHON5t7/BVfxB6fwWlmF
YQQwKumwHaCy4ZtuojOFeCxk79Hdnz1/+y9d7tdCMW6V1VBJKNmOOGrczAIaptjem7t/7eivYgHs
geHQmbQctGahb1G3CIz3Egla78+P/8pW5u/PTLAs3jdMPg+dtnByGN/F3WTNDVBrk7uX0IwOCgiG
iXo/Gc6OUra9XCEOQ7gFdOM6PsDctXGPER3CpiiJC/mjfqYcWEdHpbAvcLu4+sVXXG6GfxI2Xis9
Tw0DzjxBoEIl6ADZyFy0wLuwCummAjSEvZ/qEMKLHYoQ2JsnqrMFDxt/vv35Ci0r/c8+/lVQicLa
jDBeELuYyfRgpjK8nVMo8HLYSx2dXv9KTvJHz8KrsKHJzLvWtGJXAQp1B4QBTZBQMagk/Pw8fnT8
V1GjQvuk81jGdwT5E1mVXk/fJLROfxH1fvSwvYoXysQagLNa7IzUKC3GqL13atl+MhMA4D8/gx98
xAti45tbVXuVJC7cb3ZOBkrEijg4sitnsG7aOkn+tcfZf8WkJbNMsr5O+a5t/AaVZQRSFWYNzCG/
uA4/OotlP/7mLLDZzmVdYnuAdClQ3vCjF3yt0TsH1K9x28d/ba1exQ0fLLGJJBHf1SIaUnSvtZce
B9zK5GIHXf7K+O17juvfo8drMInOwBMrASeH6IixFu2lsFP3CdCdybmfMmfKS9/2cuMwCNZApQFe
hv/ivbDc5d+s4li7aNPwEmFrbPqHpEFzMk+UFdmKZhW60D9fxWW1/smz/wJr++ZTAtiAKxvA7Rig
0r6yq8kPoPJvnITyNSVeA2Ul2C9Pv3DC+cET6r+KAGPqcL+0Quw0erF9UfIBXkKY0fVvfn42Pzr+
qwhgOcRP0G9G2tohsV63fGCfQ+JW6S9W60fHfxUCnNYCDA2S5A4z0waIvlisDbDwxc+//Q+2Ae9V
rsDs4GOq27Kd8bAksJSrvMYWftqr5A2Zwznedc0QQXES6Vx6BEQ5neBlnplf7QM/eG5fa+IDJzOG
noer46B/9K6kgf/ZuLMF+UShdf3zc/zBCv5/zr6kSU6di/IXEQFCSLDNocganmeX7bdR2P5sECAQ
o4Bf3wdHd0RZr5RE57JqgVLDvZKuzmBTpJnncdZ2C87kQE5kx2I19MEIzn9f/7xrCK2kUFdT6fNQ
tZcYbKMeN+ueJues8mD6jpe5Cpq8vWz1AWWTALDMcim/ccHCn9cbd8TSnwPIi1jKZ1nCZQcHDV8E
UJSnrM/zS1EGy/xeas94H3k+NM2H6425BnL7/4vGtEcyPI1VWIpUrT8K3Kg++x1gNzs5fMvVr+SF
PzpdLz4P2pcn23loL0O1eECr+l/UMhybvG/gx9R8rpjc2Y1ci85KCSrR+bhsm3YcTeVwDudp5EfW
tHg1koG/Dqfrw+VqxsoMS6RaRuFudpE+JEpG3n7GY0l3SHR1YwNWagghxNe3LSZ/QJGvhxhDMIsD
kF4QhgZWpfxxvRuOabGNq0i7Ro1scC83UaXqz0EeTvk5a1QcAkWqBL9bjQg1kC/U31O2cSw03zou
qFiSBlbbWNWoRn0IiyoYT4DNqD0LHsfM2GZAiR4KMMBwh9FLBlOCqQxgDh9rAl+dtZ9p9O76yLm6
YWWGrAo1GUSgLyHA/8ekZ/URQKY9z05XJ7b/vwiXBuQRnWzRiMfg8LEGHAQu4fXwqVlyedtdz986
9qIJwQZZ+jGuqwymsgevgOZiNBjU4uWeYKdriMK/W8jBCW89AqScnpcC0lHUv+vaLLi7PgGuIbIC
fUJEqynrMAF9GD4SZBPwk/Jj2FR7p2fX77diPPdIC1sprFRZ5u13BfmC5qCAOn++3gHX560Ij9um
x613xrkZLhZvm8hbzm1Cdk9ir4d2kFi7P1shrEBwwbzIxfxe8WB7bOsejz+A8UR4JK69fEcWw5Kb
+H9H2sCW0lnqskogyoZ5rot3K5Ff8dR1R+LuXV+aJz2pB52T39hEyyPHO8zhltGDoOLfiwvYMoF6
S4LKVQGjm8L7AY7hh+uffn1lQcP9708PtIfgV4UMknMKN9OkWY+B9gJIzUpvZzvcPvXf7TDY6q0v
g2+cp0qQYGwu/WhSEANhoBr27J6QZBMBbL9d78jrKwzSj3+3MjTeVEkfYxTn/nBY5yg4yAb0iOtf
d/XBCm+eQD4n1DjqN618LDzIeoJyUOCZjqiDTFZxf70Z12xYcV7DImKaUW+5gArf5mAoQuSnxQ0D
YvSBP+5JJbuGyop1b4qqPgAQ5wK/cYhojDX0OAG8ud4F10hZkQ7BppjnPcE8ZG8hg/lYQ0gkCPSh
IP3OXDh+vm3tDBobnRJm9EXFXRAeFKAu02MNJJi5XO+Co1L851nh5YqNgaTTpu2ai6dW79hJMj50
2idA3UOEea5I9SEkPH8b98BFBHplH7twSE7R2M9frv8CVxetgI/mJQq6ukHIDIDjQ76t/zAufv50
/euObGlLTgWgJ0LvAIuZhMp7CybtANh03az+cZwSKKbKoaHf9DpPeyI9ru5YGWDJIVcBCV40WG78
VTjDFRoWyYjWu+s9csRNvDX8Yn+POp6tEMhogNAfoKwooubcyCF4iop4T1jf1QcrA+SwLoHwAp4n
whi2kEunkkM/QCznegdcU2IF/hDpsoOEQo0OrMVHtfA7MeSnKmhHPO/WP8oO7P/rLTniM7aCX+uZ
+0ArYi7yBenYrADD89A8DRnNPoPTr87X23m99gONvr+npKF+nlRmxngRUFwGAEkOuKt8hYbEQwTo
zdouw6Vsh2gnYhwrgFsnANVPYT5BbuCSS11waJsFBQAcc2w+e+0g9qSUHIvAFvhZvamcigyDB7Ji
fPQ1wDNQd+M7ecf1dSvqhx52Y6rEEkPs8zutm/EeIg3lbTHCtwXxIkb8TkxhUiMxw/mngWpJF51w
I8ovPJ73DpGuSdj+/6IJ4jXRGEKS5AKzneAJgij5uwZASJCTaoD3r68r1yBt/3/ZBgR3g3BJqkvf
h1BtwDX3PG/abde/HvwR43zltGJr30OihAFz0NcXAK/q91OUoaUCLt4KetlPpBxBG4mgG5Oso8Yh
s+IQmYCooj9z+X328mHjqtZQzm95J2GT1UGc9hCrkH7o87aEVDD0X4sTLlPmE8SQwe6PS5qCx18+
8FWPnyu5MoDvJlC9IWF7ynhPfoIu0X2eOpNFhwX0WQYgLM7lxykpfGg3CoEX2QpiY5LkQBtVeuXR
SWUTJCFiHIge6pH6QGfitethBJ7ugQjQPALaVzBglePXteZVBiDWoL62CjZFuYHMTl8x73dlWmD7
Y63YeyjtROZMdVk9VBlfn6e5HZ7HdW7IOcoIe1uatfqcLdG/II74PxooOj+g7eJfteTxFwJ499Hv
o+ySN6hLQJlAQ4wExqxDlIg0nox/ycExTPHA5D82zC/vY1bFMOr0lvouXFfygec0/l8XMP2ZFSQB
5tSbDWpUyTgeBcNT7mFVYQFxQ875JzDkI5BoIXwDRFQ8AMvU84H9Fhoi50QVEFSpvHhKDuCdsneG
NjEAtU3+PhM5iDmLDONnxQDRuwdcq4kgUqDEr2aQ+V49YMtGry0uK83rfoa8olL1BUCT4dNQE/kG
Bb3vwnSgNUjoox20UYA3Ut0mb0SnAQ+6vq5dkWll/QVX6VrKrLmwQvkpx4PVXSP95ahg6reTvVxN
WAk/qo2pTCmbywqcLof2G4E1HV7+vsV9XtDb+rHBOl5Gf9/5oFGGJbRI4qA8kyoc/pclqn5coWmx
92rh6IjNRoc2FI1XCmHsAeCAk1dzegLzMDuHXj/sHJJdJ0xmpfo6Kb3V9H51ySSMSh9Ay4Kj3rrC
bgrEtznAC+YAbbF7MtJOgEorOtgPrp6ZL/kCKV+UYkW8hjs/xpFR/6OVHUARYiIUNkvAcoK9G/JN
Fn6M9bfra8/1fWtXGJpVThQ4tAv14zKF0iS8cPNh727sCClm7QeLmIyB51l5SUT0RZAc/DWTtGDR
QUmIVA3q2JU/3vXbn1UBAuttfbJOgwKw3cGAzHLR/gSo2rR0aVQne9rNjtOgbZMxmtVjbTACnaL4
OkPqtRj+J00bvM/bkKYdg44bsO5Q0bgxqqzs4EEEpgrJCvDcXPrFsdLtBPi5LOME7+mqer5tzKwE
EUTSQKAz7y8bFP1RVLx6h/qK/nH969sx5pXUGlmZIa/oHAEKP1x0lEF0a4LO1OZjD25MORbgqzWQ
9Rp3Zt9VBbLdoGroJo9jATaXXxC47YYaz3ECO3OVf5+r/HM/zHezbPT9iNMuhIbfX++iI5BszYE1
GIs+b0BQrhfYgzaZ56WtjPfc9BxpL7LOh2XUJ1LUwOv6kMcDN0HFMCqPhUoAa1UC5NLrnXCOnZ0O
tOZVIjUA8wkbH0HxatvvpgwBy4yhPiUezFYBBo8qKTf4dg5aydyuefFuhOvsuvMjXCNpJQ1osQW+
xBPTJWtb+ilom1NRJXvr3LUS7dwAGg+uVm1+aWcGCkQDz5clBmlgxOO39JLbLjwR+XsnjHo5RrwL
sws4FvDgDZFSvwH4bOipEYruiK271oSVGOJhhFltu4BqLhu00Vag2EEiDf6pdM+x3TUVdlYwChI/
AwVjT9TTM0RWvH/EnPCdvccxF9TKCrMShFOvFKmAP8rXqQEACGdw8ApO0BNpp7sQxc49Q3jHYP1R
+n5xM0laNpWx58dpW0PSY4GMxMHz1vCQJeGeFIZjY7ChpUEIWMGgYc44+yKSv/iEh+wHoIBqk8Jf
A0IOLarq4/1scC66Hq6uFq2s0KusLNpkEqn0oBdf9zBPOUAPAS/4UwjX06NflTFI1Amb9gBdjgVB
rfwwzXFegZ7gpT34O9kRrJ1BHxXMIYOd3c7VwPb/F/OUd7Pw5xLJs6s3mhMsXMrypGbYLO804FoI
VgIoyEo6XUBlCzhW+DsmZXLJ8nF+jItpzyTc1Qcr+tuINMW8KAxS29THflogdwK51PP1SXfUbqgV
9prVagRuAaZJUED8V66QDzzwNs/O7YpHQBUO7RniOsNdgWevW3tk5YGISs58WNlf4rn6Mk0FNjhm
6p2Kp2O4bCTpOs3SEAoJQ2jNjW+jBcSqHsTRnfl2fX0bxhcLqsRrDytBT754vOgeJ6jWXQbIfuxM
hgODGdgQ0iSrVOQLRUCQZurrwMG9JBpI3qQEGjtvcRZc+AxsIyyTD0wH5BH0mwQmCFNxGWLZXeRc
xnc0mb502XJ3fYE40uofK6UXPYaynR9mdawgtGTA5tJcmB8Dkdn7MijZrymTJdvZqR2xZANQ42ox
fdKhCKMppJ/yTMT/QNuf3vtCipsehwMbQVpnHrwxBUeJhybqgMf/4akyPvmUZWv/+/p4uXphZQQU
ZQA2QLa+UFhCPQyc1YACV/5lGZNxZ0pci9DKCIKAdwvCAxwaasBA7upq3mjjvM7Izip3zbmVFFQ3
Rq2e0YDf8/E5mhiYQ8gHR6gnRm8heb8HanF1xEoEhVwJEpuY06HscugpNZvSB4OoJt8ZKcdk2EDR
hohlZBDFvEwgg/6vzH36NFY8QCVX1WxnsFxtWCkB9S3NWCXkRSxFfTfCFKs6eWaJliM0Ttn3m1bV
xot5mXd4l3GU9ARmJGhy4DJAdpMnwhcoLIUZHOFO15txTIjtRUFbQEyIPxeXcNT0TM1YHGE8Et84
G9sIvkglJQNLu5m74hLFRfw0TGvzFvfE4H1VtOzrbR3YOvaiCTIlc2lqNDF35Hubo1CUtXTH3dk1
OFZkV5kZIFmmikvd9/pdPINjDNZ+f1tqsjGfBkomK/iiEueHlq/HvKEdP0CEE6JmCZQ39qqDrk5Y
oQ0ZoLXVGsJdkMoaADSO4yw71l4Y7z3ZOnKHLYmPgi3PiyjOLyKj35N+7Q9dWTzReX5jJvCKr0+z
oxJkQ0BhdRhDZpzl6EX4Zg3ML+i28mMgxlMbB196j8ATp/hIvfXT9fYcMW5DPnU54fKah/IyTgyQ
+XwMwkefQo8YIjS3wfLhZ/z30t38cqrOwyvNvEIibBUrT4MuXu+v98Ax73/EAF8EBhjLZA4MBK9J
E3iXoMZtEg/P4c74uObDiuzM40HGIKN04SBrVudmZlDXkPlIfwwBIMZvFIW2QDvnyb8L5LtaaIPE
KNZfrnfNNTlbl190bSg9oyeI9F2mgMz3pJu897D0kY91VvDP15vYcvkrFScb5hmE3RSVgBYBOjPA
K4j/qmewf7Nl+J7QBXTdjdxLl7ne2VJck2Vt8AwiKyB6x9kFLyEGTjJm/JIs5S5W3/V5Kwc0lQex
6worwKNF8hhlIV5oJtHs4KYc18g/xaAX0wGtgShrdZNdQOV/183qXdRDHTvzw6/5CvXvnu6045h2
G+Op2TxQSJDnl8ZjzakfIF7pC9ReZgOxkuvT7mrC2trVuAwS4uQoKdRAaBxYAl0viJ5TkGaaTdb0
tlaswO8oJZPuepR3fL+98KWBk0ORqL6H4Q7sLK834pjzzSblZZAYKPtNIVvAkQ7hKrX27VNolttQ
wyB//f1xjudsCdEVL8UDBxRFWvm2UhS080XsxJ/r12//f7GmWigAsCJGA6SHywAN/O6+hxpLetvY
WBt7V2kzBYUHZTTZyqdwXv371qv3gLuu324Fs5qzagV5K0nHQbE7HkHNFL6F6nTbb7diWSq4YYUA
p1zCoYF2TNUc4T13Y+3UdrEkxQSCldd7aQ2BpFQLSMNxf5I7N/XXo8u3kZxh2wX1CIkQmCKGHhBX
fJw3NY0cd9sh5+q2Ny/fhnHiMXQ1YNGgfsJCcpk2yfOmN+NNh0L43f69MkdwesOkgKoeL4riLIYk
g24gqW8qykI4+++vBzHUnAYBI2voROFQEE0FjC143E7kkNfYFnaOU66ZsOI3WwlEuAfkObbw39mk
Ssh3BP/oAHo/t6zS/zjLYWZ7vENDV64rSrjbQAnvzEV8G5HOty2OZV1MrafxWNKxwHwt6VicuyiB
zFUeDu9u64AVxJv8fyVhFJQabVATn/SXfhmCG4ffiuFGR6DGrfg45MI/B7F+pEo8U2B/r/921+xa
t2wxNgAyJRDI0sAS3/fAND7iDLZe5mnZw0o7mrBxmsnSDCuviUjDcX2fL/WDv7T3lW726Hev51DY
Bf8dB7A4giiNhAAKxL7Kp0arpYJQjqdv/b4VxW2YTaClYHdsS8hK9ZDf+TC0vTlfnwDXr7eiuKbU
wMCIYX/p1uyJq6W95CMgxde//vqFC4Jyf4+NihezzDP2Rq828GaBN+Kx1Hw+FvqhzoJmJxO5+rD9
/8UOTGpCTSA11ihkDIB8h5/GIZPL7N+WIWJrDyZlXgMt02GHr0sJ2cjyH7NKeXfbEFnRK2eMNhHY
AgIYQh9qWKIfFsHeT8hIR0hrfL3eiisIrDAm8JzyCvATsIj84Vujg6qHDlNO4qcIV589xplrIqxo
LipIE5lRirRCtjiaaIxQKuXzzjRvC/6/Fx1oZ/09zSyZFgrOD0YqGiBZXnfh+1ZClrSNC2i9xeXn
FpJnOwf41y9VKCP93VakKElg2AsR7kLKk/bK7iEBROaeowp+ZkFt7qH4ssBirA53AtERKtwK8wVe
NvCuVCKlEfsQhXjfGqA+BHuydzKBDvn1ZeCYIBt8CRUav0wU3iFJLNuzHAN5qqJxrxzv+roV7SFM
fyroj3vpNCwhdO8TfgrhdLdzJHN9ffv/iyhvjGghPz/g6x28gAXUpY9TFVZvbhsZK8YBcIE4Z4vn
vrDOIMSLinJtjqCN82KnyOEAHPjcCvQMIhQ5F1hSoYDpWpN8GZK1PSeQMa/McqGqhtyaIZ+WpXjw
xfz7erdcMWPFfWvg7r3mwkvB22qgtcpB23kYsjLrT4WCUiqEUHnoHyWkKclORx2pxrZ3HRIvGmpp
vDQn0/AuSaC75VOv/RCobo+f4ogVG34Hi6RwRQkySeVSaSj2DUSZoxI9+0bQnTcwwOt2xs/x6uXb
KLw2FsjPK04Pjd+y/EMLmxVoIwajWt5pv1XvIKWpoWpe1nqFCBLXCna1rJ0htQjif5opvIGdl7L2
pw/ZKOlwqlgu/RNwJruoKUdc2Bi+rl9Qb8wophjY+X+7ASY0R58PzfP1FfR6+QxuKX+HXRI0WRA0
cwIzFP9MV/qj41BeZcWnAs6ZhygQ74d6gTyynG4qNkNl/e8Gqa42151WpH1Yf1zz+Q3cDt6YttS3
5UAbqRfi+VtpNSRploCqQyKYJXpe0u983bH6mZVHWuCz+wzA8BS+mUc5xe9Z5b3H5XSvRu76vpVF
IHoVGfgTQl+3rT6Mgbr3pvouEu3Oend93soXRg5AiccljjpiZId42kylq7E7QPf5NmCFz6xDAnQo
4azYoAdx0P+UBAuJdTsnBMevt8F3A+RrfZhvitSDL/qZt424TLSuzzDqzHZW57bsXzmE2JC7Bgr2
TPg17nMm558i48tLyL3kHe/mHwyecjvXLkdQ2xg7MSyDaXgEVcVsgKdgMHcHHND3WMKucbJiel6G
LgJSANWNcHzyhvzRl+MDHBJ36g6OTeePfc6LnTpsRNXX0ItOMz8LznM7QeuonZpjSORwJgUYnSQb
9/ZV10hZx4IYKqMt7TSKhxAr/UZCrn60UvCdQ4drpKxwLmD2BfI8GAIwIPdPfjOvR9QSm3Rl1d7B
z9UBK6ITntXArIs4hUOt/kQFI299VIXS6+nbNRdWQBNGa1N7CIlubSHWAb+d5AJjmB5V3GyC+Dkp
q0O7cG8n/bk6YwW3giV0CRcVCH4ytqTdrJG+K9qcr3fmz5vWK9Fn4+jkhEdgmCthM/Kb/ldk4Kh1
T305/1pLvBncFdkCQVJ9Zksg3yVhy7N7kgso7M/JQvIUpLaffEzK7qnQTQRb9IDFB8U2R5N17aJP
su9juvNTHQvHRuEV1RyNelZximdS+cW0RfIRUNYehfp+ri/Xh8PVxjbnL+Jsnr1RlZKLVEk63sGZ
Ba6hm0R86+1iilxNWJmiCtusMOuEUDZSHrMke9MZ/ptkxc6x25FObZRdGVO9RkuAW0+XnSe4OUP8
FgC4cprejxBkOF0fKMeqpNv/XwxUOQWriAsUOXjg8UMZzc3Zl1F7W66mVo6YBl4EAfwlUpQ6cBBS
mf9R+Lz9cP23OwJ4c1F8+dvxvl5zAQXbtKTFEU5KIB5l8MWDvdhykLgIQcD/+XpLrlGyUgWPs1Cq
GWmbQ+L0uy+z4Y7oXHy87etWZhhpYzyIoaIfWfwcRXp+O4o4/3T9445lZAPr9EShvx/gTMFy8rjU
5ikMyeMI3pkRdA9O6RgeW6gRXrQNfN5xbvTA87jjkL/6Z17H6PP1Hri+bsUyNGAI8QucG5MQTlOq
yGG9qEVyvv51RxjbQLl5nTwY6IyAz4pp+BJCbxKmK6P32HZeu1dHd7Wx/f9FkHmyWVlv4Jo4V111
3ygYX89RM55hTXabRAt0wP5uolRiqZsaKsuBrB4iWp9pUH3jcHu4PkquObAC2dAg0mYzkKlWxh+z
aqjuhS79nXuxa41agQzjia5lJU6O8O6hDzMUUf8xUGi6V8ECsAsKSUl6vRuuibDi2BR4RuWeQkk3
678ro756vv8EsssecNlxIwztSK4Aw2IBnE651jUs3iJA5g+yjXgNb8kySY6gF8roHvPjd3cCzIb+
0NYatYbr3XOMo42bS5jAlbwz2JK8DGaiPcc9ZR7qQ8TmTzNKdNdbcawFW2ERlugdLNZgdYq6UPfd
DMt68ddp2bmouPpgRbuag1nyGAuZetV9Vsz5kXHvklRg8WQUdlfX++BqZfv/i4hcJo8oWETA0zWr
33Ym+Zyo9o0W5BNsiorbNj9bW9HL2ZSQDiVfqpL23LSCpV3SdTvHA9csWAG/NmwNOtEj4NtsxjOy
Iuecyefrw+P6uBXuIN4YpsjA08movjwuSlYFwBMQudwZf1cDVsRnZlrURMc4hXeuOOeyb9NclcOn
236+Febaq7ppJW2cwhGIPEXlCifXCWr+t33dCnJUCOeshFtbCoc8eQejh+ps+lndtmpsjNwqun5M
GOY16royZb0m6aaRulO8d6x7GxHXw3iSdXEWpw2P38FvdTr0XfIP5eV4XFjy7aYBsiFxivbYsWFg
l7aiL74EGo7tZtT6tqO9DYnrYBIFpiBj4KN783tOYOzjAUv4CPml7rYZtqUOiQ+rKe3nyHB9HPYH
1cz5M1MSEMLbBsiKXb/H/aunIUtjM4/ZeYbDrTkAQ9jtrH/HNmfj3kKRB5xmqBPW8RjBh6ihl6WM
s3s9r9n7611wNWEF8JANLQWfAFsN9q+PI5XiDLpWcconvYfedOSIP8zsFzm64TSRcYhDtyCwMSlM
3x+ySe8Velxft6KYiZVGwZzD4oOgEpOoxXtSWnTvrg+P4+s2yq0VSVgWOeXpxlg4tZkXnlavDHZC
wPV16wluqpGV+233CjN+xsXhXxL5y87adGQIW7CQhstcFTNuzgZ+iNmhS0h+L4NpTJt5OAZzUv1f
N4z/T5cE+Dn8vQVP2ViuvkYnUKG/LDM/L7r9lqjwx20zsC3cF6unFLOqBpispQuEQ59VHRfF3QCz
m2rnnLKN9Sv1FluwECaalfEK1KYYJyfPo08mnn+2a/UNb9aXKl7SNgluXEzWbhwUWQdYKYPvGjzX
4IrkdRUMbuvc93f2HEcw+1Ywc0+AkdDgftLOMIuccpUuQXyeBbttQ/Ct/ZjOYW3GhSOSZ9RjTnky
bG7KOqa3OVP4NuJtLLu4Gjr4w1E4IR1a7fMjXJj2xLFeHR6S2Ii3MgRKJs6QiPDYnR/HuPwKb8Uv
HNTxnfF/NebQgBXP8BwudDvj3B5y+mGu++muhkJ/M8CHyVv8W5IGGrEO1m05VAGspODDs8Jul24G
gb6A6cT1cPuz/f4nHvB5K5yFWVilhMHDY5nkGeTxImg6zRlf9IEFUOx5jAN4rQC0DPuGqo6hLlG3
FXvWOvG636A3kK/w8oT0q6Cxvi+AhPlJaZcE5zgxao8n45pIKye0agwntc5xWjfgkp44+j8ehqhm
46HlcOTYSaGvpmcMxfb/F6kngqjeDEoUrvv11H8WcK/6plbDnq+PtKsTVjaIO9ROswymXLTN32DI
UfAK5WMuhw/Xv+/69VYy6JfFY7qv4xQGawyaGUw99xCm2kmbrq9bqSCGeUvgA28DL/QWNl5JUmTm
qA1fk52F6GrA2tflyEilIc6TonyT/MKhcPkU1+H0+frgOAbfRsxVBTcrdBmTVC+xfghN65+nQgGe
J2J2y/WaJDZoTkCWB/j+HOUuUWYDCDEANh/aUkbxbcszthLBQvAgl4BnnzZQFEn5DGeEWsHs87YR
svJA1vKkFCNAqU05HMssxAVj2oDBO5/ffuQracaGzcH1j4zcr6M0aNZ7JhJ9zCuS8q59yFWfnXJt
bjngYhqsIA7zes4m4UUpqO4mVR4eD2A/77/to7W9cTFZkaxM4a1wFsS2aKrpczR5QXmoZJvAqGWd
va/X5yNxDJgVzlW/8jDPDU+JrqN7s4T0F4GFqg8nen72kgFcZPMRzCgB83FV3F1v1BGEtoQhRB3M
EMNKJ409sz4kisbzwcwGjpK3fd8K8s0Fb+3CIkI9vkQVO/aX6NtYBco/3/R9G08HDwdgUeBAm/p8
xuNsCHPu0NN7b/GOKbERdC1t6Uw2qNkQPItqhTTWcElylLYneoa0+Qk+iXDQ3MVoOnKWDZ+rYHS6
9A2aoxQOD4dpMJAU9TquoJbK6c6u5JhxGz63jh08dmaQMWhTTXcy7rtLpIn59/p8BNtqfSXs+da3
F1tqjGdgOsUxS5tlPIyRf7cYdeyr70s1HCbRH+KRPg5E369df2iy7gnPWjfB1EnCrUSgVlxBTcG3
ppcArwThZn47QsSq78Rt4WIrGrJFVrqLKUshqK9R5gz/J8rkJtUg/H4rAcghbJtwCGg6whr7DFXM
/thNAiaY4bRzP3GtZ2tP13NDlwGKS2kYwX03q+5E6OvNcvZSEFiwqvlNssYnGe6VT5yrwQp/HByH
LodpaYraW8nSqvTr5lyMUutDuHpzcZSk9MSh1EWyQmwftszwpl3Bl2O+aj6bkhQgnRlfLDuoDsfi
t0F3FQoV8GsH8xN8Ri8tCghD4+q5p9np+rp1O4hAuQBKLmdpa7o7bNTPJXynr8eV69PWUQC04mRa
I9R5KzYvZwgsTce+N3v4bbItgFei1gbIMb9uF7riKAkOG8xJ46VU2TdoHEI0Job6L6xmpRe8Y5ns
vIPgVIh7mAFxc/DzzucHj3m+d4RXVxCd5NqT4K7LE+jTlZJEw0O3LvMPH+7bJ4+wd5EY1uyw4pTd
HA0kJtnORuDInTbirpNAw3kyjtKmay+BqJ7lPOeHhkR7a9k1A9v/XyQ22XCfJQXdGhh/BpjmA2oi
NxGESGIj7sqtzJitLIK2Ug89xvinWrOPSRD/vG31WJml4kPoJx2u9VMc9eDtdubkVf4esXo7ML62
eKysggomCXjXsRS2EMNbFIfK/DBDUvbUQGLtvKgsuS372qi7SPYFXyOOk95EyY8Wr4/+sQwzrMnr
w/SndP9KT2zsHXiiwMRCyiLNCCwuz15Uj9UxABz1UwC1lDdqrhb6WKmhHr54nSyyc7WS+k3BkLlO
cA2BtEoEkM4Cx6Ql9o5DNnb1AX6RU4G1kqsYUqk40p/grdQzGIwsZo/g5JgBG9Dn5SSTVERROgzy
eVv82/Lh2dQe8mK67T5oo/nmTKyrrAlPSxCDVvg9MTIeKfGGPW8DR4DZonlNOCVAnaLW3g8UQr44
8dxXOQl3tj7X161zSVJOGUxc/ChdNx9tBfnmB+jtFnsPuq7PW9lhgbYftrrttuwX2U+jO9S0UAf3
91QfHOktsm4gHEtpmMwcYc+i/GDaDT9QwZk9EP5N71kksVXwIC4NvhEbWCpynEMOBqpE33Itylue
QfF5K0ssHM57ZT9gAlTW3od5NBw5G+odSKtr/K2Dhoankj8PfQQCWzg8rPNQXTDhN2GvSGJD9uA8
V8FzPaapDmh+El4SneLVv/EibsPs4h6eNEONtRNCIjCHUnWhsgNpapk9lNHIfl9Pbo4VZOvdAS+7
gnGHt76RtNNHmnH/AyeL/Alxvaw+X29jO+i8kj/plp9e7JGQOgMSvUSC7jr+HYe5CoqhfgNt5FWV
FCe7PPo1Jpn8OnITTDttOmbeRt8BDAeIAPbm1CR53h5VAAVwHJk7+ut6nxy51cbdeVNbo1aBV0x4
HrbxoRv7KIQH+pr8j/GGfloAsHi+3pJrhqwYB60Wd6W8w125lMMbiRPNvwxI2g+iZPVtQWgD8cqI
cdFqgvdMj433EWqSeBYMyvS2DlghXse6X5RP0AFTR90xn4x4A3Gz+N8YZ/2dPdq1xKxAB/1EMriG
RpjugoPIzrL1d94QSg/Rqhd+n61ZJf4xHX7IYQU0ac8K2rEMbHReFRchFtaC9JXRt0w3b4aKn1Zs
ijgPF9lt1RIbngd7wDiRtUHNjAXJ21CN9E5X0R6c1xEp/xG/o1RhJeMEu45B/hTTLLiMeVTuxKGj
3mfD8/JezVNdB2G61Hw8jtA2fWA0Ce5gnz2euyERd0ksittCxZayCykrlhp634C96Go55rls5hO0
TyUEdgEp2bMqckSkjdWDytgI8fosTGME46a78TEsq+oo5/i2eAytkK9oFq1FNoVpF8nlXhdSwwSH
7qmzuSbcOvaLSszBGNQ09ZtS35UTQOTc+O3d9Wh3fd2Kdg1Jd3j1VjTdKJPtgcgp+DTD7HiPheT6
vhXppYbArJfh+3n4ga5cvaFr3NxWB7Dxd0Bw9EGeFThmdhMDaor+6jej45sGxobdoWAPBaAOJx0j
1+IxKKUEl75hOz/dEWe2Ut3UzHNQT6ir+32j1mMhyjUG8q5ZEQyULtEd94fkSz6R4cf17rxOWCCJ
LVonBJPjGsRhWo6yiYFrH6HMgCKrNx22etU/YxMr2C0QWDT2Jx2OsMCAEizsgk6NHOl0oHBf6M8k
x13pkBjClmPBIFiOg0EHK1lR+FB6Ams0fIjVkO/s2o7FY0P68gJaSHBUDVPD8ZR4mHVdDgfWFMuN
B36yNfziqNNXeAhTvkFqGIru1AY9PXp1PZ+uj7nr51t5gRTUa9YIU7oaMl3AcFLvI1XeZF+DCbXy
QmViDmUnn/wfzr6sN25c6/YXEZBIUcOrhho9O3bceRESJ9FEkRIpSiJ//V0+Twe+J1+Afmqgu5Oq
kjjsvfYajnCfmUskMywX6TGgGUT/Nzu0P1zT/wGa/uvxbBPa8llFFEDbcO9sBAob7W5jbb7UEgzF
MVrpYfrrxPwP5/RnTzxmQXKKE8mOsLxh580SWux1NJ5S/Kq/1DZ/uP8/s/3WHrMZDU930IOzMSki
OUxfs6BWc8FkD4u/KIjN366dP33WJxzRwOTG2JGFR8mFLdNg5EUwUnfLEFTwI12Z+8sq+8Nj+0z/
i5ul7vc6oUfj/YIhA7w/ljzNTMuKaRFm/Xfn4WceICLdl9V8LLcNQ+QT0jHqsgX74y8/4g9b5TMF
cLQBJFKGBUcypmnRRnFS4t38K2owzcKPT/2vdUw6LQGJhvjuH850rg54Kcb5b9ZJf3rRn7a5MHtj
YlAQjoi/kjAUcY8mWLcSaREY9P7NeP5PD+jzbiciMYj1oWi89+gF6n1VJDVTL//qpPrM/XNpO0Sj
CsJjrPv1ZYpEfzvs49+S4v5w2f3Hh+C/Hv8q02H3yoTHNNNd7qcFKONiSG1zYprgS9DO6wqBOqn/
IpX8w7P6zAbsGOWuXzd83raBUhHZscCYfPkLYeAPr/tzhPHGI6RQ9kt4HJZOVFEcXWfBDxtvXZ4k
oK/+qzfymRfoliZNxT6Fx5k087NDrvE9N9vfMNI/nBmfyYBaJZhcjfgNTrjudu9Ieg1U6MYcqqK/
sX/+9BY+Pvu/3rqH6mJHqg1F2d1ET41exO0UU/r93z2fT1u6tek6oW4JjohoF4cRWFcZtsPfMhj+
9Hw+bWmGkiBM4jQ47kb6g8gyYfJVu/qCsBEIPP7dT/i8pV0Kb7LQBsdNhHUZIz/t6qP1X2Xn0ewz
CTDhujFgN4RQGkbT14Z4+QK53l+h0j89oU91fboprlZVY4/xTSObjJtyQxgcRIB98Je26n/POdPP
PMCE92hs5YZXTKbkRaEmLfZ1bvKYbOuVdEwici0YLmZahxfL3N+Ypv/7l6Wf2YEJEc3UjTgLO2SH
0FzPM/+RuXBpix3hdXv1f7/8/32KpJ/pgW1kSAP7L1x4jrlzGG5dRaC8OWy+0ZVcF/sXwP9/n73p
Z56g7/oQ7QQJjuGAiMaTHxF0C+G4tENV20TOFUwVegpD4I8C+P/+af9746ef440HOOOtk5TBsUOi
JqAjuHktttWHf/e3f9r4PknWNGg+zP9309wrQ8JX4dz2lzX3p+/+aePbbmzgA9fRY5hYXc28/YFY
Tv+XB/Ond/5pw/N5pgb6X+wZlUzHPSDZaZSDhy4xSe9gIvWvDOOROfKpp58lVBR0bOhRjxHws9mp
Dyv0vwHdjP/Hbuz/R4jT7NPmJ6kMRvj40uPOmuZ3EG0cmGq6uF5YOHUIM9x3M+CEM9+Hdc937Rxa
3Jl0/rmWRqyla2sd3PMtyWjhtBzXCh6uO+iJ6IjrAnYuSI3oDZ/N1wy6zSCPXR+tZUBsn++wVlja
NiiiFDqIrf/HaHetk3q8bhmrH1Nm3SOylEwhdbIWam33XKfzgIttCnOSTlsOOdFl78w/4Rzsucya
oRjadS5i7t6ngSBCUUfbJfaZAiVf3QLX2csMY6yyHurTFtk2JwOZ83hUNeLUElrJDCmOyolCgY27
GvlV8YAchmH6ubJth9X9AE0iaR67zf+Sc/0RBBi+cqd/IeXyK1+Cl4VucTFQ6/M1WLYiDKK4UMt2
Iw2FDVsYjQcCATSnyL8FzVcWTc8vqyIPcct0Kdf4AYmrS657fWfn8GkI+YuYYJTCKYpQMcW80MmM
MOY42IpGuR++2ecLCfa3FBLJKskQ1rmE8iUVw2ubDfcr/nuFuFVd7nRfj9Mis2IWjsl8cBZBdWRQ
Oes299oshh6bCDdK39jbvebPdbeTcwsvY2D4LKdx8NhnVuQw6X6RiEItlE8bTFXnuUwTTnKzanJQ
jXtXFu7QXRSo3AbxAgZLc7HZ3uVdAoM4w370vN5g705/qTp6DKKR3xFlL6iQOjiTMZA/OvYroGSG
QYwQx2XNrvW0X4TNLkj2fufC/yQmOuthZMc9WtK8iwUSvmtPyx2FaQ5dlsJPVGuh2+G77tOwtGvk
8rmGSx2ykvrzmMA3HcA+PyGQZby0u2nLsOv2irHhn6Rrb4w0aR4vIc85RwxHRNvfWxsNeU9F82ib
6QnmUD04lHzMhyWZc4UhdJ708084NLlymcRaJSJ4mZJ1L/Da9nxZB5u7TO2n3dgaA0KTlswKUYZo
HPOlX14pt89zre85CUFJXoDRYh+lmOWCMGHT9rlBpiXG02YouYcndgBz4GPjl+cQtmK50nCrU62f
8ykJl5vI6Vtsql/JFJySJkkL/SHxXxEVlQcsoxUxcs2pXL6IaER3Fk7vlvPv0J0BFrJcFTBDhd8w
xVu0TfrPKkdTyWAIqwkASNFFrcqjbfg20wx5scQCx5l9bsJxwaaTvyKFLhIs6DsdhY+rSJHluPqz
a1ZZZMlww6PsAKeb4eo1bQrOgEzWK7m6VviT9uZ+MO2TJ9GTj7FtMPiXR0Vw4AWz/Bk2loHyLPVB
mRS1reIFT5bsQOLWliHpfbEJsJemqSFFLPz7Qtchh44UrvzJ8LDMwUuXZI8TdUs1Imczb3E8FTYA
aWQzYK+bZokOca1+Gr314NxqcGOmjiMYKFoLAZeT3FvZFNRBjZRSR09s6tpSuag9LM66IkTEwHkO
Y42kUxcUZIzuxrhtcxEn78rFr8tcQ30Co26sFGvzFeYyxzCCKWyW7t0zwCp+mSwxXa4DSEcmlgVf
Q7B/v+q6RyBmWIfwH9Gz7h4zpD5GBZ8Mfeu46A3YUkt860yqL51l/cGASvKkZ5w2NljGtUgiYNhF
AsfnNl9J3Byw/RtXsGAlr/2KOO6kYbrBa6D6KMI9Ok1wlr0EswpOBlElh5X1EW6cGN+i9tZfhv0j
K74OcYDuoFCc4yhanrkbtC6yGjo5CookcL3JqZtg0sAau4Z3Uc42cJRyuNNmd4GVw2/ftvy6TOBs
5EYl6qgQMFlG+NgutzFrr9zS7rQuNLF5iJb8gbAo/GdsV3OF7mD8nbVz86jTiT+HTdp7ZGGH4WOT
GXcnGarZIuXT+BilDfkZuW390sgtwdtNyT333XDcEMPS4I7j/dU4UNBzOUl3m+jBqNsJIWCI4uHx
SPKFMnaTJct2MqzbxaEhhp0yv7gTtcZ/WdPMviyIP74hDqL4HKGPfZyPzV6Xmn5kWUyO+7HSNJ1/
JXA6t3nb7RO88x1MBndbP5MP7S5OiLt24+/zAgrKOJuxCEXW59Myvbt63p6GaYckhBmb0yDQDxPy
4y7wCbqFStTljO7HNKZfa8GeUyygHOZ/GpcXfhPS2WQ52fmV0I6WsLgB5m2w/ngq33xL3j0W0jVq
zKPtJZhTMHX+MgQ1FkmcdBdkcNQ5onBoNQVhkI8OYg8c4098SC41p69QjdpDOsItuXPSXTqTTPm8
8b4wM5JbxYyZPIToO47dTj+A/x2VHBzXAlfed9N39wMBah3rZCpAFA6vLtKI/ExjXzCuHnuFQMtR
zSDxSwyrmjm44zFVuMuxWWfkXJ5VIu4WxJJCi1J/2Rc+IrCaVhEg/nKxE8cFvuqC+s7l1Mh302SQ
6rq4L6xbVxzq44L7H02IIOY4MtUVKp5JjiDVO+GXpqgHQQqMzEnuwQgtR8VeOuFM4QOUF8ru41m1
83dMhhFI1WDgOaI6yR1bjluMwn9OjS86ztNiQ+haCb7yl8lBF98LD9OzQHxPuxWR0WppqqkPX2EC
O+RtGApwi2VUbnyTgGKztRiJ/rbU4U/IIZvcDM6VmSanmE8pkuaHvlx6MAHhS/g6whspV4I+BSFT
FwhDQB9duLuNR5HipmW9g1mQ/Noky4ifppNDu7PtMKlpeI7Ab839sh/HRgaHFfcbOCb17QpW6q99
8zrHJR+cQExoD4RO8WHWgp/qlhJgb9DkZHE6iiI1U3JoggU5kEjSaUpkbHc9TnnXT49qINgXc7dh
RDciS2C45YpJfUqhuT90/mO7oC/8SDp3DX9gezBP0DzATbLgg0mesMjWklKTnlkWfrTunfy5+rk/
x630JzBRXeW2Rn8P4nYqEpXah3SN2IXWXXpynVfnOeP+OWA0ujd0V081cnr7nC6c/Kg7o572MKrv
4MsZH0g2t28SOt8T4uDqJ6TuLuUCvOO+zlr5Cz4NbTW2s79NM7ZcYbnYwFFoxrhZ1uNU1EGfiVzT
DSfElPpnxSLY0KVyvK5u3QyuZcSIbz7IrkFTB0cY+2zVBvPlR+e6rbSZ8BFOxtneYq3TN9MM5ksz
ob6ZRI9KvGcbpHluwhaO29c+1P3z4gWtxtWlUPYyUeCtoO7rJVAxbRS7psTzwzLwEEvW7beNmerS
sli+rGGXXoTibZenvIUGBzf5jWq6qTt4poay6Zu0YElNCwg0+xIeYs0BZlAcI29qK+oHdh4zOlVd
u3yfalK/S7vv72Jr8JwaRqsY4bQ/snjL7jMgglgZdnhZkFfzpMdBH9KsVtWQyfbYLcNUfrznW4kI
L1QWiQRBtCYns7fzScwWKrZIw2aHxdsF6muBYseDwoohedUiv69AybOXehqjVxb4+Lpi75apYepu
Wpe57MiyYcoxhg8LmPqF+XDTs8OWgCcY09ImMXnMEh6fxAL0OPcyw5HZ1DV9Nd2SzScY8iD1fYmX
rUKor+iQnppMQ561JvgaL3Azyj0EpLd9n5DLGPQCqsMp2HJar81D7zf+iAmy/RntS/C6hZxdxR7W
33dah19pF2Tha8cbBcDXCYoEAOM68i0Z8DAPc+hqWRBiFvqtz0Lhym7P2h9tqNbptgunaaqUg0oQ
zsSwJCy6lpM35BjWAv1JM3zt2ECgg2gA2lzClRNRdY2VdY5inUUlGxq7X7DMxXxhKQJPC6ply4N8
YnX/OwI5B0c5GaA4FG3SuRMiL4MoNxnXbWkc3AJQp9JprrYwgwJiUG1T2MjO9IT0AniMWGQ6y190
QNb71ayur0+iXkOSd2u3fkuQsXo/JAuHzn1e+/jaRC72B72TsM871H1trl00rY+rj6j9ZwE2vhdg
lKBOUtIs/TmVKgvzjSSjAVWT4s6SCFFDuGX3ITyc02SARKZp0CIhynwKSrfXO5bfgFfwRHANwaG2
1UhXgKQ/k8fQtMlPAUP1rYCYMlQ3DhKmuqyjNhsvkR1SeVFkSadcjiRcimzys7+L6pANkH+q7EaF
MwrDbtc2eowEg5IVKT9oGXzGF9yaydIFY0W06TGMFcQ/Z7MckZPAGebaKYu8PXSEhdFhjff9CXYD
hP0AKxUjacpn5GEjfzLqqxHluzpM0U6Gx57MmNLIva/rUukw7pCiPvdzsdI11kcVTkz9CHq7BKgw
GQvRevgusE8wzWP9ZdBTh+HRDHebS2rDEGXcBmPbZzeIPb1o0oTjcXZmxkvox67fzzITUXiuxbSk
d4ABki7MhdloVmzZRkxuGV5bDh5RjKBG16sW7eeof7ZT4uSt43zxdzSWiBDPfdC27geTrG+LmqQ4
EIjUYXoZGmnTPOMWUbuY+vczNP443iu6L+gMAlh4DPlAWnGaad2AmI4yATGP22hxdsF5uK4EJWCN
4ibErmy6FffwumGu+OwbFpC3j5hsdrA0RDEdDD1D2+um6MHWlsEfGeOLnG8krW+Zi6goW4lz46SM
39YcQ/FxwGrvNyyqrsniyuneEKAdXKpzCipy8KNGzMstH8bAIKUeGU95kPKlxW+a4EfkRZi5Q4BU
KIqmP5QdlrfP5jWPZ5tt2L0TfEJw8q/TwYTL8tt0fP2xaDgplxv8dutTL0ELv4sVoemFUrj7FWDz
72uOMo7tN8j/8mFJzNTK224d+QL3i1SMZ7nUY1jZfWUSIWp6sq9J70L2Qg3DGYbbfHPFapo0QJSm
SJpLzBnsjSOCf1Q1zM/pTdMG6tEMGaamaDdrc8CtjL6PMTv0tz1xJLlYFFw9LA0GJIFjCybrGSo/
+6U2Iv5KumZtgdRQw4s1qDGMKJDh0ZgDOunJvfu1ZdEdRrPt9AtBIaH9BdN1fD2F3LSKpiTr3qkX
8nvI0R+WEEItLOe78+vdHEA/dj/uYPsVJk5T8oDIYW3KtO5sh5IqkBjFQzDncBnQCPcC2N9AmHbV
Q2O0GdmUDrUMjgLbtd0DvD0G/dYEMKC5dLKZfux91nWPkaQzUgy5XsZKSSmWInW1chefLkOIF6UH
AaFq51ju6Mb8na+nzR3XUTpyEbEbvs5NtzSP66ZXllu7bdMZa4dNufNd1pbIM+F7FfpNbUc6D+Fv
NrXBL7Om+P/GEEXiEb2dSW50YkKB7nvDWeRHa/ntvEKncbZ8UcFlYn7350gPej0EUU3kLVZMyJ8w
crDArqAVjwrL4y2qYjp3thy2AL08w1b/hqRZ434FAei+X1qQmnwO+HiIjimLM3giJhZO7asQcQCi
U2Bgvjy0o75Gi0x9GYZL0lXxtk/mhsfWdwWLI5KeBR3jALZ4KqXHKVzRDGQAb9B5ELP5Q4tYv5+x
EZsqo0npCHeQbcUNJugLu5h9WrCHPe6r0hIx8KpOfJtVy6KUPQKYszjqaz5g1cPutc3byexRlfY6
2ytIPmY0CTB1IDkmCoHOrQAMe0VlELU3zYCWouj1tvoysCSKKpAQyd06i647Zg3kKLnqfItJJWiI
JjcyiPsrquZpOaEtjMxxZap1pcCJj04s2Zvu2snIDyXpduqBlsn6d8AI2aq4n6ksOzWIfwTvm1eI
jVVYtE7R30kLhlo+rrZfyrlN2Fy2dmOP0DDMvz7+Jepe5Es2FW9bMpRxpJq3BM6yYe7jmP+zRMGg
zztt46nUbl5x9raChFPBhWG/oerfeLViBqfRxtdA1ShrUR0BF2zkdYdNwXhIFtv3R2P41F3gDxXj
pSBu1NLC1mrpDirJ2tjnPbZRW60GJkNPHzkd7Vk3cH7CkRs3+tFmCG8qMBQK41u/K6iKGmd2AkrF
HjAIKJZRrPSCRpgnpU7wew8GdrYowdNRo3/q4BqFBYh4FPhgz/51WvsWAfHo+OOcdNHOv+kBSscH
BivC/RDBYmd4Bkc1TBpAZfA+KHS32KekV6AhcQ7fpS+i570+iQZSqGrNhOjPeoaD5c+QN2l4yeCQ
DOFTOA79G+K1xXjA+RwDctSSwooeG1JVpOmDqOw3q5p7XGCIqu4JSZXMYacKX3kUIBj439SgrW6F
Q6wFNkbWZ/O7VCxWJ78n3Q5hi/LqChPFnX2chK4dixjXl85xqU9dnqHaxMXdq357RLtJ8R/qHsOZ
wwgw8R4VnWoOGhDTkttlV66cY/Djzy2qxfASEZnMFwVkNbqMtAtPyLw2NwJWtPKshMTZYynzaD9n
KDkrJkMEC80TZxg6KF7L06LNkIAPrfjz5vyEOl2oIQbAwhfAHcNa13nf02Ep4zDigFo3ofXPhduA
lHiaXf2I5DpAhVJF/FnBUkDhCgHKWYHF0YQHDE4XnIrQjvUlvNM6c9nSqX7rcJ22twMSbSM0p92c
5HBI9tkdz7oZ5G8XTjafsnQtWUO3K/I0tjFf1KZOs8nCn0DEgweA28kbHZ2KcXluc7UP8wo3ezH7
x48iV+WulaBBdTFQ6UQu2WM7u03l9ZQAPO6iAcGkvH3KeMxg8BK490SmzRuulfXaIxPvS03CACVu
J+fj5P2MerI3vkYDDRvDfgybAyVtUsXw8LoNNlUvOU4l7N4IZz4SyxZy1eHWBx/449BWWtT9j37e
gJEMbkluWgXHl6KzhAM+rPegGuvAGtyxWVBBAG1fx5BKi6ZI81dhgF3UK0ifVa97UiWL0ZcB7xXD
h1QHWDx1hom96ZFBCyPZ5DDzfUNvjZAeaJ6MvXeMzi/1MPoDB0YhL0PdwGU+tBbIUkToW9ZYLw9m
HgUmD61JKZqCHbgwTal1qHhSd4o9WrHHKRrnCw9r9MUq6L8QVSN5hHT9Qy0Xct4JxTLMUnnbDBtH
WEicQtJotmTFmSfpXdRhgtCsYfAdqVD2uK2QXH8c2S99v/PSY/h95V71NxSfi7Nmap+TeWePyBqp
vwVa/ZZT2hbrFu02z2Bqf5rdGrAcF+AG/HfLcEiQBA7KDJcUZmgvg48wI26D2MKibF5vfE+THzrW
OHCGiR+yJjI/xCLNNzvL5rJE7fJTJCmQ+D2lC5Ss6IDyPZX7bYIm5TuMdCnOzH3T4uDMCB0yLEUb
VtBkmVzZeMi0ULTONsrdyqnPZxe27dl2qUgrqet9O6s62LcD2vn33ncvfRfpCjo7dhfGXqRFCC1W
NYFYj0oQ/dohmdQSVB4SyCTHfqPAh932nPpmeNsZE2W2wIKqSdf2GZ7R8veEGcx76hf6UwqP4nUX
wYAriesymI1AjyRWfW634GlJCYa8HXunuKhvQU3DzLmL3Fc2dLoIdGbg6xDZUjA2IXVpzIpwI/UL
S7qP9NvB+Uo7C8fDFnZUmBqtuSdAlhIRTychWAZgAdG7+LrRYUejVmWy/jYFrsYwcEsPe+A7gEed
OOD+Xd4gRkL9Ak7/XePrU7LzoAp2ZCpw4od8HS3E+SJZvwVDQ25WPLZhCbarCNx2slZqW0ExQDAp
Qhrerw8C4g8KU/HKQFJYGYNMsyVV/BATEsw5l2nyDrVwnCF7VKsDzpio0iSyNxbhOec5Udlh6WYw
R2QSFZhD4k/XYrgMXUwusU3NGdO38ORGWHHtqLTgsrPHJRVp/RJPmT2DdBFjW3I05THP3pGhLZMc
d69/GwjzSIZDNAf+sP/JJA6rUKJ5STDgyDNYWOcYQXpUDAspPaqJY9CiOV3YZB7iIOrPxnqDAJgd
u5EM0b1EsJTAnC2djggQ2/MRrqAjiBDKP6GE56XEN67strYtunZCHuQ8r9c0a9ibba29tmiyin0k
fb4NCxpo2sv93ad+O0nk1twQSn6MYZ+8rmu9f5GmeUyjwELUj9GX6vYOPRCyoDp8p+dA8Obs+DQX
qR7nwzTP0xvQ/fTB8Va9YehjojJdOe4VBGiWsV7isZr5aoIvqh+xloJVi2OasLSCfUhbgsIt4TjK
U12hmIqqlczsaRE8KyHdlJe2tx41Z9blvUxCOOR84Bm1mTHKifZy8pTdLVNjy1Fswx1ASXlsQxmW
YbZ/b1AV3CK5vn3ww8pK6AzsqdV0r0aJ1kaGJCuSuf1RO3bXmhk9TDiwYlD7UAgER32YcjfHiNZj
qZd+sEgtT4AUyxrAIjB1h8lGAM6NycmG11hGUcvft5m0t5kY6GWp440Cdv4A/TdaHyiIy2WHgRy+
WlfHxWp1/1PHrc9jtgyvm6Y4lzBhOrNkqX+1fWiuMHOYLnP7MYHLoih6TdzOMCda0coXydTAk7ne
Qn+7fyT48l2AN4K28ymQLHrjPJkseklI9ouEITZj7+iXsFfPI0fRXKRAiwByd/OK4Kgec5dkx/GS
TxIWennDYOaVh9NsYYkhYP/sbKN/ImfCX+naD+W8q9hi0mcQQw/g5axTViO52tNDu4pzGtjlmcRB
9hq6xvzoeszaZpSnZQrLp+PmRwJhX6dvlcVmhEpRXseIJOfR9i0WyYIBxwBI5jnKmMA3JMi5FPir
wfHQc1WLGOO9VJmqoc0zfKWyw0b2yGEQmCYX2WYZwAjSsyqFde03FYXwPUM4V8GBVMKiIiF32Og6
TwDlv/uIBM+zZPEpIjgI9bZllxU5EIcFjfzVM5LcAvYzt8oZDJnocEJga1PAts1/BzrXVoFd+4eA
iZdxDMVl7+cBs3KzfdOzeIROHlOuSSMsC1ybo5JkPaMic33ehD4+9D56UTgX8p7N9UlbHFg2W+k/
rRjDFzdsBIbt0/AWR704ShGGqIwx1QABzX2vg4D9RizQrwXWzZhczHNSfngrYKqTYbae9ePBysDc
ipBvB46MqiLjI7uzOOFxO6kmOPW9ESUIM5A7iSyejulH6IYMenX18HM7gyLSfMsAcj2uXQyf5tkO
33a2rEe5cvecbvF08eFCql520302GVI6FUCoPGTlYDpfJaoDzSjr35A1VOcgenRlSrBZabcDGG5R
V1PWJ/egGO6Hut2aW1FnP5KYycdEfYBMGZ23K2mS+DrYAYM/4DaPUTdth7VfgfF3ARsLhZK7apsJ
bzYWHD6zEc5BYHRA1CC6MhWsDcxPaKLoHckycrBxJ8o+20GIRkV8gZ41RjBB4l9DTOfQzfXpTQvL
9tepTRXSeEnFkH5WjjQbb2gItwN8CGveZZp6SMXZ97Wf5J3axOMYuOi+pwjW0cCabjAu4JUet/YU
8Zq/ImMp+8a9qe/cgOHk2M3qDBWlv0VkdXsB8zKsgkBWoJgkDz1qwYoQtR5DidsxpxpS4EBirKJs
/c+YZAAP1139VBpAyx71wFzkoAElrm3lIxlWm8b4T7aLPaAvrm/QcSYnA4TxgH2Bux9A1HluN/dr
ny3ME7Xn123EGLuXuM+DJgIpYLbxmQsnMTHpDuvsxEGPmh0ikLbeOrMAeOrT1ygeshNkR/sdePpZ
6Qfd57MF7wYsBUxt4IqZHlYwDlE3uvUWQKS6G1hvTiRthitwijY3VkxooyeB/QA3OAU2c2GyFROH
2DfliMizf2aN0YjulChpjQIIhgRhsTlgCi1ul5s4zF4EvL1BwDH6hmCQ8NysCO3MAQXaG9pm/c0+
+e+JbgkMXerfiQsrpZl4ClnoYRmGWQehAc9HH44HsD+A0nvUYW1rDntX7ycdr9/nKZsB5xlaYGa1
Hb2f4jtoOAhwsGEVJ68iUmkfv2PT9PBR3qebzAT2hP5rQykxiCPQ5eiZYBx1hhIe4wORvA3/j7Pz
WI5byfL+q0zcPXrgTcR0L2DKsAyNSEriBkE5eA8kEtjNu82Dza9u9/fFnRpRnNCmo3UpVREmM8/5
u2Mx5jPGu07rwChFoeM5XtSl32vlhdhYoE2knGswDWvyY1r9x6rSB9+mNN17tLHBBHbwBewIuphZ
CJ+cwi2el4s3PVWJY4mLQTnQcrh7i5r4fhaJtu/ZmDbM5kRNo9BonsTo5fcldtdPjpyyuzJjBmZ/
UVzFSVfvocPLU9Z3t5on8Dt168eOQiAC4UyCqreU3Rh758FevA1Sma9T5syhmpTps0LVcVsQz7Yp
erhM6ZTiRkIR7LLU/JRoLP14mIRODExRhZDebei6BudQOpbfEV7129SCo1LccdwtyswxgaExiSlw
EQys36amtA2iD3LnJnO92p/XPP++tnBgWpPW0WwSpGbrY7nRoDOpRPKc3Z3OAL9fslcNFFAlQExO
E5vWt7NtAE0ntghQbw3gdIYTZFrdHuvY6o99Xsb7RQq5VYVLdnyd4rHDIXzEaNf6rskUe83WZSAS
RdvSiah3q8sAodmy7dZ3ABE+zTl0tFPWSijT+uO66MVXR5WE4njCTA5qN7tgI8M9qhbHt8s4C53Y
+m5IopRs3Vm3Q5LJMB/Z5kq3pCitx2GzqrLfmLH3uXVRJPW5NwcKvRZQVjvdTpcrlVn90c0adeMS
APXgVrF3Gla7D+xxhHDLVuvGW9TPFq0S2OgAwBBXexX/czAo2Zn8SCpMrR1Do5oBRklwpTqrP1Uu
5ey09o89mGMoZ1AsxPtrGNdZ9UoGYnPrtknsr66Qz3lBoK9mGNlNsSjNvnSL77otEgpv+yknmyBy
DGmgQXG70GhBcga9USO9RYlXE3tzlPG0U0gOv6+ZQheSJ51zZLHUZjVZkHCwmQhBwIydegaXQ5sB
u1oEdivSnVfoGqeLXhwNRQKzaJzjqqoRu2bl3wdNEYGVu8mDxjztI4FVaOti6UybFf9HODQ9HCkz
6sIVadK+QscQALXafl1Wzc1wSZwaWomeD87FB2mu9/VcTts6Z3rE0LfYeGryXVI1fSBPTkE3UvcH
aZnqcZQiedF1j38qOuC2niD02kzizVzY8fNU4cWJ45SANmsc7yeO8ZtEqV46D253HFd8F1nJylrV
Mmw7y4aAcctDqehfbGl9NGzYHplYmq/pKFMRHESeFyNZQ/7MWaG05DLVmrhRTcO+xT3vnIRV6CcG
wqdBNqr3Q26LvYnKMMw8rwmX3qwPowpQYU4y9zGVToy7F+AcCVp0s6h0zsnS9j1oNAQSar0H20Up
pBGRaGi0qIkziEg1URXUTAq15/olztEhoHVT/QTpiZ+gkPAF9ohAwf9OIVklpyGbvGPOIXib24W1
S2U8f1IbYopgO7Tm9jIF1p/6SthsThVAZmtN65OjZnRoidAjUBC1PyK88+4QjyHC0PSewMN43q0s
7xsIvOWOJI0U5aS6QcvQn+ok/iFyLXlEimOFzsRhKHQtP6SMXYJoJGcuGWX/kBFbGQwtqeBjqsgN
2GZ8hLTUfNOCV8s05UsyAPiJuaGrl0ndEElUywq5FOmqCDG+TFzsAzRat0+nJAusdLzPeh5YrlZP
xTya2zxDJc9WUF5yAV/hL/LAtpWDW9FNQf9jtTfxbMmX7CLdmGwxbtMuLQPuWgnta5mIPvMvF8Y1
YNS8wVFvv7hz98WEaz27dl5RgLYH29HOU086k9VKvyzap8VY71eyyEJ9RuJiuP3GUcaPg6M+daog
k0tSZiyrctcuK8alsobI9urpzCtlwAwYRmA19ve677Jt7ypaYBoA4Qx1HP0aWeQ2H9JTJbOPzkxr
tIq28x3Tbr6rTGE8UvsyBxMdxtlwu4rmF1HvJxeT62Mty1FF6erRnhUY+wVn2kdtGIet24luZ5WZ
F8GoWDvZe25QKIgwEGwiKQ/WYs2+NVlLZvKazkpgwjdulRGIdO2TSTurI2xpT8fzA1q9PXUVVUGt
Gnbhx8rcht6fcjEDdVU6ip6piEUP5WTaIbIxHfzDSsBUW2d88VQXPnicaA+WWjyoqAhfybcrX/uk
vxz1wj70CagbAsBYuVmayqC4WdBmCm0wv3tMHvnRJA2zvxpUwRxgtnjWKgwYbDIKw+iVYdLVkL2+
2cRebELrC2IWDKWWr4KRVjuXmWHkxjnL3kwFOh17HeT92NodRP3cbWazKLbxmqgBdWV5BOrUT7mc
s90y9xUldjGgaiZevd5oRmz/QOGQ7ccCoiu32/5JeNm0yxUHGUrN1toXnnHfUMrfyAH/6Dw0c2iu
lXi0Z3UBouS7QtdiqSqo+p97a0m/wS4SBZJXngqQScD9Ryib+okJme2zmlpeZExmHk6NMh/IjW5H
v5mL1W+TdvgmvLXtfXtUF21jLBmSMQbCrms0oFIleKzIuspP6tjZ4e0YvjIxBNSWx1nQRNOMUUmk
J1oz5aAwxPIIJlkiWMtHHVn36umvi0cCJnLVfCbEqchuYxtKkVOnRWZBwXlO3VHfVuQQPyTdoDqh
RTQyiFIOzkG3q/tuWpfPqJG6Gm7eGWnGF+LujsvaqF4AxNN4yDWKet5BpDWvMlHL58ZTp1OG0oDm
bkUaS6okaGoADYke2+4qZ44qa/GgQiynO5jVSNcCeaclvtqNKaxOqnpllOZlMgZd1ZnLszpT8/qe
1BInWABtomKpKApTltoYmG1hAOpaubnR9FlMNCdF8xVlq9NdYpt12oDWmdJAneeJgUTJaDdhUY9Z
tFIHAv2UI50CRfG068ypuYsHy4lgGo1zU8Fh7ePV8ZygRZhgnyYVYJrSlJC/TWPXquf3g1fceHXC
CywNWIHIrgVgmMFIwpyCeYa3ZsEqn3MAwOqhiFNQ077moQQDuI8Iu7K1mhDbonA3M5NPp82l0rsb
tMb0oq43+juE7t5+HBKnCWvZr1WA8kXxwlxToIh1kZUG5eSYvZoMdbH8lgK8jpbSlTPilnXBQpDb
g7d3ssx2iCjFFssNKdu4i9nees/4irR0LO4z4LHFR8ajm4fFbWw9QGJmioipbHEVCCcH3xqbMZ9g
+foK+RvQ73rOpqLpd0jsS+kDqHGfYvZxGdp2Y8RPY6MP8QdZu0vzOc0rYVSIFOYy39g1rOEnOFY5
bZ2MYmhk8vzS5dt6LXQ3jEWdPedJ2d01xPo8ZnXqlL4Can/ulYzfkn2VUslyU6cKK60B1jY62T/D
ExlZCOrZr3vBJJQ2qJYx/TTkmh4HHfNpxE03p/0SqpV0oLa9eci/QvOa5r2jOWp7a8RqXG5ndGBE
0A9KCX9g20g2GSp5IUpm3eUwjeVFzr1QtTMts12fTLmoX+amyLap0pmhpnc66bnjQ1GlXEmi5rvY
q6uQmJ3x0UEeGo5ad0/DLQ82ES9Rb8qBgmO4z4smRpjuJhJjgFVv5JSrfo3WNWS6MSgsv2gAftyc
V6lRUBTVwrQ/pqbeSqvVFp+KDcwZ3jiC0ZafrUXccyAWu0wXxuNgWvLGFIl7OzBMAfNeh6Jpjbtt
0lpsuZMxPq1AbBDS8mVSEYAlBcLkOp3T0IV+RZYpFT919XxbENx0qRHJfCua5gM8FOWmKYp7qSlt
iB5BbFwnXUNZNsppNluUGhZW71lgp1QkshOqiWaj5nnMxFrHpHZ1en05j/QXt4k3znPkdY72GapS
ZYdtoLH0uO0+jfki9i1qEIIhla47opNU+qBGWa0HFOhNmE+DGykuHQFOGDY7v+zi5AWJZ3/MCro+
FEXafPbMpUN4L6f+e6YCmWsoK7Vg8txMw+xSYigos14i4tEkx4Q3zBtjsPRbDzYDnJIXCn5WfEis
YYxEw7wdfDMm2v8yf9SnLtn39lLt+6W1vhWNTlGo1+1tvaTtMUaL9cG2VPugp4JTY9bLgUONhsXX
hNmmmyYzWxL1dLFh2jcNGzI6hlWTLUz5Dw/3Ih29oK1ym/XQS7G+mD2Qlm8tiyd9gjnjMIfG23MY
DhG9yrOl23EX9vbEiDpm7n3pCyQ5bTtqH0wqT/qjyQk1aZFX66CkthLVfXZA5bd6xgC6ZcweYk95
If6kgJIr0g1Zuueqof5Yl9XZm4TabtgZ9w6yt5A4xzhSQS7p8hoeXnPr9PnRELUa5SoCwryeEbCp
2Xigk8AWoTkWHavx2mQZsv5GL7eNGFo/N4c7z2ymcG3zPLTFRODN5J7Wmoq585LyJncdO+hGewmV
cXAw8bRnd9JPCIeitjTq3ToWuz6dw9xB+Nf0g3Emp+SurhFTM4TsuUwrk6DeRvvIuLXXBa7fN0Xr
BopIUUg51iM85xwpBGpGzF5/RVh0sod1a021s7eU9jha9pOLsJXUJdlD9aQn3vcFDLrGS9Qnur/E
Wr8zwJjiaUpC18gjay4fJ6X40qcq1RmECBNYwEvTvW6lx3hAcIUX7QT/7PhJp6l7t12Yk8ZWN/pw
hE5ILokJcWVGsZGNlHrK3UWHiu6dJYYv2ei6/dSm6WNmN2djHaeAQbhFoBlJTn3S3McSs1eTpPCh
PHlfgrVCjwxp5eedmUVmh6yv44SD1kqMzTBcdh+rULMTFc5rZWbgZpwqEeydQIU2OCDR9GlG0Sqc
VsDvZixu6t48tc386mpZGybe8tlDJZhCnMJNJ8Y+81ZQvtmxNnXaY+DoWnALM+uCBVZ4DwlvRKub
VtE0YsYy5tb55tUQW47E+0Nsr3Eg7aq9Z1DC+GgnOWiXkFlI/ssUprO5oFL1TnmzrCx2M/GeJ896
bo2SoRI0TdMG9cxRqFr7pDjlyV2qJEBj5TFo2lY/L/bcfkndZKYqq7UT9HWZH/FOsBdCSR+dxgIZ
VigVl3jJN3qMuH/EBrAM5cfB6+Qdvh/IY7QLgbQT60YaQtsZnrG8zOz+j5BoSZh34PZept9OuKqg
wWbVH02ng5bOdASWLQ6iLn2lwMYIlgxp9tArqoYjDcn/UDupDOYaWfMBSAG2sJ++jGgWb0zsfKMw
3U2c6wis+uk+R3rBMec+UbsiF1EQopcZa92B6U/sZdqZczd8q3t93bV6ssfndjLpW3aanpbnHEEJ
erDPeVM8qXH7uWiSQ41EaOuhKj6RzjyF4NEidKdm+czN07YrBXWoVOPFr9OOyk1XTM3kq4ulnxqi
WIK0YJU61YKAD81DesQvzpIcO6yNo4ko2zH0cCk9a1cos3XsXKc5wmxT5afT+NVp1WSvDHbzY7V4
P2zdtc8OO1KAZUrbIL1Og0IoJnjk1B7LeVq/Z86Q98RgA+dBUtpIHLw4vXHNPHsRNZkT9cTIqao2
mk9VzoZoOwWsmfUD70JyWByp/4D6lzdNGpe7mm4R2SSZ3QZhiLtRpkVgMSbmPEBP8pWutc8UbIsY
M5LSHxjWeXRETLOjZpX5IvSVmiNl7Os2Hgc3P1W4WMqAQerqj2p1QNvMau6mB1n0GsKR3POeZTVY
Tw7DezO/a9rl1CiV2Hkwjdm26MCDoM/V7E43vfoLL05SHpzGcB4SJ5E2SkMLI11MTttkz1g2Luks
h1h29pEQMu1eRbnfBHUlJcFEmTqHlld3GAhs5UtjM15XYqBY6LcSqyC7yajusrJKX0Z66p0QYv0+
rHN3LLwin0I6dvejyNZW3ebpsgAy5Ghiherc6by0gz/nE/iYwJpAPayZjyjAPCto6lVDlgb9R62W
dhZ4Qd+ddVR2j4UC8GIMbXnEpzDswWpQj+GdOnWxrpzWgukzfZp1MWa3vpYbLU7tsFWVoeeeO/oD
RactCdr3ss8WyulDaarDPqutZauTdI0yZ3SNEyLe6t6Y3Dp0uxlzw9gYJ6V3tCMlKrqEjJAE1CuI
Y2a8ktjzveGxpsANU+2C6qmq29616BWLYG6FHQ7TWAarrkMujBmEvbV8NnX6v0F243OWusrGWvKL
b2p273M6X1ocA7Jkxi6/qUv5I7e77L70MO9CKcbt91xrqSYG1PRU82RjJGp30nQzu7HSUt5YXW8R
WmTiqosbeTL0VdnwjhSRZbvIlNfVCEfibJ7zcmESJef/LUT0B0sbsh1K3hVZTjZou0I1Be5VYHhU
2V9VswZkSWnHVqucA1eA6XUYMXyttD+omPf9VnT4/WbQl87Qk0eEPda+SFb9A4EtIho6FPDaLMZA
lBrkUWriT6Acwp3cLhFaOYNmjfvQAy9clArAeR1XRldO/8B2/SgMtQrThiGkY4KSndq8oeSxk70G
xcqmAaBq6Lq+ZxQwQIK9jEGMWPWu1yy5+AhNtG8cQ3IzlEy/sKYeEFOhSWe6tqSvKO/AfN0NjRmZ
+3BAaAdnRBeefcwGQLcuTb2vzMy7oGKxPHp9KnxHj2FmmaS8IWeFKt2G+k7X6VytS4aY16Z4IDgo
ZOJPTl/uQbBmWnyLXmMOePLpdkrVY5L3txDOOXAoCqx8GCj5bdf4YF4IvbLKfgjaG7+WBYHmItVY
jkO2XURl+CqmlWBUkTahlNaiBAMi/xPb57bRKySTnnOeC+3J84QTNKis7mZu3wvajx/GxaJSJ7R2
WqbeCatON46D1A9cCOiTjsXXOlKjByGSKEe0ScPgKiAlznJrk4jZ5CsaWoyZ3cWsMWjz6jMp2fJ7
ldfeLMHmylycqCcqv09mInjnnS2RoiUW8jyt83a9LPhnBo2oaV2G1EvzxDSnLGgFRk+zIzo0NluO
j9b5wUbAYKdKVt8ryxVbc7W/UQ/3t52RcTtXgBbcFuNBJLib+0K9Y9SMuxsbt9tnWVz4btt0tLv6
wFGP3Ms1kN5gd6IggsWplTLm9bIG7VyiAdzm6HmDQi4weJf55NlMSpJc20/FVF1Gf1BCVrX5ONIC
8oLY+Xb2Mg8CBx3uSot8wzS5TyQUegGH2wEIeuLKkzpEnFBFjsYEHOx/FQW/AYnP9KhzjujxNZ0U
J6NKGa2D4czdAxGNyi1H87LL+qmnw+1GVIyJxWYwI9+qEQaP9OpbvHv3Lnqhg2K5JUh9aVL8ZrR/
IK/7ahb1g0ReNSWqRZfEHuGNILLTahqBjRfCpz7KSP+ykCfgo9s6bqqwej3V+GirSxXAdbDS60bC
1mMbaFu1BoJbnRfhLcVuZpLSeUWw/CBLMYUKk0rOtnTqDQmzzFWlUQNKKAf+r7QFXqsKbXecLgED
O4qzVGVC4ZbXoe7KlcyU0diRYPRhWgctVKV3ySdorJOJYS5A0QxurONjo61Pb7qsOqGdurWKttxk
Q5Jsy1i7LarupKBmCwwNZ5wrGw5GwJn9oCLvWjJ3/KhjjYNoqAbkYFW+k2bm+MKJl9s8bnJcnzVl
4Tz5GQpOdjZVROzap7m+gP8oa4ce4UxdFc5hXB39cUxpG0rBQOIxa6GGlothumiAtvsaQDlXpi0o
1bjtUWXd1TYJJ7k5Cj/XplvUxR+VWVGjoYwVHynacDK476FjVjeNkX5E9T4EqkR93VqUI/0yngHd
1g+D67THgYzHVh9epO11mwJzL7AbI1zkAPqZmMyKj3Wqj5hNw1rRieELeZBsoYGayyfGcn6xMk5x
O5XtBtmLiOqiElujTE+xaRrR5FofrGQSdB7ezi7MMloLT92oSZPwOLon0+HnLfOXvar+2BeoMmdL
X6IerMByMMx1jBWIDFQpO2cpMjS2RbWPh3R4coTxae3XAj0D3ENtjogvhfdNY7YzpZxWB6bDi7es
Bf52/L24w0u2CC9pd63pgYdl2QdDyv41N+sbW8+WV4xaxSEu9ORG03M3xE1Ijm3Tv7ZaodO4WT1s
62LcMldCfOllU2xWWszPeWmIQ43nYdNgTPxQ9jjmrB5RdqKoqGQMS8eNYd6SEwDF7cH8QcL7Bn0a
JxVuQXPSAt02buktKnIXQAkFA6/xJu3s2Lwj9pR6R25bVb9PlHHDzniDLPy5H9KjlnPGoZ3LgqFF
duxw15HWjRH+9q+JrAsO0epyUgnf1Yoh5Fw9Y81FdarmZ52wCxo5NtY2VjHJSuUUryJskzHyUoHT
ZFLOTC63okkMgLKjjnky2dprjhKvnH7YnMAEcTgyWqg1Q8m69xkPr4eem3/DOUVjXxJHi+2QfJCy
0JpIG5fiLsvGY1m5vAEmb1WicCPwqr50q/7EXvhiwaRu4snDw5cqZjjYE0os2lskp1W24Rxf4TuL
JEoSz8+H1jh7RgoRqCVPmC1YJOW0HtzC/mC0y7xNluVeQ2lHoEODqmeFc1yLoqRlx37edlp9oHbr
LvaasgFyjMVzNjE4YNAREWj6impbdp/dbPhBnAg+WSSYrjKhcCjj5LjGGEBRJ60B5ke8Px0Tex3m
+O7M2pbBlFQqVCAFTFViTNHWBnkTQiHfaNQMbmt4SpM1B8lbz7Rhl9JJ5EGMFj2ycE776mAcyzHp
/bSAw7QXpQ1qjBA+qPVj0xiaP8b6HYPYkZ6UYI6FZeLCAaILkir9nMC+ZyDahUSr3ilBRt8VuYXr
bhCo14FVVd/jZn1ePbvcMEzkQviUt2amdwhCW6R2BTrWzMJE6sUdNK6+bjRzlbdesdhBStn03Bvr
FLSKiFldSxIaHXSv0xfuhgyU9gCzpvv48O1N22Ogh+TFQujphyXpnQPKghmiLM02KrpAdqX5SzfP
MUYzWW4Nc3wWRXnXASf6AlDs4sbPdrrevTau+pSmE5bEOV0DIj9L3mqo7EW95GYMT+7o9JFjCqw+
F6F+q9NXVxVFUrU+uzMBEHR4TIGIFRh6S+23K0orRmrmQMymqKjR+nY1t2U1oAHGH+gZobJQLfiy
WFkkilZmt6mj8hBTwy6/4rocXkCy6h7K3UoITl2cA54hdkD8kdrXjD1dhL1h9tVWmTpFCxfwqWar
dyqyn0QoJM64vTfCXVl1Hu/nJJ2Iki0yJ0WjIzueo2L03taypsY7m3NiyYOm9eJ5jnl9HwtbIDfR
y3i0/cY24mkDT54NMA7eylIDP7fBm1VEX6g/svcyv9+IVrqe5RdPlmboDs21rXTIxD1PXb64+Kh+
/DoX6o3Yrus5fouySilVC6+0tlboo6Q4gtsxlShtluDXX6Fdgpp+knvkXkK2/hJpl5S6wLeLyi1T
TVXbUVTnGm8dIFewIOAjtqfJemYI1nb2SrHffu3HbrHB9GK9Oq3aVLVb4lrk/a9/nTfipNzLf//L
b8NoB5Y02NM2bhrqL6/jYLPmr5UtPq/G8k7O3hv5YdcDABVKisKFht92tVlRPsbxsw5Yk/llYuLN
bfOCNa51aM9/fVFvvSWX//6Xi0rSzimQoq5bbG6AF0q5hpPZ6x9+79Ov4r001ZihZ/t1W0+dHdLy
mDtVbbJ38r3eegWv8r2oBtREz23ulYAgQ3Oq4icC7HSc+L189rduz1W0V9l7jeoiLNk2mlcxuwwf
ik5NmKfv5FK/9U5dJ3vVWo0hDq9i2t2n+rQrzDZcKMdm5b2JpG+8UNez/iBRSvK5qpX8NuNrF8MJ
amfl2dA3XdY3v/cSXU/8Q748oYNgKHRf2GAQi6VEOqzA7tcv0VtXcLULSLI5rFbNV4qzC9VtDc12
Iahii2JiCa1ei4kW6dp3cgLf+rKrRV6gl8yskQcyCIsJhipel4lkhJslSbKN21Y10JVI/pl+9+//
Y0j48I//4M9fwdz6LEnHqz/+45R97Zuh+TH+x+Wf/f+/9o//+Uf+1b8+NXwdX//HHyKo5XG5n773
y8N34N3xz+9LvjeXv/l//eG/ff/zUx6X9vvf/yAIrB4vn8bGVv/xrx/tv/39D+2SQPfvf/38f/3w
/Frx7+7+6z8LhKr/9Z//+x99fx3Gv//hOH9D8Oc4toaxwdVVg2U1f7/8xFb/5pIupUIQERBs6JfR
mnXTj+nf/zCcv6mOq5nOhW0DTr3MHR6a6fIj3fgbf1+3Pc9ysZeo/Oj//XJ3/zxH/nm3uRn/+vO/
1VN112To+v7+x8+2E8fRrycJIplJC3ut7YhABJRxE1k4HQxJY7+XZPuzzeTyBVebiW2XkyxivkBT
qmcY7ptmNX8jgvfy0Vf7CEgk0jCP+hKpKT7LpPcIcFvt7V8e4//9zlwPACxiLZsbNFeRa8tbGrFD
ZnRnl+m6v/74n22C/PL2VXL3sri2y6KyacF2NPx3RK2FcbccsStufv0Nbzxa+2oLSeHdcMCh/O7V
7iBxtZSyeB3m6Z2Pf+PBXg8CTEwY+lVWcHGkOgQF1mhSgsrfmc9+uT2Xi/rLEW2IQSEYldcmJl88
QK+x73TxhJaie2f7/tmed/mCy2X99Qtay1nIlrWiOsYLUHQfi6w41N3Fa2UcmwIg7tdP4Wfx9pfv
uaoGbADX2e15CpLoOJUEJ7xBn8Q6bgkYpbOkk6tRAP36u966pqvaAA55IoMlNqNR8zRcu4groF62
E9IYVa+svVlNANW//i7tsoCv69TLhV0tbJxVtnDlhCMOlb4oyceRG7XQN2NzEs15aE5T7m4KiRpQ
f2fJvPXGXa33huSnoWr5xmRGxNz18lSZ3TuB29rlQ35yOdcD/XBc4m4kKCLqoNFHE8spAwFM4qcm
3LyyqslBxI4PtNL34/df38I3rud6Fh8mbBn3ccP1YBnPy+6YVd3d73301donKcwzKN6saDRkaFVm
NA/xO/PT3thWrKtiYTURRuhqbkUQk8T4iWnZWnE/74E3kne+4q0bc7X4UwDBXFsyK8Ifs09HZ9fM
9juv7Vsfffnvf1n2q9l7KyC4FRGfdwLq+giS9Huvp3W10oWAnIOt5qNp/fdelQNs4al9Zx956xe/
Wtuk03ZxqeKYMFOUvhhhJvL9fu9luVrJ6zxbanPZNvKlu0Ah20Kd3ylj3zjlrKslq8VTpupEHeEb
1QiodMkeomUZfrQtilmCyYx3Woo37s712D0TYYXa5nzPkC+fq9o72u/OwnrjEq5n7ul2NcHwZEvU
JdMmtdyzyW7ggyhvUJf83llqXi3XtFhqS04J35F7+jYWE+p8Harlt57v/5q156LrTRDxYWuVD4Cx
uMj6T7/+6J+iFZwC5tVSVWpEhcZCEIozc7wpHxUsS7FxbyjdXW2B/rqhBKmvh9BRUaIj8v719771
vK+WMa5Rg7S7ieSVzjqYpXUWxXvTS9/Y38yrZVytNukvZA9HRUtib4vcIB7zczl7337vV79ayAvs
m2hUAnGY2ggZx1QKy5hef++zr1ayDq7f2cBSmCbcFXcKZnelWt9JeX+jkjGv1vLQz03LfJYlmtdu
t3RuoGdZ6DUofb0eRUtyfzFb//o63lhz1yP0KlNqK44VyBVYNVQx5wsbY0r7oeumd07INx7z9QA9
LTfM1it6GRETYkeZvZBwxjSMj6Us3d9b1ddT9Ox+wTvUtjJCi/yV4XwfqtJ754S8bAw/qVauR+j1
jdVh5J2WSAd394XUNlCeAVKHe0fm+LTVx18/iMt6+tn3XC1vsWqZoYlGkuMPhz3oDyh43nnGP5u8
wM5xPTEPpSk8hYfmwTZpHwjWQJqGfYRQYQu+kezNKhekBr3zLLTL8v3ZlVwt6zK2SKBNOhnpuvI4
9YXvDFvdu0cdiQ4vPeLePAML+HahIrA5yt4Oa/t3hjVeLvVqyRMLFV/Us0vUZsUnMusPWpVFv/eA
rlZ8Qv5C6V7esQIiP/RQImJlS9R3To631uHVko9J0xli3uPIZtY79C1DOGZcO8Ri43gUL7++hDfe
5esJe0bNOLii4x1bCyXK6iaqrU9KBSmBEhRX4DsvwBu71/WovQRzialorBhmU+yayblBO3gks/BF
QfWKW1Qhor14Z295Y9XoV8d5Xlh1pxijjDAPfap06G9SQ39jeATvkn55VH8pYEkgSnvTuexbpL75
auztSY7O31mTbzxv/Wq5p0JXaoJmZCSEc9sn1oFYqGAq7IgQtl8/7D+f6k/WoX65Z3/5/XmHRJzC
aEaCsat/Ztwb+s6qUQfYS4v5/YFghs9C3fASqCRgLGwKGM8DM+nJ/2m3KP9wExqwa8JX4ubQ0Hxe
/g4hz2ciIOHOrRvXuwRQZyTcPShEiOdl/86u+9ZzvdpDOpL4TXesliiN60fieR9W7HO/vi9v9Z/X
k/Yk6dKDk1RUNLqCHfGHZR1dMkUK65moCeb5lezvbEy//rY39l79atcwa2mPw1CyGboIXW0iD5ov
gmSyRmGnXxBmGyp5oe+svD+nt/3skV/tIrCRhHboBRy8wiA8ZT8iOiPSAFWw+PPZKSSSzfnJnW/U
sbzkBOJvXqOy3BN/qJNA/etrfuPhXY/lSwqrVbSMG0xQWhs5hHqXZVO9c41vffhl1/nLW015bboW
5HM09c6PXI7k442i/s0Pv9pO5lEwZoGg98jQseHaSf3a1cv9792Vy07wl1881clt6FSejTTFo+44
29lWHn790dp/c3ZlPXLq3PYPHSSbwcArBVVdPQ/pdJIXlOkYMKOZ+fV3kU+66vi0CwnlKSW1jbf3
9rC99lrrqvHBvP/5/V3bfg/6ksTL/jfvIBLp4h/YdEvAAteZX+cYPgY10kPneCCf/zwh8Vx0TwZ9
ufwBGi+nylKToBjehQYSMIO2/5r0YLi3rLUUZXxyDHGEtGVoduAPo/NGVK02+2i8yvIwUCioObjL
RV45P5OYfJI+at5jefYX8nB5SDo/U04SqFg265Rir0yYBCMCl8n1uIDbYV/ryrLgkg7CJDFCBJKf
PrJsuIaixjPdtyv+WfneuQOA24ZVAyYfrWwRX8e0IV8bv0ivLn+7ZrJVPb6MTbTwWjCaOt0MEH8K
QghyGOUXw3Iiz2lAtXDaXNE0E62q83UW7VGCiMpJG0inMQFerZ6eCc4W0kJF3eXxaGaaKEHfyrwh
coG1rAm0WFYJ0F/6aV/TSswbZoa1njRzRNP2GWpA4OUa9+VhiHKAqL2p7WhXLdGYJCfqgFiy7fY5
J1kN9c59mBPjdcrAV3NURQZG3b+OezNgRIlcPpncrZdqjty+NiJbLIDhO8bvy+bWnDyJErOC4Hke
lZ0LLrCoLUMZl8M+r1eN9cYGdt+ozjaOhjq3VMI3dvPEHEwL+8SY/2IzB3CygSIRGGZQ5Xd5LDqv
VLdysErLbFqQYCiqr0u2XFHhbgTwx01TVYkPpUcT8ZcYW2jWPbZZ+ZYAzn75qz/UpXZdqsrt5QQs
oCXY28EoSa+59QMaT6vMx/2c3bWo+7CKO2u8G8cT645W9jKyeL0DussAEPUvnMBmuZUP/XhLpKoi
H6q08jkD+Q3YF+cXIHvuGG1RheVFlweqs6ES2W7SeINbG3NU1sWK8Xtp7fp4uWmtDZXQtosaRROA
E0cpeLMsxz5Wg4FKuAbFayOqv/Nr2a0mRMk6ju42MMUFDpOo8roGGv2OokIPJrWXZWNKdSNdf3+3
GgydYcQOeKSipjGvByt+BrV1eHmkuqaVxSABmYUvHTJHzjK84bpyzVBSf7npjyOU+spSUOXEG31S
L1HNre8tPMvIjB/JSCPbFv7GxqFzMWUVYCnSsW4KDUnHMJ+WmF2XI3jPgGl8vTwGnXmUJQCIUBA2
kBog0Hq6mTzytPj9rt2Dqui9OZU1QG9wX6jX5TgklkY0u2Cc3vXhKngvq3iDggogtucqvfOoeQXF
u+fLTWtsrmL2WLcyJEF3OwLV6hcwSb9AtewT6AP3LY0qCC9NfJDqOAi9yUzB7Yx0tOv1b/s+XQnr
ASheZs8zHgfS+WdeL18rsIm5Q/vrcvMaj/dWL3oXp77P0nYSeNmQcf9kCQflm3gQABPfV4910eU+
NB75R0HyXR85oSgaWGHJKBgNO9ZeF5mxseqtp63/HumppwQs80QJdrZljqCnYv1IgSaGVATk6ypc
j8H7CH3IjajSeZAStaacofpUIeNtgAMFpEjhDEgzKLE2cve6cShBG3emIAsy3RFBxqLuvJdxeR6L
IjRRKj37p13zoKLuXNJOs2vDWECCPQvQyhqV/2Vf0+vZ6t0Uc9ZD1AxF3ZEFvv7cp4/gEdpo+uOL
A3VXk71rOrPTuQWzJG6JBHqWc/7dKEqcy9pTTMAG2F3ZDcp9i+p8eSCaeHDX39/1Jju3bRORLVGa
1WBjy1chhd5B0QBtrLMzgm7kcj+6Ua1+9q6fvOWDl7sSSynoWg8GNAuBIUbhZ4ZK9rvaa1dZREj2
TOb4jeaNs7HE6kanRPs0eytbPm7cJaM/vcG7BYXdAfj4kz2w75cHputC2Z0hzDmiWBobv1PZATj7
jjF4Goq4+dmb8c/LXWhiUcXETbbvosAIT+2gOUclEfJFYEUWhxKZissdrF77waqiYuLazsjAXYkn
Za+DIJl19FCMVqUnQLyDxs4PUE/c8ALdSJSwt3ITQgsljDXm8e08sDrwvTbs4Ny7BqJi5MacLWPv
Jziz5y/9/GXqIMQL6pIFdELZRF+beqMfzQqvguVw5Ghj1+ILKrZc+sgTe3klIDHclVShKlAO0gpg
8KoxHSjFb6uQo3T4wWlwzNn4+nUl+WC6VaTcXFel23l4f/ft7DEfi2tQvtx2JjvPYHjp53RjIdNM
tgqZ6wjY6FCJjKQuQRkn9Y7rkbhInQ2n1TWvxPYqyoUKIezkUwdq9CZD2ZyXze2xhQLVrtslVbFy
fSVZDj4o5Ncr8SLt7nlATnXjWKxzIWUnd6HFBS2WEhtsXMQ3kIxix6KsN56wdI0ru3dPYpvXOR4G
8qT9DQ0ykIZ2M9355UoQQ4wVonU+LlMkAf1dvJSv68XxcgBrnh2oCnsD6641o/gVsCK3ugfdDlQI
P4OgMgODPJEPSwNZh/77ZuJM40Mq4g1SLSVEZ7EeWWL6DQ2LI3GrryMrtsCWmkhz1t/f7XompJBd
z8FoWm8oUZH6b1u8cTyIo5rhFx4TLttMswOpALiu7yswgYKLuinEZ+Lz60z4B1mTAzRS7X1z7qwG
fDeQBFpTINOBQ0E0CQRvCQpwLJqUO1tXQhk6YjOQ/lhOHa+5IV7/JKytg6bOOMr2nNSWxEEWqf2s
ra5js/xsSOM+4c4JVWXhZfvrnEiJ5LZFgnFgWOdArnMF/aWQVWAYbbf2NF3zSiyPJGtmsN3B9KQ+
NH5/7UKKgljzxmajM5ASzQwKRSmg9sgAQTfgUJH5zkn/kAvxsLOnq8sm0nSiwuE6YY2TBYRFJHuA
cmvwCY3FZwp2yATP65e70Cx5KiwO1MxOXpaYhYZlP9a3HF80G5cVzQyoaDjAS73Ub/D1kGk7mNVw
NWGic8/YOILrvnw12rvYopC3qSp3xBtKT76mlnEFnM7OL19H9K5pxoYJtHQU5197OfplBoKTGJru
/nGfzZW4hSpF2qPWHu9mBgpFkem5Gdx849N1VlEC15CoJ6Wps1KQgBcO2i9FzF8vf7ZmVbaVgI2L
lqKSES5SdSA7dBt6l+AOFEBsJwvreU6uwHi94ZU611GCt4IiYFf7UGQrHONkZu6BesNVY/CdzSvB
29TVBM4TLP3g567vGycdzm1qX0FNdNxYmjWRqyLfksXKqA1geJQJdg2zvdZIVUMq/Qm517fL06GZ
aRX5hruNAQE4D1dDzASR5U1cyQ376JpW9l+wBfYmeDZxsVlpKH1IYvudvbFw6tpWwhZ6wwyPJ3DQ
GlCPLm1vfOZsGJ1qPNRa3en/49b8pxZza0NGBjlT9yGNa4hFOtE/oAJuktLEk2Lcd898aSGt0/lx
DBHIBtKJ0B03IXYD/h5oiPUcRPS9x1fKUWn0+anBI5gEbbfg9xLuUWw88eiMsP7+/x9K/4FKZW2i
Vn+JprQKxsELc2cL96prWlkAAAOomw712JFv1fLnyIc6CypwsGyVZmtCUwXBgT4FUn02fGNIjEeo
3kBu6crohw3D6A6ya3Xde8tA5ZhJIFSHiOf/SvYddPo3KXVAEgRdJryvAFSAwyxUsPdtIpayEoCI
sgRVIkgjFv9H3bCnbhGfdoWnCocbKdADuGHV0dh0txAyO7rl1vFYM8UqBi6f5NgLEFkhKSRu68ZC
Cp99vvzVmtlVIW/GkJYsnpC6h8bUZ9AE/cLBNQUZ5PhyuX3dpyvRv5IlG9CKgDCs2wIBFnugZwI3
0Wlf63/FP/0nhVBMJzoYpiFFcVxiHhJPbJUtaZZ0FfEGCgRC4wITChGf+NmvhjfIFx+E6R7BHu/v
uzqbSvS2btxAxA9FfssIneeoBGfyS54VwtiwkG5+1T18hkRBa6LimJLyX7Bxz0c+g5LLd8CtsW8O
lACGthCYwB1ZRyB/z4N+NqCauw/xQE01WpfZoabA1w+WfSwlniizZuPqr5ldFVa2DCNNp6aF4UG1
koPaT2S/pvp3LdutlWb9yA/SR38eZN+v+aBcpQ308CIPD9LmbIaT8QvoQOG9rM/YPkixM9yvvMo4
AD2JLQu6Rz6oVSwSZmAvQbo5mKryGdI+IXf7s1PcQUr13HV3aQJeNPyVL7pDTuVxcKxPfm+HtdNG
ZXWN18kmpr+6GMIe0IInvlxzA15ZAlC53ABOFSX+466p/7MtvxthDPmXCiZEYQo08kIQjXR4PDat
4+XWdVvDH1ziu+Yhmc26ApTPEQFLswuQMcqc/PaEesXMY1coUWxQlmQZ7eFyf5pQUWFvODaUeYs8
dbRASAIo9+8o4j4PdvXv5eZ1DreukO9GM4Nm2oNauBOxApqD4LW5d0og6AuvOuaQsL3ciWa5/YOi
f9cJ1H6bGVxeTgRt3JXka7mTztYTiM4+ylLCXXsaoMgLweBivgeV0Z0DAng39fbtFH/qVd99emNb
jRAelBo5ROjAu5aVQQME8cZRUffxykriFlYuocbnAKYrInCghisFJ55SNnxV07yKYqtSEORn/Ywa
wmR4HPru4Mrhxuy3MtGaaVWBa7R13cmOUdOe+FCETbj/G6LoW3cvXePK4T9DKSv1JL6d9PzM/PqK
Wc7G6U7j82T9/d2cypi2whKoBm+t7EezvE40AZU1iJHAWu+Fl11eU9AM6qG/O4HYHVhbh5qB+0is
Sqmv0HI/mqOLxXF4BTPrPZX2Dxf/dWPw5cX7svYqrA3agxMQOxloBhzQ+IF5zkmTT2Ppb1zrdZZT
zgVDY2Y1dFlQSpubd4WApGTahjbuJ8YWMEjXgxLOkEKAVG4Kn6o79gJF838hBhJaMBtyW/VG1Gke
zIhyNrAXl5lFi/JOpFsdFD2AUDXzoj4t7z0cjiELcgc1+mxj/db5sRLiDmp2OYNOGpTryD0ElFdd
neNlH/s4vKEL9beLjdiJHFwe4WJOSm86AVo06NOCw99vml+Xu/h4OogKdcN8g7GY4+snMMUZCzmz
2LhazPy+IVuBrutCCfQESo2mw6BGCM6hr/1ihm4FFVAwuMvFf7o8Cp2h1q7fBTwK8eppBgwCnOYC
vJfmiczNTd640eXmP55iyAD93Tzk/iBTmY0s6l3Ko0GKpy6Hxsu+xtdO3307F1PeDxXMw5L2jko5
BKa1hanX2UUJ54Q4qNro8eGmw0NwGoOq1WUPqb3Ju6GzjBLNLpQZ7CWdUN0/QfvFLe+dotp1yiO+
EsRdD25Lng6gAxyr23gxIuGmz5dNrjOLErLgFI3ZAvB9FGeGA2rEiQZQl7jlRBYbHvPxCkRUaFrH
87xNbNilvc4hItiBNd55NJc2rIpnUxb73F6FqLG6n2fbGh1kSsGtbd51xmGChtOGY2qspKLU3J6Y
0K6Alby5tp+AbciP5pzO10NS1Lt2M6Ii1eKx9RKQK4NzZoKKjQEmSM6tEzTQPu2aaJUpzqMgBp0E
KECMxrtzVhntxQ19+NK+5pXQBf+iVxWQhosgwn6aTPsAFuorsoiNzVhzxAB75N9Lg5GiCh4lAogu
UZ99acjAnGN5Qs3272Km3xZ3vM8RFILQECqyPirbq2Sj73Vx/u8tEgRUf3fNwd7YZWuIzHZ3dCaS
o7Ag+9qX7IfF4vtSTHzDy9a97KOOlDAHn7PbVtCVQnHE56p4wC2LVjFYPN6m5atlfKZdmWz0pBuS
EvUUxSRpl0uc9O2+OIADM4WuK1QpO96Ig7RtCF5lqMC57BqaTU8FtzkeFOL91fN6Y1w+jbEsH+Ym
raOWT98J4ftAquD++nuasKuCXxJiVFFRGM+5C5lSo9hVvUhUoBudANVBgLJo8q0HFNYe4q6+umwc
za6hotrahlQ4mfcMitGQgzR5BGBkuK/pdTF7t5sSPJim3oJJ7oululooZArr3NhyId2sKgFfTWZn
tksCdjKolq/3rWQqnqvUO4k537CNrgsl5p3ZA7ehhGbNH8iAO5wG5FfSDlisRlbFhndqlnYVskbX
Auq4xHmJcf46oRbx4KGCQs7QYro8DboOlKgeKheysDWmAcTB+QEKIAaeO7L555wa/s99XSjhnEBo
yEtsMGVVXT2Ey2wUd3bXxofWRirrchcaP1XxanVFJxTHYy5oNjvHGJnZB1DSOT/2ta7EbtwP9thT
OFM2uCX4+m8LZ5MWVmN/FaMWz1MytT3ahrLZT4iLP0xpcl2M+8opiApRq82yrFKOW6hZjRO0cUUJ
Qhdn2AgBndmVGJ5swyUS7MFRYtkpDTNwP0PlNrX58bLhdcZRorip7QafjzJ1HwWsNYfUNfgdaGGf
Ljev+3wlghmI3LHNwPbYayi0DiCcNrJ5iS63rvt4ZWOG6COQ2TV8sgGj2qHM7D5sZCOvqjne4o7S
daEEb12ih44yrKEVuU28+aGJyXWBR+bLI9DZRwlcUXB3ls7q91bSPPhtTl47MSYvu1pXEWoQPhv9
XMA1F2v8WQnj7OXWvh1RhaNlRo4TUQkOxk721SFPTQjA1VB22ffhyjXZnWqXQ80WDI8gd8JmK/pg
ZMvXy41rTlkqCE1W+dBNFabUSpMsqOfuGk9in2bmnRdcfBw2P0Pj/Tkry3hjkjU+pCLSDFmabmog
kRSbE8RPimvP7U+G1YeXx6PxIWf9/d02n48QhLJyjAf0HCk2r44c3X7oNz5e17oSwePEIS1aI+XM
GEDj9gI9ign64vs+XQlgO18g2crXnC23edgI/tvxjZ3Or0RuNrEEGk3IJcTzcEPBghnP5caFQDeh
StQmhtP/z4OgY3A0YvcZEoCnwoqfLltF07wKQcsnnxuxiS+XQ7fq+0HAxmh+Mxmb+8yuAtAabtWD
k6O62+mWs58mU0A331j+PFt/cIlRIWiOMRcFoPO4Z1rTnZzHl8o2grgnJyhQP+HSAVFJ7ykGMTF8
ag26lA5LQCtIQwNvjRvW3TiQ36JukOMg59osIJ4IYmWJxauyEa4xhGtx7IT0Yt7VYZfZj+nYbt1U
NM6u0r1NZsOZB9xK1NqlA61mt7v2ZSf37eUq4Rv0w1lalsDHiD4GLVdznjD8fS6jrAFJI5AoW9A0
TnynGNSbLK1OkLrdwDrr7KIsAhSqvUPqwi7QQ70bWP7mxvXWDqtrW1kDCGSTyx4SJ5E1Z+IWJ+P4
4Ihyi+RJc4WwlVUgAZkQBJNhGGRDz61XAnnsQ5/W+Z2lUEHcZ3xlOSi5UzgodIN1KheakI4twsnH
OwgQ23xjfjVGUrFtEwH1BgScnKiO+S8uRhmlYyL2+aWKahvtxKvSDo0nXhemnQWBlWpjEdYsZSqP
W532nIOH28YbSgp9N3A555AmIPkAtHyc4LF61wyonG7zBBlps0U34OzlQJBWgOBTqJvRFlULl7vQ
ZEz+xrnRfyCAJpvMhJt2hfzFjPHBbtwK2kx5HhA2/uam83i5I53JlFDmPpRJ8xaLM4H+9POc/HQz
SA9KZu9sX4nlHPKWgx1jILTPI96wM6ubM/xr43Sl81QlnG3IPhd8QB52HMQYWPN431T0+z7TKMEs
OY0h+sSxyjFxtyRmCGX4U2J5+/ZdFZiWWU5RTxCyhHyweXTaxQ76FHKxyJdu4DA1PqTi05oK8Nq5
RCYcmq75QTL24Mzt2R3SsBsgt0hzf996raLVMtp03VhhjiFcfFPFxiPL/S1iO90glLM5MW3o29gG
RMn78Xb0IcRMyXEg/M9eX/hbZG2aMFDJ2pa8XUhHMIQ6bW4EK657wG+8VTloly+pfG0m5V5r20i3
G8N0N2XuS+q7T9Pc77zCqNC1yZASvBww0zDOLyDDDpFC/Pfyp+tmQIlgxzbqBjRQSBPnJ4h6AlRE
b6l7X/nNdTr+utyHJoxVTjVKbbD0jFhR3dJcMdvL0QC568ZyrWtciWMo8pR8cJkdOX5WHmbTi6A0
vEV/r2tc2Y1p0kxeXMJxZJw8OWl85w7T22WjaAyvAtaQC7ArR64vfNw+MJ+dW2hKhtxPXylJrkqR
bGA2NL6vwtaEKIAxASIJCXPzzS/DjHbHQi4b271uFOvv7+6LqChIBilB8kwqinxkkhRnEPcv13EG
5kgLSSwwerZbJ0ddZ+u57F1nXdMMNXSswKufT5B7gzLxoSR9e+xmvwlQA8sCp3eq8PL8aKZehY8Z
jJSCrHYrRPPcCn5neFtpet041i7fjcMo27ERMWLOQrZ74SScUWsT5IBSFKZ51W/zhurGoAS3z3GS
T0ckC/qkvkMV9f2SbOEtdWNQtmZjAuBe+Jh41oi3lX+rqOuXBpqFS2nj0czY8C/dCJToLqEgJKlc
z6qjAWXH6mbGJrRvgpXYZgbk3GsXZ6OYgMiq6CQLjLnfqu3T2EdFkOVZ7BLfwodPzpWxGGfefLE5
uYm73+6+Y7wKIhOMQGJ6vV+SqjhboLMNhixdNnY0zVVHpT3Dk6nhUmRpIhTCh0PbhEX5WRrdwxJv
AKU1y5IKJcOKTZjrWnZU++yHM0MDDI+uvbtFcqdrfv39XYgNNLdHCW7pCBWcfmCivgGrt4CwZrpx
NNV1oMRw7lm9xSsbig7cfcaT3tGiRbTk/Ntl59TZX4ncfhhYUrUm1lXfEGFRx1EPJWyIIndXXs/2
RYDKiJZAmX1i0C8ADAqVm2X3UPZsX9yqSLHOTCU3Z4rvJ0CRL/380E7dRsZMsyYQJXBJkkjLs2D6
osxOfmqAxxLi6BvHiQ/jFqJO/t+OY3u9gErVuq6JRj5Z3TC8sJ5691DrdE8eSPYPsWybPXszOvP+
7swYBAWuG1bKCuuQ8OKqBKax8LeeNNZm/pM9Q/PrGN8FAaTL+4ICyYITUVY9E9RJX0+sjM95UkPx
dpjiQ+zI+MHs282T6sfQCvSp7NGtb4Cu0iZ2BGS3JHOQW+WhLKEF8dnmv+YMBKPiOw43QW0OGzP2
YaigRyXUgQZdhGdJXBI78mImxb03prcNZH6xtm8Eyjr5HxlSCfbF8eXUWJinwmmuJG+vrTb5Ppdm
5PXpz7LAPYJA8ScUHXzxcvx/6OMYlBL/QwOVTjJhUD1z70FHfJNV08a+ofNwZed28tgksgcMf+jE
AMn0EnXJXdOhbi6JndOY9TSEOZsf+waibOB4AeEOi4EYFIPzGwzj06ow3e+0krISLAwY/yIB5nWK
vaix+H087hJjYb4KNJMTN0q7wUt+3QzmNetjcqB2MW/4rGZ6VYBZZzDRQTHbjlpwGEAuzXbADed3
SRLtsroKMUtArC8Ib20weIxe0LhjMBhutfPjlRAnybzg6gwAC8kb+66CbGeAuq1dxdUwvBLOlTeD
WqiHaSA9bQcD3tWQ5AcV1GXDaBYLlQetpSxL0xZP1Lktf1jgdQ2I8M5lJa6yMtn1EoUhKMFL8Ehd
+DmO3XPLwhGwqyChqdzwec1apALInJRLD3KzdlS1/slfwOnoLVAFlyh7QnQdjUKm17WR1D9sCM9v
9KlzVyWIi7YdisZs7MgGFN8BitaetuLsw3MUbKWEcD1QA8lnPCszUKDLhH7maVEF8bxsLN2aT1fx
YqLIOS1MvP5aKYiIPVnRQ0/KXckH5v8HJjaRaRhdSDYxlx8YBFJctsUNr/HU/8DEGmTShaBAiTZd
2Pn81mmL0KjToIGa1ca86vpQIrloRiH4CKhPkeEGbac+ZLiKz0KYd8ZAtoo6NTPsKgE9c9b4k+fC
eUj3AEnwU186J17EWzct3Qyvv7875ZS5gLA4JSxCAJf3dsn7SKK0bmPB0LWuxDI1295yJorWzQ4K
3ulwXzXy+fJipGvb/PvLl3LKavDTQ/SzmKfrPLbqIDbtrdO9Zp9X2c0aJ7EyC6oXEZM/wfpyJPGt
Da1y3OCSfe/i8H8lepsJ4ixNAxy8lw/f3d5BVmZK2uNl82gcR0WJ4f5cNEuV2xHFB1/Nzuy+ueks
bw02+a/7ulAO4H5tQF8XD27RGEP8wLKqO3c0r5O03nNVQRJPOYHXDLqoZdysAeZeQT827DfLmT+W
c0DbSvDGtVfmeJHEO9VQ3g6gMzNJcSxgr8Dwh7eito5x4R9dwYK8tL9npHy1J8iAJcbJHbITk14k
C7KLVQAfowR5h/OMoD1OyLE1TEGc5uRo4XYcegMf90WiqhTaDC3vYinsqO/9NMpYkwHMsw9XjAEo
cS6aSUjfQ+tl0YY+sU8SzOZTVUWx3T3tczYl3M0O6vT4h4LLhXZ/zh05j59TfyulollOVCXQquqF
zxCDqAAjN8lsvfn1Vq2ormklziGdOvnOmnmlcfy4Nu16WxxJmqZVXJnP/ZJ0DbaHbvJDr87uuF3v
u+mouDJcPZnhjB6SQNVy1eYoEhnrL6CfmOUXDt3wDb/UrLMq2VnVFn2zNB2yKPN8U8Z3/XT2UT6d
9Gk0zp8vu47OSEqsc976DDTvuIAmLvvmOD3/SnI2b1Wk6JpXoneuYmIYUwZUMbFuip7kQVrmG5+u
Oa+qiDKDjEUtimQN2/7BnwU9tDHqvOvaCpbWO09j/hs6oNUJULoyvGwt3YwosVwWjWMBt2KD3X20
v+aUk+Iw1VUzB35uurd+VnRJ0Iiifbzcn2ajcpTA7op4yJqBI43j8Yfcl3bQJtWnAXCiy+1r8jiO
cvyWzIKoaYqdHNX55NPUJSMJZe2Cg9qXIISImnFyjKCUS1sdRFkaW/J/OrdQor6aC79NQSISOayU
QQ+vg2qot4vfHbCN1WHendtIitp8iE9huTLZG2TYxYHSeKsaVvPpKirN6iXEZnhsRY0csqBk+OqR
llscnJoJUWFpwDwYKQizEI7EugWZ9gP1y7OR4wYzMhQWWE0E/MgWXEfjXSqODDz1U+x361BmeU7s
Gppb8yGN6dVl59JZSon9aSrt0ljVSLscfKKisqdnPNXyDfCAJvrttdd3k8x8x/PrrPXARMWxc3Tr
RJTp0jiA3OVQi3dZZjRB6hu0C8H9wh6nvvDkRnpVNzRlHSBtNcW5h9wT6DQcSEHZhn8b07LdKmNY
V98P0oIqoRrBZcZpU8QHy4BBmqz+J9jPD05Bn7DYRPumR4n9xW874sa5G1l1YX7qHad+mDwx7Sqy
RhAqIY5LMRdGCudyWXJoubcEbU29YNe3q0Azs+7MkXPYBzOdhXNiXdc8GXY2rhzdGTP83JvROPWz
5kiM4nu3zFsZnI9VNpivYs1w5zPkYKB1ib0q7pYDX5YHXDyeSEGe3BbP2in/bcTNdZPnTx2K+K0U
b2+1ASYY2ZHAQTpAQiJPJMbPvqy/XranZtlRkWko32zqBHCBqOrl8U/lsezOWdyQ41jMLba44UxR
s7gRuproUUFq7QgqlpTnToRK9hmQee/bWlF2eSS6tpVlYaronAvUg0dVFUP+jkPPJg2pXdMNS2ki
01IivxV1IogBSxEuvw1xfJcwM2xr74GW9HnfEJRNn7QoiZsH7AHTFKcHY2pSEFaVWzlW3QCUsGek
8KupxarcG1noZfSRLsPLVIsulGaR7ZwFJfhBF8Ft08CdJxteLMs8mbHYeN21sJx/vDiq+DTuewvh
A3Lzhu1N4pB6dp0HhsUogHaE3AgJwpZuJDI0El6eZ8BGQdtkz+dsauqj2TfzFXSrvOvcmJfX1HbF
FV9IC3odd3lEoXcSptw1I84G9lrV7deZLPLUtl36sMxTd8NHC/Xn6TDcdJbHHnLTr55EBrLLjHs0
sCFr/+C0CeBOWBHna1d4+Z0z1MUXWxbZiXoJf6j6AXtUl5qHziumE97pqjsjzpdroJXrkE1Z+yQn
gbx0mUHKAY+nN8uwgFwMSf1svO3x1aBpQjWLlxfToWKifKPtUt5zqDMEovVxSx9clNUFHAfg5OBx
E8KngiRfymqtqrRYIaDKiSLkwHZBwwolyPh7nPbVjXCg/Oq6rfGQ26kBltBuuBrjDqLuzJfXTtaK
IDXlv5QAS9rP4mdc4mlxzCYjnFqDREAziVOdUedQG81PZizLlwU0YlFdt/LgJ4s8W45cAp8uhh8m
TZ0faDM+dLQuzoZf0tuM0vkoO0jlNIZIH6npt5EPoExojqjzlZab4XbrnCF08TCZ0O5BtVl2qIYx
CyZeXftOSU+zx5YjwdPTN3us+5PVsCoY8jo7dCVQvXJV/iULIw8T0AzIoJObDKXaoTlXbojM7aOZ
GS/OZIONc+A/Erf+IUVW3U6OGA5mOSwn15/LiE0ev3Icbw6bOTbzYCw6CNn2uGHGxCkht+nGV01D
BzzrijY02yGLvKnigTPMdRk2i8yPeTb/S+fFfzQLXE5B8rQgo+GbUNy26lswWImHAqyAiM/COUu3
MQ/EIfh8ZKiCrp2BYvRREGTR3AiTxJMnk/V1aFfVEggHNd5W3eLJvU+ScFqyz4sNRcxvTTpUD2U5
1WEyWk/UmTvg2TIPEnpQ4T5Y+XSql6WfAml2zc3Sl/GMREvFgqQaOKgyRR+SNs2P9VxJqDfjdHKs
B8+KSjcVqKoaqs4LEiPFLQiwC/EZp62F3y4O67wbYZQJfxSzkGNoVQRm8+aUmYE7im65ztzSH0LP
S+fuVSx5N6Ey0Ur9NlwKQsht7dAU8w8A9okkpklC0XR5DBuDVv8gate0wnwUZXHMaYcHCs7T5qfX
8iaYegsknubYFG9IAWTTMUdgf+K0y8bjYOeZjMQ8lsX1KJblG2zo3ZVL7xWgUZtNHkDM0bxrk9zO
bgZJCQ0G02seZyuP32owxTwgvHoZ2AlURYJ2Bj2Ew8fsFcpXix/apHehV2sySqOuLeRXOvrZG0QX
y6syk9Q6DLSXXrDU/Qh6j9E0zyJPIE8+QKh8Pvo27ckVj2sTi5JfZXjeAU+XA0lQag9eNPB4TB5R
oiXdgEvpWYd5MsYCZa6Jtb7WmPJUW2ZpH2KTtX40I4f1AHGQ8RHvvbQNip5NCQS33ba+T3GEFae+
GnN54E480MAAjKIArTokaULfaizxMmV+JkKRjZU49nbP67vcrn3rmMatwGF0qXMaQp9DvppZZxZH
tjh0DCUiqT3j8sW9oJgqr/2cyXxejnwsHf/ervy4enOW1k0jAATyFigOEBNngZAQ/7uePDqXZ9Ta
m9+q2PHGTzazTNgaCNs6/pQXTIq7JBEthm+JdqwC0LS3v2KkSMZPPFsa95ZbBtCguT94ryh0jd27
xo9TfrCrBvKkde6M5YMl6tTEzdYa+H2LJDy0mxe8at303chuM28QcQ9lKqsa7lhZe/UbtOHaLgD/
yLzkQYaycd8IOvZ/HF3Zkp06EvwiRQgESLwCZ+/T+/5CdNu+EovEKpD4+skzbxOea7sNQlWVmZVp
jfvwnApzSj2SC/EFDuvmeqi9gm6+ozbxC7COQTRlfWyw8tYfZ1QA8pgGa5esWbLxTj5MFIXeZPjf
PSj/eTCs+x7WBTxcxkfEsuMqarwfCxjctcFrWyoWFrLCuLwjmw6aW0gbjWEQyDjDeWwlL6qyiz4G
Hg73iQobOPmBvvgT+omx41aqeHyqZTTT3VTKccujgdSoMM5iZ26d2/46cxGkhQ+qVhYT7MXbbIL4
EahlQOkD4xFuJcWHfs3GydixEFXCVNHOMAU7sMnBaAfiCOOyxgZ62gXBMpuMhl0Pd/WlxR/mdNlx
GLZNOHRQQa783PXbWF3HfmWf65j4GG86DqfM49Ioj1r2KjjczIzrorbKjX/qaurtsa+3zWRLhR/n
LlFLR39cR/sxN2WoCAhjYM+P+Fib6jRiQWF+MgjVmvJx9k1cYAdG8IzEif1UTTLS+9kglPkgojB9
n2pKBb5gx0jWOBe/qMEv7FivIUdmiPX04jlSJAvH+DqCDjUe7QRNFc8jEnKfxzyc5WlrW8uet3nW
LpPaVn3W2dKup0Ruc3hk6OTwaDrmp2vZO4Mt5k123QGR7lZlMulbnjUEPp+XoU19sJN9p4Nn2s8O
8ixZT/EeeYydzFviRPvoI9M3uz5pan6KHUcRHwa/Qk9QD7I/9bApLF/LNKV2RxsW2WfeYzknw12e
wvqns0P7mm5JS3MHwE/AMs4tnUYRuNGNANfsiss6EhrfkAI7FZcKaZPKBn2cWWRttA+rjMWtt1vm
/okFsfvtYtSXAvbrNi6oHbfnKI44QT1N++bLpjNod4qJlhWVUeu1VLOK8lTMrgWeGTKfM7r2CJVa
sBW5dyZN/ZCppoTfR5qS/6IS/h9wnIlx6LLR47t4hMUT7XDGuCbTPYM3sH6CPaadjgOd0s8qoUH4
UQsCU5S8Gdi4fgvL0hS5EZCWlhexbVpXO2TNjPZa132s90s9gSpLcWeHx7FBBhucJFWwPplb8OYD
i+uO5Y2U0sGSzA/1vsFuKPcFqknQr8UNk4Bj47BW0HT4oRyHAkGyvM7bdVrjvyhzQ7nn9UjkGV14
qrMSjgsBVEWdrr/iqBuva2kQzl0mWovfNl3H/pBgh6F7hu5JbfvSzUN43ERSjlliBB2ffDBix5Ct
WAneAbbDWqJwjNo8Jv0ksCiPFYjnVQ48wLgyweSsV1Gpi1EKA+2osNFw6xLRTVS98P802P/twjSH
sIPREdYksaqr6MyqJehtPrrRz/j0KW6TB4f97+QubVr5lOiwjYsee4M222DirwHDJmtfWDGy6krq
lNuchPgNV8oRIXDc4hl7ldHcB9VL0q3B21ihQzo0SNcLDmnPBn2vDYxoMz1GUuaI1QkmxBws8QpP
u0lzxIoH3pIDG92MrEpWhz4T9Vom+QytFAS38HbaIC29uf1d0etMy5du+2m6w6bDUJ7qcGDqk3ci
YZCKlbMubIRYQljMENcecP33RGZmG0WPbQWLvFAMFbP510ezF3lqPWC4bmtIn9lgDujZl4qiDi1+
6L4jiVqzby2yGfHXT+1aTOUq2mIYZIjwkI2sQ53R1EXTMSwRZbJH8EtFsxJnh7/5VIGiSIjpyk9W
oRCegJ75GvHSq99+1g07PrlEvE2SL/gq5zuR8IhlfJPVtF9sRJYzWgX0dbbpE3MqEfA37MOSkfYY
qN6P+QouJH1Fm7HJ34hNNe7mOJhx/o3u1QAnsFWovNVrw9HVsKX2B24nUp2WdQnVNV6D8mbzhP72
qapm6Q8luu31GI590j/AFq5hd+K2xXjEHCLNMeUjha1srG3zt+dtRz/CWYzVW40t2PS6GQuWLcf+
sF6+o7Fv6+NWgTGFDz5h/tA1CJ/9M9es1ftq7mz3vGg4oO0rdMMsJz4Zp8vgelPjOpATQ/fKp0TM
sLuEJn2fSk5i6B2Rw3mdKEpjHjDf1IdFwHb/pHmihwu+5sa9eNVYmpcUHAuOhQHZzONBx3mQTqMt
RgHf3H3Fyhoa5RQT3z4NPHxY135a6c3ar1anzgY8zeRSjXQnObR7D+U2bpHM2rhBp9qvi5s+bSz6
MkOboKvnbVrS9Lnjm013vZNRgFlydFE+dtH0ljShsH+3QVQBVERDiUbMdNYeWVwJW8BHYprOJJF+
e4yNX6ZcdpOzL1rCHO3SwWLS5sFi3B2d1DzuE54Oj3LrDMnEQtP1owsrlRznLe7hlN4rNv9DiosN
kDuAknFNG8CpeThx8aSqeDZHpyCwLUqn4r+RT8twzoN2DAGpQjwVNVeS2o6cSGB7leNO7VSho1ga
qArnOrkyqLZStPfVtO5SXI7Lo43xbz7F2BqP9jGsbNvfcltxOxZMmMhnzGyS5KwktCrgLGYYJo5m
Fn02DZ1z7z2yxe2prHQY77EsWesDQAAfX1DibPABjys4k/7tZ84qBv52leh7A1FDuN5tROvvjUxp
utcIWeryqbl5t0QMBEG6CzcKx/gPq8I4goIeu2LuEqZjEx5XqKKn+qexy9haLL8tIda34cVPk2Jc
jF8x7262yWkCm7gcKiPZ7Xi1hOFdKyYapRkaIdP7fMKfLHZyXJZNZ4g46xnF62h99IlOTQ5o24am
Un81dmlIsab95PYLQr7k0ZhwOi11o5JMeFSOrzh1Y/qVqjGcnq2qDH82HccUremMASvtg6XgtKYH
jqajzScTx12O4Vwc8Rb4w2iHcoHcLdweU6279YQBjAaXCOFP5TUl8/As0MOrvOcaCb7B5Bm27Re2
DA9kYgEcqZfN7sIQgt48gkcK0uy6YX1JAmPDXTKZtC26aV4yHhrGr6pUbVlEXM8GvzyE/BqYiiSZ
bMPmAx9a22Rzq8yjj1G9d7EbW1hND2a684pDvNMnRP3CJxxfYgS8De7ECYiKHKaIy5cPyfSJOo+q
1+ICfuB2hIwPApqVZmsHp67Z12O3T5iTTZHwgag8XTWUwqg6frwPLFumw4KAqiHTZuWhzixdEw0H
bS5H9jIscIvKSDMqmc+O3RISBHyv6j+jHUNM7hL1PiemDJ5qUfZQ7cThf1U4JTKz4QosKoyH8HGM
eu521oHpzPoFqbGwKhyaGP98E4+QS7YYOdQ4oSQgsRbzVDjAT3eXRBWr0H0CbnrS8HxEEoXk+RhG
pEDvq+4UoeFD3CRLhpSM6INU81gjajUaME36NUJZsFW9q/B1y4wiiwG4SNzGDyyqE53Hk4ErAdH9
jN6g9wJTe2zpGffC9majPs43DBRt4VfSHDFMt3I/YAi5Q72fDqkq3b95mn+AmlXHaOnq3cBpvxN0
fkuH+GGe2nJfwxLubCqkcdVtHaDnRY5KVspqxGNMPM+ogl99gXaYPzAzb4DHoOowJwynI0zVFUum
h20JQQMS0cDUWTWszvu1BPrghk+MA4/OUHG6HcBXuTn/Emzti0r8jFE7Uo+JAhTWhJOWXw6n7gwc
yIp8GtuqEFE1PbMq1m/ginW4A/JpJyR7xOSXjovOrWruS4rZW7ecHoKp33I9YPeYZMMsg9ynPjzB
6EW2GQdy8Ox80HUZhRVA0dUB/4FxzVpgGyp+xqsZ70lXOuzkduzFmkX9BafZZ6NB+lkCKWKGkbB/
CaypGJLLxBfiGmnW6EVDuxYq5M2iJAdqGXBB6BqGqMqKAolwmLNS1d23rMRU4+y7dLov0iYq82aE
Yfy5m/38UXXYtywqJEmU+W3QzNet4YWbI8D5A3CvFEkwiV13pWxfCOrFcdENwk4QhACrrw7L6G75
j4lyAJq6nJWIn1wHDs0oimGpm1616S601ReabJ+SDUiYDZFCX0/VOQHatJHwn5N2yHEwDyOXL3Pq
nilXD2PpzlGMYakuYUEfLN1LPbRX9HhvUekfpFFf5QzxBEMvUP2/67SYP9p1frEu/rn9ZlJ3Ivcm
fUY30z7hvjvzGEPAFq6fbQz/UtS7rkj8CGu3djys8PPNO4RqDBMmPTLXBdP6tpeokjNwIX+pBOUn
V0cp/Gfi+IsJDTB3jGdXkLI/NF1wgYniO1PypULOcyYMea9peuqm+G8n+gBKgqUrpnTzOeKxp8ws
AXIYQJC7Wd5VrJWguNBPim49NjO+tN7yu8pvV4yHT+h0AKWUKo8UO6VrWSQtQfeCsBRWVrs5CP5y
X71jOvxTuQqpIJPNwl5dgYd+loKctwCvF3uJ/80d6FrFjoTRPKnab+CIF4Cw7zRgF+LBGpnpVUnw
xah7yBOongAdoSQmx7Kh//WqzxEZUObjSB7p5FUOCP1e0vTopu0FI8MV4MRnmaS/tpq/GdVvdUzf
AH/A7Vt8zBXwWzKzYxPfxEv1Y7f0r+nklpwlLVjKko9IpAiw+xHpnRHAHZyq8qrtDutMvmG5zLK0
7oN9EoXy6MiSRay6RBrsVz2iiUKWJTw2bn6ryS3NnOzLMdLZVtO3LvTwXxmwxNWfOvhCY+E9edzE
vOuaaI/7/7Vr04vVaqc7kLFpTU6Aa1FX6qNW5aG3iBIBbmBx6ZIy68SYQ+vFMhd1wd7BKcis24Tb
Y/zSCk+kTYZzvapjOQ0v8aaPMQBeFJg0yZzvpnzi03mL5d7bbrcE808P22LKV1wfyMpAHBJ1a5wt
yIqJ2uglQHuNW+QqEX/VA98qbf8BvP+bs07t2Ex/quhWgVhwlGZ4x4yUZIO3+w5/FgVDEwgOG9Tt
oHtb3J47bCMvBmwNWaNM9usrQuwuDrrpGuxAvSG8SCCLaRX8MJVVfYxV+zJOzSuSbsccsn2ThW37
EyBo0CZQpyd9cnBkuOdhhQ1RX54rGTxNk/0Sgn1AW3M2onpjKaiVW8wZcfwQod9Xa3knh6rJlNCX
RupCcn3oVrlfVfUHJlW7hAU7AKGXNJ1rMAwVrj7W53Fpjrp0z4i5EDngskJ1ogh7DHkxxue1Cr4r
OgyZ0QlmACirsg7NVwaHnho4z9oVtJ/eAlM3uK5bVYxb/Iki8ByzZQ9UVWcS2rST89uDlPFfwDcH
uOyflBP3qbf/pXXwNVbV2VXTfeTcA++2LeMKE4w2+xHhGYIuL0ts8GvqSFZ3X0t6Z3n3102qgJFD
IVGkgBEuH00kYUmu96CeHxCP90ISc6ha895vybmut6JNEUQ5coSariSrFQpxPCbvtJuPJEnv4Avx
egvnrZGajJ3KS4DcO8rgKkRN8t8Q1MeKkGPYyiMA0buOqFcd2nPq6yIJu5eNJfsWtC9Iu52b+BPC
bP/wdMaXB9q7A8WeOcoeA9TGzCu1l+0icoQo/9el22not6dWLWGOuvbcWH1P5HBP/XjkN093uzWQ
95NTOGKmxWX2nERuD0zmWiWiztaIfjXB+oip8rNc5Eu0lTtMaseq1p/dsBWcVOh1URlcH70CVrmi
jZqzul7+jTjvYiV5FbkXp/oP4+W5ld3e8ubU1nwnRX8O0Ws24XxaBT0NKbvaELeHCtMSOKveh2FV
xGF32Bqk9ZD1ESLs97qZAMrTuzDoIYs3GNU7xCujCCGQ1QZIhOvnp5WUFTARoKSQ3UY5w+17e2tQ
LZ9gmb7DhHYdNODIOrafM3VPo2Q/a9/0mXcr8C16poiTclV7CIDR67iBPKZ9hhXAZ4cL0qXzaSFj
EY0lvn/zyGccVG78M1fLJW6wYUA3VeP2FcfWlRdsRBWAwo9G8hcv+YFP5fdg1wcS6iWbxuGODMtV
ju2ZRsFD6tJ7LDTdb378uZ3YyYR5OC5qZ7b2QGaALEN4FjN7M/UMlIUEp7arXyBDuvpVtVlsQsT2
BhRpZuD8hiA8mdS8M8e+ZkHWrKHxo+oUym/1nnL5jtb/PkVVco4Vdbjcl6F8HaB6NUBV4n7aiWU5
NmjEbntcoqjQiCBmwzzEcv5bifkbb+QFjQ6MTuc9Esv+rh0AilUvDz21x5K1T6tOD5uNjhtcx+D7
mfvO3CFc5o8bRO54BO8bfBhpF11CL6d8tRDBI5P7NV5LWkhBH5aZ/2gmT6Mqmx2UdkcsSR1VKb66
BK9ekCjjwJx2HQhGjHl4W2b89aH6uv1er7FVv/hLyKP/4CaNvEM8SkQMPPowOOpaP3bcHOFm8jwB
GVHz9j505Gr7m80D1SfEGWbwxmSZH6u+iCk0Rta/hrz+h0wweCAmd1wCNAuj/p2nyQWO5EmWEqTB
SYRGuIVc43R5I4l/m7j5D+5K94MgX1EKfgcFQrf1b2zMcRTuvhn7i9yGcxKO+9jI56Xt/nm2Pk9K
/6rOvXIN35u4+vj/QddVf9jK5LwEyf288IdmxWELIvm4JmFygGmxykO9vYOfBvzQycMA5KsAFo7i
h7eKzdbLhAhbnNdDOjX3QyhPcVyW2UDDb6w57FdaJtlm0msyLmPWAYuLU+D0jZKFaroPXABXEoe/
q+GXmQS/ZmpPtxvMuvo7LdM4AyjzQK141wbOAyW46ATPLUX45jSLO7bFmWm7PLbqWSm02OntjrdN
g79o3qkkLXpU6oQHhwr5pTwIM+qbLsOxfk+V8xnERMfZL28wiMEpbBA937QhQEpQ/kAGsqFDGkUz
gAWpyfhUOcxNK9J+MJ09w/b04ochyXXS7/AwKK7F9JtMNW6ONrgPUFhmS3kBevuRGH6upbcZhGUS
LQhmLXg1XxRa4jlJ/jRzfEfqeD5pTJVY0z6DddxNY0ezLQoFdDxBehXj9gqe+D8bmcvtcZkpPtCq
+SFrmCIsbbhM8yr2Lih/VoTB5sFKfywwjyYzNtIfapD613bbmwQygpcxoDHkaGLJD4BT9oN2HBHj
MHnH08ZEDVqwqar90gXTuROlPjQ9VJoAXc96wVsLUv7aEOWPbA0SkVfLZH5J1SPwflnxPOY0BvXa
d3szRyozk/6WccxzQvq7BBlRHs+kFGEKfzwtDp5tX7cLKNH+38AJKkZff83an1kNOH3ukxejkrcR
Edl56NBcgAJIUU/TzxmagqUHBlXjrStmrr5218jgxkK9qHpw/FwF7c410YmtVXMbRnVW0yHHygHZ
+5ivfzao60S+kJT+g4desmeJMUAf4b4bLabMuMfXB2tMgl1two/o7nEcIDnOQHCGO4Dh5KFWi/1e
xVrmIB/AJlYtcJc+gXwzqjG9ZqG1/lNyXheL4WI/h8DWEKStr7QD2rz5LggySA19QVKIOCT0OYg4
7MVLb5sd9nexPDXYqrtbnKnTbMSHWCwwa35zznNWeF0lRQxr0y1r0wqjNhFapNm61fK+WbsOEw2t
D5Hx5GOqunU/o0c+sZZDUAAkCyNQxOW+gak/HGLEsEs37GjVfkOqV8vqbwGm9hX9NjKchijuQJQp
8DpQ7EZ6hfHOQNe8gtdMnMeOjpBWRNHQvZHa2w1chxMmq+QsnqHdgJc/UiFMgTTe7Yyfq4deRHuW
D6NL7nw5MHDRHVuh2oA9RJwPkQy/4eBc91nrkvK7xYm7w0w1XUot4tMED2nQG8n2LpNgObcTCKG0
rsE8hPPV05E+qaWR4bVejYTdIvJdZNbH0/il6kiau1oPE9npeZbnCiT2LpZoGJZhwQUSmfI+UNVo
M72Ifn+LERafZnIsKThULlXRYr9W3EfNond1zaJH9EWszdvSJ6cG7/khSqNxt040HGCZ1dnnxjN2
tnZIXmHDUl8dKOFrGRv0CWtKzvHQqD1OflMMKRUHhvibjNf4IuoQ6yesiROQ5ZrvwlWFZ+DDKq9S
v+QyEfgD5qbZDwPUJNmNf98DPfZ7xPKQr24Jk695ouYpboP6DKBm9PsyHDuMO255qLkVh0HGs836
Daiub5n82CzhPAtKmx7mue+Peoos0AzohFbtBJDMej7NTNdrMQBggm0HB16pMVTBjerVtpPPNeBC
dbctPkbolGv3qcfoujGXZBG++CyxtchJg+8US57NuQpFnyfQqxxFlxQAFWvAC8ORjnYXD+tpjUzu
HAWQg4BZtFJDVzRNDFZEh+8YFoYcP5TMGhFcKkuOEU93zPGnKN0CHAvxgYiZN06bD91ZNGgAqkdw
WvAFeURzeQ+/pSZrJwTiMQtgRwi4JPUDfmnkf4Ke//XRtORAe3W+tvMzadb3SadBbgSpcwe9DBH0
Clbq0Ov0ziZVnavKPdgVhDyt3X+Mb1cdj1VGB3rA+70nAe2vY1nd1bhDXVNepw7dhCdNjpygsLCp
5fuw96fEsK+2DuHmKQ9zT/c+YXchfJzB39wnkfmtSHdyOtqXnXkwI1ROsuVPRLm7ZB7jDL7k9bGM
2lw0AB34FhxWJlmm2nbcIwIAkpgQBJrtGo5pocegd1NyBbFFMzGZHRQvTQHuHt3lUBhmuow3KA1G
sveu3P7d/tXLSg/9uP5SuHj1FlUZ57RIxYozhFit2Ry2yR7JFOzW0B9UEJ3hp427ctagNCCb2waQ
WXr7r6X0tcYNXbQU3gDboEGHUJQn92clYsj8ZN8bHBnsRXaPMwRqnR7mfIJNiUvAHAW3MBMrUaBX
BKDPuEi9kV0WSnJdlvg+8W7PSXhoGwQ7BQJXJH/oZ4/mJ36FfvqbquTbM4QbdpwCUQHIOLD97WdP
iTuYIcFrr9ipDdk94ZgSvAIY5Lq6z+FEe8dwyCbomURcX3s87QMR3OxDQc/YEgXYqqfnJd0eNqnu
JmhryxoTcxcFSbaGjbjiNb9WsOMY4a6XWYTNIyqkP25LiRzBOX1c8TvjNn3ZZPwqGbvngj6Xpr4b
1FxEFWhFaNWgQHAHYH6PBE+dSZMRglX2SVzgabSfqfoJNXlUVYk4Qne+/YsWDk8unX42kX2YhuCL
hWRvafoGnR2gYwXZTbsUiQowCdO8tU1dcKAtUTke4GyfGec+gHJJUM3QEvbRAU3uw+2JhnP/KJLm
2JfDfVQ1f+HlD4HTVgTj9DQnG80sVAMwH/8Li91iTKsP0BuHrq6ONILQbLFyb2h9bpTLMT8fbfnk
IvnR3aQPlNA/PBDP0RoVdBwzU/Xvt1cFMswW0OQUkeiLQP9hFbkPpbkEYfgY8ZJiQgr+RKAobv+H
Aa7qUoCtAjwA6Y9QWYIS6tFw8S1DcbiD/LqYS3cEA4bizAefl1DsaIoawaa8L7/xIz5p2DYF5J1w
dbIU0gkHABlpbux3BQTHDMslbgBKcMzN8nT7OUwyXqGa2fWifcCk9DhQnDvYSzUpAjCnGAQCuP5f
D7+HWdRFCFYXHl15be1FQo7QpCSX0/RCuCjRNk3bwRm4AYfUnXHcQY0s+2C2Dyjm+bhguE8BrAJ6
Q4NODmn3i5xo/PlAMTNds3xMzX1f6f+YC5+D1uZR6gpVm59b1CDxBtcuME61nIaw/NPNYIXdcDbh
90zqx2i0x4bSY7P9RHw9IecezxHbkFAKj/EnQUwKn4M9DcSxTDCxiaF/SYU+wswM+WAJSIi4zW9P
4XY+qtUVm2Ia+tDgezTboV9vRmcl6lWn/y62fSODfrDlLUI06I4YWf/9/58AL7Y9QyJiQi2mPXke
1+ZQefGFy+uClaVfIS0GB2Jx0NraZnPdZkI0f6Gx6S9x4OrDVidHF9lPiLXsXTUR/5eESi5noDJ6
yPq5gsKljFiLr27Se5sE/kxdaT+1wRNtK1wxQQo9BchyUB0LKMFRE3RoIH+jud4uaH7SB7oM+l04
mZxE76t/JSSRRTwtwWO44BqhnMz4zBe1gleye8g3UtzQPn2MGDXAsCH3DJJEIeEzcB9UYk5qZPNg
29mjHwTl2axgaOoBNkEe436m0qbcYJVA8VBCtKJRMibXDeTpFWq/bW8mwU7TqEzeOyayYJrAx4O5
Oqyhwf6FUjFURnV0HjD0ffkgGfNg25aTt2W9S0U1nUSlhhXjkP2JwXUfKR2r7djpUj6rcnk14CIL
Kxtus5gRIHa3qCFwxstOTRAC+zY6z6xLTvXWfHRBWGKNduveFVBVxMahHtflhxj7N9phc9EszT5E
jGTmo+BR1bbJRFsP2ZCuTQ4yP4KaoAsyeH/TDJS7zHg1JJjktDm2+BvvEFT6MK+K7uaZDYfUbSwP
GTS6Mg7/DUh3z9gC4AMXeXwyGyM4fq55TM1GAazC5kpap6+zEa81C+5sDPWngAk9EIH9Go5BxvAT
Zq7uLhMj/+Z4W4ElanJ0HelQZBvzsgyT2tsFjTekslPym6D7K0Q7PyVsnL9GW6c5JIM3PSi44Xaa
/gOS/F1Sc29nfYOSljSnPvrgnH6n/QKaJbFAsPt+PMDIA1NXOHyu4AMhKBavOJ/84vRcnaMqfnR+
PQZG4ymsEGKsB8GXU0zou+DSZgaCyssUAbnmkzU5ZCWXqY5fZKLbo7doXbs06XFpLW0BNhIG9gP+
U6qHvy2dOArXNh8GE5fPksefYO9ssU7tjc4j7KSbbjsoXEFZkmw/LFiA80LusOJ8QZSIMbm66BU1
zoRY13aJPLsRmYS9DVA9N4A7A7DpfHPU5GHr8I/G8CZ9tGWLYx32Pjx9i5L2AcMzQnSp/IFdbptb
MDK7EcG0GZRfINGb6Wlyrt7P0kHbNnUp1lQF5iw/P/c8blHAvc44j+42H76AOhsy+PZ8yxA74zcn
U8w68b6K2Zmo6gsK36dQJ79qNj3U7UEew64C2BFmzs1vwPARm+rN8Fup8M/I7YtpZwKKDSMJPpmk
iNIeXmar+FRsuG8q3+ZzlOIFGMizvFmDO3g6kJwiOxtZHACXOei2ZNA2F4BcblGTfkS5gWarueMl
+nHVLJ8BBjJ+O/X/4+zMtuNGkmz7K73y+aIajsHh6NVVDzFHMDjPesEiJQrzPOPr7wa7brcUJZF9
9ZKZSooBBBzubm52zjaK4xed110RuN5FlHsRN9ZPKUZ0xArTFWTzC7fyn8EKx6gn1ZOYLUkTsYMR
jQeRT+dIbLtFGFd3aDdjkl1zg1adSrSf+QGu28F5QoSSHaKRNESqJPnI5JCM4ZmedZsxKPcYN27i
crq2tQzbaV9ZqLEyeaxd8QYyrlp4tenCXkL6nJAgXDlzvNSYHlnPYVcFo7EeLIpogecybi2pWXCg
DGuhDymKEiec1KJP0sJY9NU03JCJDp6EGoPzwo8vehbJ3Iz9hXLbhsNrvmT9PIuN4CKnNIyPSdoI
xf1ze2oenWTa1wlF4CJNvtpmtM1cnmQUs4zIXn+yxrFDLq6orznTo+cP7Sq3HHujc75czDD4XkXm
gtTt3hB4OCztIC1Tkf0rdkaDsmkYj3UV7QpLHY0g3k46+t6p9o+J7d9kQr6KrtwmqoXN5wwVL5fD
Iq49sKKfZ0ptXaKb2k33da3hdLWug7ofNrQ063hrSBp0FeLC0kt2jUOBz28RjtaBuzJ85wrfzz2P
9IsRsuAXxbRK0+LaK9t1YSP4cQVSid7kYc0VybY7DJp00A213nqmDfve+DBllLkGBF4sYUa7yEP7
xleOzhnWxKcRZqSQuuENOc8rPT4vJoqPaeCHrL/E3zXJTWWQh8gi0ha+HL45sj6MGAaiTJxB8b1F
yr2B/rmMpb+dYcHN5O7axHyVno76syec7ROC0v45H/JHN88vVKsTH+jJQ1xMX9yGkgU1jXrhwJkp
hubKHhJeLxxneaYTBjtL2nWSlbupSmdXUrfMxpeOjZ0Vhw3EOkY0C7DgyLjjdVrqaMqPaY3unZHO
ws2QvjWxddE4dK3i43OSLP3E2AybsCBMbYlARvdICOfTfBzq0xLB7mr+2zPYwpYRHcO9ZQjuGpSw
hcaXfyVRR+6l9Je0Jl0lHbnXDpE5i03lVhtfRkc/7TdaizZn7FdBMyKPiHaCLm46hhrTENe6RSZS
3fnjhRdHLPLcpqENZ/PNM1VWnlat6/GJ3uGJMVDq5XXu7JuEhg+TkZH+AYzNs5nMbDMBBk7sh9jq
9zSsQ1rgf6urR76yIvoXcbbp515RsKD6pn71h2RVpeqijRXverXkLvTMW6qZERJWBw+cgGVbnKrH
66HluB984b8Mi9hd1FQ4qLWYDsHLhaRVspvHaycKz01y6SKJXylOkwUSw21MENYuUVyqywx9xV1R
S2lwLKIGT4nxuWntmxY/RMSTqRry75SEhPQWnQh2GFRY52jqR6klpGhsvIbJd7JLT3Mv5rgn9+Ri
RG2oI9dkVYbGRDtaUaVMM+qp06bKNiKLL+xpRJRL8DulHu7u5Mugp9/s1jjq7JJ8IFLXdcW7Opta
a/sp1R+mymOfq5ZeEWz6Pj0jvbyYZwEGjRt28q2sqXUFerOoWrdg9UgXjd0s1dRfd76+iQcNEUlN
Nr7Y8W7oVrpDbLnKbcTEVB+TLLqs4+i8s+SNzoVIywyJ2FL3PWIWWwGfuTIybedH3TaKk83kUMGl
hZtmxleWEd04Q09OEls0Oz771LTKVUsyD/nextOSYhVp2iqz2itpJY9Ixfd2VR15EOil56bSRFQl
7gBnpDcTu0e9ivWtajFxjk8CLMgiRYyhc2Ajn4RgXI5nDPgosxs/6dd9764mUVzZybZ16y/zS6SJ
cB2TL/ZNcrTVUzj3AAqMxdB2bzPvQ88Ask06pb3mjmGMULh4+lGPxcqBXTg41TV95GbmbZG+GwB9
0i0uJWGSayzt9XVYP+imuurq6kJ2GbYH66hL46xHG4wsOn+fesJSr65o7uY3IBnALsmhw9NRfClY
ggx49zOyKjG0m6xmyo03TextHdAbFgsz/u9dU4Cr78rxxYq6y9hud8n4mLgEID1wdl60kGiRQkU2
nqdMt7RjnxRuA4Qm2AF7lBpK/3y6tIgwjKpZxXx7DjHLhPTikNdrqwwWE8gyYVgbFTYo/nOU9uN+
KNJdDh6ytPHiFcuA02TqnWf9xYQQJpitbBwD5xcJV95NbIZ7PvTQa+llHDv3fj3uiDoWeuMtamyN
iHYOudTPusG6dKQ2LC1V383ZPwDnDH1k2Fdx4K20rl3EY71LW0IEQ9DX+kg66qXppmPK7ZLgJ6T1
9rXTL6xgWmf1LJwa77z5aN3o4u59ws0Ez8qOnxymfGpd6wMt6f10o1ik6Lb2vjUp0rAaRZMOpXiK
nMhFN46TmMWrDYfviIJIOqGPi11idn9JuLwrSeWN5Wb+paiJ0ca6Z/loruPBOOcrFMRdDFxbjdue
cZpLS0g5rkTDlHO/eW7H6aBG1d7v52AjjMiEClIg9OQYAUXYY7eBn7PEifbk9cWmNNJDo8XbeUHX
gy+lb+EZ+DaPEyvj+Twm9C5dOqTG5RByFjZXvLnz8jEPsZ0Pu3B6EWTW5+s6khPJ/CsWXQgG21vX
wbABGnQcys28ovCEM4RmMZbpnPZnWRofw7JZFyNt3bKHgGW2h5c3L9thGl5ETXDP13VqnYowJNbK
WA5heOm3YsMakab1QsdCabNBoMajEGo/KddD35VybsmRwvTLWrl733WWbulsJvrkGIPaRJWzQvTE
icxcIQPa821adGHLebuMpuje7h08BilLAKDohczN84T0OKep3eDI23l9LQBOtlH5rZzEWeUgp6IU
6d3oyLRZQyJeLNZQkhXbasSTWT/EmXcZR3QSbofV/OBz6kBumq/nG4itYsUrb7Riycpo86+pepLZ
dGMW4T6iosr/nYebzRcx52qeORXKxHkdm2AUjUFPKsZcYJs5428iYCddky8hZ5/njnFjcUhsoo6E
VnaceHITL3mQfEUBSHkhWRAjJPkBL/2GW2iTakUKkSMjYukR+4VJqOhe0Y8NtUfJkMlLFx3nssi8
Q1+4A7E3RNmUsuECy4lJwrciAZQlL2HSv9C24F7V7nfWPsxjmhUvo6m5jOCaLnF80cNSMpktD5BT
Kyk+CU+RDbS3eRcFIFRqcnbz+xM7L63hPRm6vCsbjB/zA6Rys0q8Tt9lFNKS+QODgCMux6y7auax
IiK+tszpwkhIr0yc4mwraZZTOTLJZvXdvALPP6ed5r3eZW+V12df9US/cvKBCo/1BQcD54TqthPx
anK6m7wfL8GgXOWW8VV24iC1mrfCpG2LlrVnSdtjqxm+za8J9dvvsT29QFfl2Qbqtcv06y6zyN3Z
5Lad/BZAZL4RU0bfGpMTU+Rq1/PbSCH3Gqn/sUuz5ziankOrIjIoLsGUr0kqbHiIe1/r13bqIgwW
z7I0LnBpHCs3utXt+NyRzZ1G6duiLoKATLuL8w7/cBFeC88dzwra4G3wfx6aonzyI/Ohj40vvmXe
2AmBQGi7W90A5ZlaIlgZVs+S45bXXldepb11Mcn66BAacJ4AilwaXKR75/hGTrOOU+xDKq2J8JOR
Y6uRfsta7wtiuiPHlWiBgcEBOGbPilGqtXHCwWie900uh4WZFJeD7LaTU18WJAbo6GNcI85DgOa+
kfmgPwsJbbgn6bLCmbLAnvQi9LBeVPlIXqdoLhBjmQvfyr+wtN8ZcPvXDMdT7YwlNQbjqTbMewL4
K2nbN73KX/18BGaTZJt0ctZ85bVOUtaQzl0UmJcyV5tahetOEd72xpdSt1lhWM3YQcnlFsm3Co0y
4p/aXAmD9lh9QxoIqv40JN87HaFGWXvuGaiW+QYTLFASM24WNhO+UEo1dq36teDQMDTRWnPK+pgM
2UvBw4jr5ibH/dX0KP/QaV7NM9iRlG36rlwmpfnYEzEUMceaeSGaF2CKdgsvZeb0dp8vTUv7ahaz
64qyY1wmLwWCgqpvvoT2kC/DtP4y2OErmZ2MndumANGu6tr+mmWIUhqFyaiyxLaW3j2ukAcq/5vc
orKts6raQ/aU9yUsjFpbiDE/5JV7zRKPaalmvdXcm2aKzgnOHmThvfi+wvGiTQelOoTI9i25lbMh
SZ5qVEFZku3MxjmDKcGtcyseeXN9DA9Kf26pWwUPceBuPD2+zxP0XEhFoyXgELx7yT7UJ1xREwFG
YQQ3wmSRgoZ1S6svhOMN+gMrYmGbuniNFeipaQxqhdHtmExvKuw2MprGnRZ0/Qa7FGId1IXlYlJF
SWs2dvgo4Kir1crbN9CymV+tg3ffv5R6rm8nPNGbpsav5Al6+tqdHy6RMacU+NsbyHHxFYkMVNE4
sCAMZP3OJcOzwxsb3jhJiBSsfMPazNcB5PTIL5+XtvS/mZWTHmrkD5Sxp2kzlEjRZKFfSgDJx9gb
EY6PJrox3+4WRp+1i0RxyHUjEeN7xtUo8jjc6pF8G8xm09nla1moGxEO+zKyb7ygtbcRSd01IvY0
XBgRq68vJZjPIZGAv2HEqVLpm7TxtaVtd+F3bJQu4mAvO/8/Ura4fz2Lkp5r5Eu/2H4tpp5ckawW
fqkdpzS4xhi8HZJ4X5TUAtMLw6re/oiscdpwyC6npi7sEHhHmKoD1RmOKYbbfwK9+A1Z473V4A9E
okRvUsmI8+kQu2eIis7maXYE670ev378DX4DIDvtN+SH9BnqIrShE4JBISm3G/KiYD7PXJiZCfPx
ZX5DUfmXtkNeZ1I8GyB5D2JJfeRcT5NPAB6/++gTQIuDiwj76/wNyNzgXfYN6Ca1s/qzGz/BszRW
nTt5AjY3QXGxUDA9xej9GbbGOOGy5JMOoifCXq419V1tqMsc9ePiz+77hMqSTlSnyja11ooGuNt4
CJqFbMRnLCYx3+IveFLGCY9lQqQXhR2TLk4rqkFuZRREmJ0DKyEY7TJb4zrJHjUrNTpUrAbn3b6Z
eqyRsgc2Deo4xaxYoFD4s2E6bVFUdlaY1yP0CyQECPOKAiMnAodPyMz2r7/taWMiYeZj4DkxzWDL
Km3Ifnnjbdgbw9FAsBhtPh6x38x2cQJgbdoyIosGuDJVtxmnD5KpWAP0O1N7+PgCv8HcvNNZf1hO
xjEibRdMUOysuYbzzPmFPIBfvOrBt3m2J6QdPr7SPPV+8XaI+Tn+cKUy49BDy084k773WvTps6jU
Z8TE35ClxHzNHz67zRzowwGfzSGuz28mMscSETScCawmxaqm4vjxl/jdoJ/M/BBAiR0hv1gHWvbF
wg1ql8W+8rtP2qb87hmdTH7T1UeTPld0n8QlCO0R3ErX/iHO7L3lxQ8PCRJLPcRY9tbvgd38jILe
/qwT3u/u/GTuj5MQGI9nF4ijvSJtbVbCT6w/Y/ydNiNCrjekpk0jkJr+Hyuos9VjXWTyzyDHp42I
urF1RDvMO2ohggsBhRhYafHJKvGb53LaiCgozLanesYL4/VncyMDzqbXH7+Lv3np9XnN+GE822HS
vVBC0hc0HA+siuqdXJFo6DEKljaGfSw+H1/pN/GAfjJ1VZOXhSbg57NBp+dRFeYU8DuEpZwZF1Qg
cFNSrbv6+GK/WfL007lsC0lbgABuG5xAeq+I577U9pYuwuV8kvv4Ir8blpN5jA5Dd6Ve2OvEdMql
gwS/pR/Vny0Sp32JOh+T0kQnXJiH7oMGIizzp/PAtfd/du+nu/gQYhJ06KaYh/1SC7tLC6fFxx/9
m+VNP5nFnYRd4CjuXIlwo6OKw793o0X1HwV86rQ5UVXkkbTndtjQTYclUCF/HyS5sfr45n89puq0
G5EaBY0sPTppR6Sx13MiSJST3Hz84b+eAuq0F5FtuxKDHyT0pG/zgsS4Z3uHSkfCsjCLDH0+VrUY
vaQUg/9f3+ffvw7/4b/lV/+1N9b/+E/+/DUvUPv7QXPyx3+ch1+rvM6/N/85/9p//7V//PxHfuuf
n7p6aV5++sOark8NjcTfqvHmrUZC8n49rj//zf/tD//t7f1T7sbi7e9/fc3brJk/zQ/z7K9//mj/
7e9/GUymf//x4//5s4uXlF9bvGR+8vIN2//p77y91M3f/3KNv0nHlFI3HGUauin4tP5t/olSf9MN
ZZoIxIWhXH1mnGeAdQMuKf+G5cu1lOWAGnJNk8Wkztv3H+l/sx2L3lTKZpB0Zfz1/27tpyf/PyPx
b1mLMyPMmvrvf4l5AvxP8OJYtDJyTUMClEHNbsn30PeHNTf1jVEGmhvuRol4oinDe1z5C/JHdOzu
/bVLkRJZ24Ax23NwS6ngs817/vo/3YGj66ZuW7ajwCSZyj0JETJTxHWXZf4ODdmw9IW7TsMquG5q
anvSxM2QjSzMmtLWtZulC7qBoYeDqrQYartZ1EJ7/WH0/vmIfnwkP+8+jjXfD89cCGUqBTpsvt8f
nohBQqjtcgouKHmR+Sdo2YvQxXElyr1ynFfdKuJF24af9Ux6D31/HAoubOmGaRumhbhayvnGfrhw
1kFaKaQR7pqVE+U0C6j6vTthYA1016KMlN6ZpM69XraL0Ex3Rdc/VR6yF6AszaLsoPAF0dnYtt39
7cdP5AS6iiZTCoU9Qkf/JoTLe/LzndmxNfWJraqd6Lt7FVhwI3vcwJKJtKiSuoDGln2t+50/kvZK
/cm9aMwvA4iideH7zkW86iVgvRhD1HlhnTW2UJ8sYubP0f58hwaoJGExfI7knyfrfNx3NilrUe7g
gL1JpwUhJGWCcSYd9n5h7FD7hhh9eyhUo9y5dmFeOeAbaRq/6tMHQ8sfY6KmbYlXceFW172vNTum
TkxyQPZHrZtWvQqdldGEqD2ihlQpCnecQPYTp/Gs1OlkqLRwNxUpJ1AKRW4ak0nULd6UossvZLHz
ms7YBKKsVnrs6LdRY5uf7M6nc/n9IRiGzrJh2NTiTzc7zOwsmYnOQ1BBu/BKLV1hdBnLF7u0O/wZ
Fgm0blh7qnguk8n6JNo0TybyfHmFq0vYDmuTbtknE1mrGtWgkKl3QVFEG6G64bKRxhZoX3SgR9s2
qKLigswq9Q0nWWe+sm7guZ35dSYWcRBYu15Hbj/1MtpkYcDag9VR09tx35nxfdGPr44Ld63OnjIz
srdKgLQIy3JpgqkinvOfbd3emlbr4gadtlaUr4IMQIdh1uKT/fi90ckPM1XZyBlNVkuH1UEI63TJ
SrG5VlrrxbuqyZJ1Pkln7+fRtKb6jvoN1gGlX6ui9mogbwTdkq46D69Y0QTObiQfuRKjDhFKTntn
1NZQstCDu3qIdqq+JOmI4c2M1439jA9gZXUrz/T1s9AcD+FYQD/0xyukmgKNLDWKBM1cG1cbq3Cn
cxAHT0lQnbl9YR5dBz6HYQAGSlV9XwQy3o+59DYKQPHSgVN5KMz8FSlZsukmowREGO300kmOCunl
EJfWVedFwdrPinoLDohSE/40JNVIH5SJ7FcnTb+eeqouCay3pW6bl6buiDMVYC9yk5IVagzXftrF
z0E/U7u63Dun3FzvRYpX8uMlyplfrtMhcQ0LRfL7Enq6eBZNI9gCw3QXu+Zj5zgYV2UKC9Oz7s3Q
aRiAptuWJpr33ofKRWbVPdo091maqXcHZrVcJ5BOARRoCe5cuv+oEOtRn2OOyzDjbMMayUInLX+l
aRGdb6nHoDeuz2fK1ZkMbj13yM6sBmhuZOJ8r2WQrC1OM4cY2YuwtSsS4sltqI/JWmqo0AMPhtLo
GgA4EoHTibynBdx/X9GHbjHrR512XJIpOXRepa57qfRt0OhIg9E47uPapjNRZcoHs8DlFAjSyabr
vOhYoE0HDCIMj+rCyUoq6yVHDNlouwIP21XECEqIthdaqG4rTdOWTdi3S38sXKrvcbkclHu07AGh
NPbcqq6XHw/Tz0cg533iuI4tpSC60Z3TNnta10Pw0IJk51chF4hGxDmkwXXFObJDOPPx1U43BaYp
nFEdiYAJSZ1Q5+dtC+WO0w68RbsynKhatHibNPA9C8dDretJw6Ki7WrnfIiHkRHB6ceX/zmyfv+y
QreVmDdOU0jj5FjjUGXgxeLyZpr750P50HPg516HJSK8Zas+bXjynnE6mQRELsoyDaaCdE7zz+lg
4Gyp62TXZal3JsIvYeBeOT3sXuob6WrIqgjnfbgNpKO29dRh8fHqAwKVeJPkDqjEpLuZ0Pl//Bze
6wOntyWkJTnSumxLp+Rpk2aOetLMKt++i46T1S/tmIr1pI/t3qf6sugGvz/aMfXiIACtAhRXUeyi
I720BSu45u6m1Vb2ojoUMcwIOTRHo0GKC8X5KirQmxsaItbRHYrnVFBryZEGLrBClogfrAG3Sv/J
m/XLJ20LQWBvWxyUTruqar10Igi/xa7N0co2zF6JchtDl2UdPIBQvpFUe86ZMx6BFYWSkbvCwE6J
XSTndUtpH25SsXSz9rO+BO9Zr9OnzQyjGsvmBHrzJFhDBRxLI8CEYwbmtalpR6fXjlatk35zqy1q
i/RsgXaIeqKm8JB+PNbvicnTq9MzYj6XCNtwT5tCQb8o6zI14LaWFa13WpCPuWWeMQpuBpA4fVdo
Yz0NXOiGpTr4zpCjIYUkWBVuvBIhnWA+vqX3t/70lhxDUDF2baK+05YXwGSTye4JwbLMRSdh1htY
Etou8ZWicvgEFlkdQ/+yrQaIW7rAoEfy9TyIrv0mOToU/FcUezeFJw6T33sHo+3Dbdm74zGGZBb7
BVQ7cxqPBQgBq2/vWzr4fvwNfvlQHeJbB8qqLZzT5im05fG6Ttmo9AJdck7SF9HY+OcZyaoQ/myO
XtPvrXapA/E6WFnfI7kf/aNR1ShbqhguRKJ/kqP75T2hEDLYcEksOe8b8g+nFUVIoJdwxnaVo0E7
Mh2BpqaJF12m5bu8ASQV+4CkEp2id1/Y8xEO+6HQB843LoLqCuCqMWnqk9js5PQ27zDCdQ1HJwaV
Dofan9f8QtSeilEV7Gam0yqaYSRFlu4TOB56Wj1mbYK4yik/OX/84qrGfIwVnESUoU4LRalrVkBv
goITUHE/ykQcHRnjp0qwM8YyIqobSJT6sOA/eTN+sccYOguRIdAM0VB6Dot+GIWERRxnbM861L9q
IGiO+szckvSBPQif/uRz49kNEfa2EDh3jXhEpgsjKbc4o/g0G1gIvUF2zJa/xCL5VsFJ+eQOf7EJ
E3twKsCs6nJCOzmZVXkfd8PQVLtaq688QGGrWBTaQudQu+w7GEopBLY7q67PXDTGABlYT41m2g/0
CughGh5jaV/AmFL7POMo7kD2WOepHyKKki8f3+svohPDMm2Xg4IQ+PFO4gUgBZbZsEnuklhqq3HQ
D0Eh1iPE775Tzieh0ElR8T08IDJQhAiuNAz39E3tzChomtivQFoEDeYQyDJZT6sorb0I8B6HsXap
8uueHMgGZdIAPgEUTdJ2nwzQezu0k+XRhEWIOEaxQZOQ+vkVyvHRhyW6t50bkGaYLP2eG14bs74q
4V0aK0N7GkfUdbyBT13fl9vCq5xlZjVP5VgMD0OOSCmsvg1Jm23RUOLPhz65YRr6rwDWyw2Id2Rp
OMR3phWg1VYoqoQ4OHkQneNOxDZpKWeR9qWztaHrwrjzQSzEGRhnIzZu8tjHn5+6ryhmOMBiZaPH
BGbCOCJqmQ+6cR06e7PE2T/pByPIiK9icJkWrRiWWRieIzH31pUDV4PTx8I4WlONTIkUfO4UG9d2
mZg5eELKSZ9ECb+YnCYP1XBcg+Sec9qIbuqhVCLCAQpqZtaG/zLQo9PzaoTHsIvSfBtNWfzJKfw9
qjwdTstybcllTRKFp8MZjJztxyLfIccZX6sRrbTnecVtaVj1Zq7XxKC1ONAB+4kKrWMbrHZAFZzl
VNiPbQNAN8R9tDBm8dgQJA8amN9VHXXdvLmhaCyN/Bio/686zPtcMLljeo65LKLKnVMLPyxjrT4R
pDjgU1OLMDxtPO1otgUeEGGJpcxhBkR0lf/kzf+XtBbTmfYmlqWIC/BRnWb6zNiSc4ie7sq4zxbg
xiWlaM2Bmz0+Rfbb5JfZBX1Q0nVaSkx/kte/KZ7tRA8fB13mK7P1kgMWqa3Kp/pgmPghgCU6n63x
c8B2OqLSdtn+YY/8a6zpapzKB2DdOzqdgLNIv0irbM/iBN10T4OBJa0CV51lAgWDFw6BMr+Diz/c
gh690wmiz2lovv94ofzV5k8k5VrE34Iw8zTTNFmgNcfES3dZIx6TshYH0y2vwQnYWFLgdyq9BG/X
kRGDfPXMJvykzDzCo1FskDDcku+++viOnNPk0zyWZCbNOWVuuBy3fn6DfFuKNJlkDkPJsld0lW7W
01BmNxhWERgItzjvWliedNYCoJdI52uDCYbAakcfiepb5gLS1m/joWqOjUneZHRs41C4nrnrXI5J
UVhdNL7n7xJYkitbIdcOTEet+XbN0uqIKchu34viEOfZxJ7qeluiXbrD2Y6xnAQW8DyMh3XSzCCD
abSghSLDjMqp3k2gLNDKthgn8IluBoPEMoZJHA5h4C2LIIzPdCN9FEZODsGLoiWH+e6gYY4Ag98f
WEH6g+tVydr3bCS/tNM5AwuOUMC+BA+gwRegCZfF+W9Z1ZaCDZMal5RsDqMYXlQmx0tTZNmqScm9
04Tgws4w5HQJWubBRrU8BuljCKfls83vF8NFjwW6SM3HBB3rw8/DZUq9bqxMz5l6g4EjSQK8tA6V
WYVr1ej9yishsTqW9Rz73VVANmVhIKo7+DQJWPtBIj65n/lyJ1NsDq5ZBjCD0UzW/vl2HFL9GAPi
ZGfAB5qpvQ+0cHQZOYBArgRt5351dbTtH7+0vwiNbF51olTqBiQK5of0w6o36oDHR2NMdtmUktlR
0zX6wtfRKi4r6V42DVpORxP9Uh/Yhz++9Hur1Z+/sUWmjKQ5BwqJDONkANIQ4TLm8GoXlCNml8bt
UIBj9hyDaFMm43NHj+JNOMUvVg3CBI3twrUj84C7zV3aPknJoKjjDUXndpVsfD1Iv+C3c6nYOMmF
QRzD5qLX2wLOw8LypP7iC1rEWP6Q3UCoKmmQkXuLVNbdAxDA3vxqlxAPC3Lpfu+A8qs9m9lhemtX
VPFaxYCYCoi856r0Hu2oSnfUrFBfWsZVPKRXctKADMdAGMI2U9cWGsu40DViRbs8wu8vHkklmGBi
Uz3n74go2vUGIDQj22e56sF+mN8+frzv7+/J4yXmJT+gGzpx0Wn75dIaa3sk27/TOvlYjW1F4ifa
F3PfbM5MwwKqVHuli2KVEp/YNGBAj55v83Du0JzDo6sxt6wrNLEk/Cb7EOglWVaQGBiHrjJyLPtY
eNrSamzcKzjeNsZIXivPOn9jesWRpBenMYXA2IxnavylH9JDwuoib5kKRPAQF+1tEHlkljFr5ASV
K6CoACE0OhKR9sPLDIlMYOzfgXnd0jLwubQs7Zh7tJ9QQBx6+Wn5yyZH8S+z0LFtYTgUA3WTjOZJ
5sKdjMbzfZAJAoU0Fnm3uMIj0OSTe0j79NZFLn2To9W+DCe053VZHPQWc0tD5eze9Z5H113Qb8t5
MCFJnjUB3toh93LsqIG3s3pRX/j9pZ2acDckWfGxH54jdQikiX08Jgvq9tgR3fDM1vzkzMe713Tm
Vf6Wk1a6TEq829LXO6DkybcIeYWVlsCNC4dTrKrQ8nvA+4WzpnKAHjx3V4kBGL93g53q2jUpofMk
HMazVk+/mD3AoAFCbxtR4hw6bwW8CvQKfGCVWOnWoyOMM9Z3FdCqdSvi+1JP7obcxBslb9xBJ1+L
wcsqSuNGZc7Sr8A2REi8O9uFbmgvEVw90ozcP3pF/x1a8DS7/zZN1ltbZWFoCkxyViLuZ5saDUbL
6a3QIGybdIdDGA8wIfcKSePU5nXSB3tBc42VJstwV0djTfFL3tRKRhhDeUG+Va6nrfyh+j4m2lcP
uKNme9s4SL4XTvC989Hi9+xNC1HWq6xK86WhGXNvJPoEJFqDCF6kx7Jw01X5AsTWXyepesMyeOs5
6boZsOMbvXdt4XeE9tl4a9wKQAR0MNG2Fa/oV3qVFhXJ/FremyrvWDwm2BMBrpbGLdddOzkL5820
OMRRMszXjC1s4mExwSJbhg1C+GDYA966sBR0nkLWOOAQp0UJMbOywC8giaUNBdbBUObbjhUMclIY
kq7u4Z5hrBjUW0DMcQxz455Yf92I4KzzJpDDCmSCR8F/JTtKBlKX38IuVQv8+AVZS21FNxD8vYZp
LHud5FKllfESfsC0LkSGvTRpFn4AfE7Dvlq6E+QCXHawpzGSp9V2jCb7PG7yainhZAr6xgGgnQ7G
EJ7RfGVaOhyIliJb1I4J0KCJykMbh0vy1OGi8I11nvj9ZjJFfdUnV1D7q+Pgd83eb+SxR+4KyncK
VxAe9yqxQT/a7nHy0+xQj74619Ixo3uvgCsD44HwQDvkOXYYWjDt/EB8NxEzHDHug1s1S3uRaFF3
NpBj2JmdexDRYG5VVj5qGqY8heJg0YhmwvVvJPg9BW4ivCIcpujQlqG3G/qvJkS1tgjmzn9GviLk
hLI/qnRZjJqO4bZ1V04Y7MZiXLR0oCta7CphLzgLQoGwKuPMCzOJaeG6H3SNzkgR9ruxq9YD5jkQ
HBeu+mKkXkjhSl3wdvtLm9QUiUlaEDS68sBuOFuVyK2nsm8oZBrsUuw0fYbFpo9p+ksjIsORF1j2
wo2vtRlxY0kjtP/L0Zksx4okUfSLMINg3gJJjkrN4wZTSXrMUwDB8PV9shfdi7KykpQJEe7Xr5+b
s+j3UjksZ+ZpIniMij0oC0aBEK32alEs1mXWte2Hh0IyEzCleHTS6c/1+ks1LNd+XD+NzIewJcd4
SqG/pvMbdWo89sWra3ZOUFUXkFQ8gPOU7g0SFGKg8VlQD3gD6kOWim9Gd/lxrtaDEB8lAfFHtSK6
CrgyUkOZMvLspwZnF7jmaIQtf0YJK0h6yb3v3ji/TRZBdOR06IbjOlRs0ldssrndfeY1MbUltH+A
huxht0c5JePZGJzQdFltdpvhDOPqYFudYLRVAcfUWPYqc/cOffbCXPEWn8e744/uQ9V5AAzq/H6C
1SOgB2XbHBlEao/F2AVYwlKgXUCELcPaJwN7bLaeAF9x27uynR9Ed3u8t+HiOOqaD/LDXDxwyUO4
wX4FK87KWj/9GA7xYtgDzt2iXSi5TJJTZxTR27e0qYfE3D6II8vwlRQ/noZQMVvFsc9A7eVxxqLL
qKWx6+ZNmIGTAAV3soV2Maz//IWrhTP7Pyk4kYuhzmKlxjwsEI/Yrt/gSlTEYJriInTG1k5bVgH7
G8EoMYunCQvt5I0EKjCaBX694ZJcR34mLEoYbGUOcT5No3Kw5EnP1Ac0xLAqxd62+LZyo/3zbftn
MfzQ3fIHrqYHyxM1OVA6qE/e8VeIIR8l4FDHF1dSLola7tm+1DL5ssn5rLP5d4Nt/xZmHgpo06Af
iXs0bHUUKquP40Y9ALCA/WHvc7aq59J0XuikIWYZD+nMgH+icF9VEkiaJ7DFLHwiQWe6pwUtskZf
/7Ck0Iezp0OvbNsXWqci0pXNGwrMPSyYG9yILa9+KtRB2SVYUGi67u3J69zmRMxKVNVDfWEFnCth
BYyiJdAuOqCYkzQCPafPHErJfo/5tzrWT29N71SwL0Se8dnfzjlwna22LbuZ4CxG0zkEUm0FiSwO
hVlDE12Ovtd8+Gn7ZKGtQUZ/zCalc3vlNkesy3C+LlmJy15WCbPDcEKPFLnw9km3icG/Yb7bLFcT
eMRCX9XPL91Uv9G84DjPi3MODIQUotd2oQtmrPnjGPmBQwDq5iJfbJvvUDObr3x1Y9m5d6hAX0Rn
7aWPEwUGaQA+5kxORjD3Sx4VyWSG5lmuLABmy/CVWMP7qrHRPoAtGPzsExxN5BQPBU1pYHblM/ml
EDo7/Wi7xZVNJce93bHQ9gcWFvDOwPIRy67vnQMu5HjOxW/vOrEyQWB17K+NuQ+nyTDZvitRlVnf
7xLO8Pkqt827EFRp8vRSCCigBrVBsWN6VbbPzfLQGEZ2sRitOgazr7WYDtYg7vp2eZuM+ZX3EEbV
mu2VXC5a2YBF0h9tYzsMlh4TLYrtMG3/CXjX4Uwh1xnclOyNDjokx3Gz9gQwcbya8i6zTCD/Kakh
dTbF7swMf020vSXKt6wFmsd4xAn7uQw6S3tMnXHvjfXzorL3iangLuF1Yj1PzIwi+ie/WUAoCeEF
njH/WqV77kmjJA/0lWiaar8SsRGgT2fwQVn3IssQUMVGm525QB9tYGV2BldkSeE5+F1Wh9ac/5KK
AWsgceme1tPcoLOVxjjvuxYWgDeTSu+cIM2xV0yWZ9B5I8XA4p5KCaxAZGxuC87MvslgJzQkao1T
OLkwTloHHbj2vC/Lf+1I+whdi01Viulxn2xsOLO7k2H2Tjz5vnlkSvQLX2O+vtNksz1ADozl5/1e
jeilxrKw9ATJ24dqH4xjDUlxqO4H1lexx7bnwmVVMPUeynVke4Wjty7W/8aqq45ZU4Jc6UCVE8hE
wEbR+uEkKMGBJlcxNOlj0bl/ELqAHY2JF9jzEs6NTrFVkicFwu/YKtYkG49wt9TOEKy2MViwxcQT
IJcQ4PIc2W0O+d8r9MtqvyIRX8nLYtudhQ6d+yXLVr4rp5n3SmFuIjlpczBZeXw6R92kOCgxMRjr
QtSjATkOTNYOUBpIJoflHMdNHuaaMAn0o/zowNgtb4VvbwwABGoibfUKNZn46ChNiwfZsB9m1h3R
CB5pkwt1FkC95q6r9fl8K67G9gA/c+UkUvhlKHEoxkzIcY9EAY4I0mzN21I8IaLNEWJmuhPw74Kl
9/eEPUV9R0ndrnPHvakfnQG0USUbRmfgsW7Zj3ZX4tAp9KuGDdNQG/l2KxGbRYe3zaLbdtKHETdw
MN0wzuse/5s8y4RXndcW6vqXjfB8Zk/ypqdzT/oDdhY9IY1ALYfZFL+kqZC5RJY1fBUIV+57md2a
LkWAB4DN61pqv/2S7LbUZEH3C0hKLPU8gTLXPA9kVwZCa56cgqSxxKSqtt90esywmV6VNT+O+Zrt
els7TmP16avvYqJQ0mClZWLRd5ytcUaK7crvxqSn5b85Q3vO7otkObp+y1IEmHYMDiQKdX8EmOlm
Lc8ZovkufRDZ92JJ/8xkZmK0pr/wnVoZF0u6/SZzQl03s0ZLLKhNtwVIjVyUnvK5AJNuzdSuchN3
JAHjOPO8D94evpCz7LIT3uDzOEnQanAxESrWiNgMvIBk2pLPFvSd/oJ+TXVZmF9T1cdmT5aKlzwV
pv07GRBTOuj2QnIxLZb9m+smlcht7/kW/qKxJ9bu2II/tEV/n2KGDJKmgbju9+FgXUEesetolftm
y3/Aeb7ycV7n/0shQ+SU7XiFE/uk2o2zvG+mkAu9CfxpsFjVLu7yij3ZLVEeQHb2VSuT8ZHJwrbW
/I03gFjnZ+tO+Ah+SQqghLMMeQZg5LxjMfoPaRaPlmOQ4mk96uktCYA60tGmZ0DSDbl+JJHBTfG4
uEk0SL2TX9P5S2oREtigsjgIGqo7eZr2urZ71gTuewE9awJcr28s0jbdPdv27LBvv96SnPQ1P/qK
cGzVsnpPq8+arHVHxgxrzK32vpV6qLltGwHu+I9dnueN9TNyXplj+N3vWqrjRhwKm1BcDZr/mdhz
dSQvsoBm4kNvzbOaP+5pMz2Sqb0a2A0HLxnBUJBvoOem2eJuIZDL8fce2UeUsGCf+IeGnz1NBCgF
Y0a3MI7OnwfWK1rc8rpllghzdzv7yoZ21DuaH6DtaMGEkxmBybvfnOYZ0+PRmYa/xMDCUhnZndl5
/yZrzCPCVPh3fAe0SJr2VtQtzUl2A4yAyiSWAw9aacqLRq9XKucgunq7WC24aswJ8cqpzM9OKS59
cEM+cVxWUaBk1Ut2dhY7Ngf7fUt5T+Cut1QL3fEWYsxCN3YxY++O9KAa1PLhz5qsb7OyTZhbzaky
8heYNVgO1/S9SUorgnlHuRSa8nkkrIKU2waHTuG8A0s/aaP9Ugp1oyq08JLUykxNOj/aZv/KOrOi
Zi3J13bdPyJqyHbSid0CiRvJfKKIGvzPJutgsgS2w84nm9VDfNQ0or8nrUel77RjuqZIfVXF7I8T
fU4lxaDrwZ4pzPXQDsX77HIpyuqT6zJmxevZbiKQP8Sl59bEgjkFiDFMBFrxKHXbG64qO0JFo3nl
NAkI77v4HYeSwTox2Xc5FGL1Cje2p19cv9F1831arrHWyCWAKgBhwwFzNz7VUkA7tuZdlbD9r8pt
OvS2/eTXUwSpKYk44cd9SdkBCi4s2JlsSv+7p42M0p7sEw6nxy5FRnCRnLqFJm3N0wMeQRJoNNdA
0QU6kOJ0ko4HS9x4z0cnjZ1Lw3YnFSPttVtmP07W/zE3kZikOuo7MCv1aMajp78A1fGDEcpSuK7t
GnVJI+LEZ69ovswEcUbqNspFvBliRJeae7A4itXzI62yt7Cw7S7sh+J5abPlRoIBSAu/OWLlPA9k
CrkJp9UVXtcHa69ugJ+PnCmA/lyyCeeLEc553R51WeKsYMleTuKPnJUy8umd8aqb99xzeDwr4iiq
Mh6Z6d4KdSoCj7IgU/BXJNmjgxzYI6IIGGioIgbTM9g324YNJYazN1yT1J6vtsfZmxGVHhbowswA
qvc8mf4Jg49vaZa9lgttl+aFEfsQndpyJv4Uq0BsobmRbG2dpzylTHU3jR+6PUyc1rTn0OXH7U7l
664YoUXjK0hDo8t+jSLDITjRDJKYjLEYPyk7xRe6oO7UWf1DtXXpLh3o13xPtFczq5+Bjw9PeftD
ZjNwfLK3orTJo82261OmzYeGAHZQCdsAhUs9AGUBxKc6P2wG5xlwHnGN8LYy3OaEUtkwkgqrOsMS
BLFEQ1jAUsiQjlCgBKufA4Zc21RIMPSBUEWfMrexKCyIbs3LrjgmaYZCpvPMEuPtPa/jBD9kcSKi
/cJ5XhDV/o9a9rTnnCekMKDnldixsABSPuJIrZU4FQJPFGM7ULa18Zvl6X+wdB7BG9axYbTFvd5h
9cmabD96Qx98Vbk4rvb2LjVo5yejbB3AHuN6W4gt4iqbCPaDKGTxnBE1azyulfzyOIvicqXwnMYh
C8kejF0Orm6G1eMCrAU/euoy9zPp85cs73dJQ56hNsP1L2b2QPKUOzyRjQui17R3TIebza9DBb0D
fcy5Kp3vAcssFLnuZDTKD/x85ZqCx55otnWp2p7POpuznVuX8tEZrANCdHoSVHeXBRq4IqCqTyaA
NDK1kHXNDwIEd6uo6svsDvhTpuLT1+Apt9t6LgANhphPX3jxlutcvSh/QVW9Oa6WzH/dXB1B2T8C
rWJQNzqPaNdVzLwtDzLkmf1qJK/Z3L+5DJxhQSI4alOqQklkU2wUX63BYW+bgI770QpdzKw7rSUE
0pPzHV5dA1B1l991+VU15bjPmuIFe/GyWySlhNcRAS7o2E0I76WbF3G2Isay579EQ4WbzUpZLrGG
5yr3sXK7cJiJgaWfaeiEfXrsGyzKVtaK55mkHiICHjx/ZUy4DOQqtk2Id4LgFJ0WwUwIymJo9QRi
NdlNAvY72TMzjLPRiUXRv2eQ5urEiid3CcVEiZubzsjphLnALtg5GxUaBlOJlG2KYVnNC2HZDbbB
6uZcN0AeFzwcOJ38J47gXaEnWKloaI/LEc3IvhCx0C4G8QyiuW+XLmTx4DOhVn4mIbUKWPm6LiMw
aguMV4d4a5jTBQwPC59ite6ySj/7KUg6Yo+PyiFVb15xPReVxpEAUDvOrXuQVx+0AH28YNavU+Jh
eOm+NVICg1QkK94ynwfHhinlGdA8ICgyH4EG4k15MBvr2yyqq+E5lJywSkOsTLGNNePEiXFirmaS
4mG8bBtgYqt90cf7NhtOBVrQnhhqvrqZfiyFVeM8UpXhUrDm5uzJ6k5H0s1zulteb79s6d7JtIi2
IT83WDbQaCHLGjJdg7bIhsuYLSdyadcOjUkOVFgd/h3yi5yPui3WZ0EEplWgNfXNmy+hNQ82dfpW
vXWCtHhrwopjtEaoGgy2Azje0TVPrld9iH6JV6rXxPQh++UEfIDD3qrpBgLdEuopyUKO5d5PdLhu
SzadDmnM0/ZMqqCz0yjfYsv2Of6JULRVfTBW4HiOTTUD+e9LGlm2K5oe8ueCcUeg2ts5AR0Ugs/9
RCW8rOObasdut+gInY750BtnLPVfS6W02K3UffJZ1lYRSwwxsTFtxUOuldPRqay/nh0UZjQV1Z1n
NieFXKVhTw/1YUeKpL/TTZ5qYVTdfu3tQ4qg3pPVcXAn3m1fT9+6Fv1jUJ2MjX4cD51XHtQkvDuf
SO1wdNaNE71Pjyxqcbcxr6YTS2lDrISUPB8SKD8CDOOnNTj5GWpt7ADBCTYoRsGabkNcix74qXxb
p91g59Nj3rrvHTzOIJnbe+Ek6kTuGMee+7rWhYVt3+wIh8vz49D3cDslsYyZILiEpQUJ6z0w++yo
EpimBI7uSCVAKvIL5L7yPJXuFlKzPk7JJsJWmy66BcvXqbXyTD++9yuNmqeGagrD8Yv5OQBNSv0i
EXepIGPFhQVueyO4NALnNpu8ddV411Yx0BYNrFVS2gNWn5LDPLTvqWEDqaxxkzGuBL/ahU0pOghg
0y6XKWlOA/kYBJEdHYqmKPVpdCjQ9YdpLqhIDTJbsSecy3I0jnpCnJCHdS62F6C/CxYc/KQLVO18
+SZ084/hthfrcnOOtxmyW2hkNBmJAmWc8kHjAt5U9T25q3Fnw+IB08zNYuXUbHhJ9L3DHKwejeEu
n7PhTtaOFXb+upN8O0yzYsfW8r1cDFQ7wHhYW9OdzHt0PRrK3gONBT8xZKzx6C79xa46WGHq4LJK
e1L+bRbmIEsyeplJk7id3Zb9AMmn3YvBykOXBxGxxHeOY+MMO5VbZH02aOsOrdk4bc1Vy26bHRM3
KUXMG8HgmQJOvhSkAs9rIDnBbvsl3W62mwd41lM8LYvcTQ1yukJB3HiVS1yxoLDNl6FuvqW7FTtP
zBRGSUE7zNzUU/ez9O7tabR2NgkdrnCyeN0q5tCQ/jLIkKaWfmBEauO8QHn0KlPGhF8vkcQwndvN
v4S05aiaCqTmGRk4EyuUIvcOn1fC+gleAc1rlx2wH3XZQKGFbFFcFmPNMUCCohz78cEzuU3nqb6N
gI14tBSxeE5mxmlBibZJFxmqcR2oZfNyx/huuWsa+xn0N22jve4A0Tf3//+/Va/Ke8JHqiXbsbFF
4Gq1Rbx9xg0k3N/30/bB5KMmMgTFrc9qO670YogsFPtRmvo+1wiIdww7Y6kQxxw2JEaDKWU8fQFj
xs17qaaRMU8LBHca/EgvgGtvyljjlUhCDI8BuHVyvbOeAeikJWHLZYTf7qffmPlui0ZFlADy1Hns
bpZ8wsJazPqMo6RANDTb2jgysow0QiP9tjOPFFJhnxGvIIHJBXAv+5jv3AxK5Dngva850wDGVNpz
OqZx3Uoyt9xcvMpfa5DtznIWYLWGlu7YghyEd2qrkTF4udz1pABUfkvusJW5XHebeNDX7KuuZ3jA
vhuvcNjPGgcf6KH51Lm3QfZsD5HuvPOsczd58iCmHr1qwwSGhyCsotlsnxbdWwNDygbAApdi0mPy
r/uST6rRCAfy/+mDH1Lm71U73WHztC+J+agQ//ZLjvzr+VYerRr5HZZZoniRosQ0Zv2iVrtsA+Wy
KeUPf0ASKa04zGsnj3M5vZE5ZhAw2QTE5zWRmvESazrFTGqRHD9YvXnCeXwqu+6aE2gBV9gUlDwN
iUJQ7chmoxOU/XkizHN3C8UKm4Ifi/STa+JSMBLo8u2RIKF/grsgSIksj+rl1lVXZzS1J0CdbTgO
08XLjQ1DnPXFnCAEn7bCVqVh9WbnzVkyYl+myG3G9Dl1M5jmsgUZJNeTY5E9OLbjji6UHVX3La9X
VCJlabR8nKibqQdmYbzc8EK71PI/MA7u+pRkv7yANys3/pixKbbYBg+/l02JGUHAjSblYsZdtAM/
zro3cyCtcreDN5n3hL7qkAHhPTcGxiOrRiD2zZRT2PxNiezF++iSX9qD5ybt1uCpC1Zq0tDNpjWg
UQO2DRAe6PERTjyT0r77dN0XMtspHrRmY5lNO2WZ/+hW07Iv7LJmepJEk5/cQWO+CfD6SsIsD1dK
1a4VzTOMt93g9SdD+E8YTojM8d3rMP2Zrf/rERIRfFZkeeeFB/CW0oDa4c7N66veZggoDSOKipOF
hmHnA9qW2vbOl7eF5jJ/iC1/ksTxhgWSYbB25hrMVH4Zkkw9bwRZ9k9Nx1yflIJQ3hx9bl++SbM+
caf4p1UVcWm2H7S7L0UueorfTASdJJ2tr550J1WPVcdYVjT7md3PQHOH9ba+3YSyIJqWOdgEM5xu
vmkN2sHRi/yFpqNq3kEQ/xVLdR16QXMmMjamQJArs91BKzGiYeH3ycFVX+RIaE/r3vPbd5vgBagO
rpvqp/x2QDMjvDCPynaDRaBDkcl3Z2bpmUjvS8b0xx6oHHsNH1e72YTPCVh2HkxeCvR2g9Sf22eR
FerZHPOHZAaEuawh+iELq932qkpGRECIHweuLZlh+BpqYq2Tvgjb4tIwuw0ad9L4QfNlbfARY+NF
Kx52jsMPNEcQgtyGn3Mn3hOnQKlyvV+5kgkqSG21xCx3I4Kcavr5tOb6242+zn/dfsDNl+5aKzmn
E/VE4iZkay/hqBKXgEQDFCepIJX57/+/Hu8+1D8OJu5l/2FqsFZsXeW/MEViOd0R+Hhk7GtEKXZb
/tynuR2P7uPaj7GmPJ7gArXAm4vvzdxoShrtrGvmFvemx/jR6vQ9ZONPJmUMmJyEsB2iaIuXlD1G
iDiCWUm7dzZBdNTNfaKxXJtWP/pSfCc4iz/06kTRW+MAt1APJ94qg64ZL4KHZ3Zz80jh/xvFJ1e7
Gw6u+pdUPtx1mwyP3ntcdWQ8sz/PMy9P3asxVHy5y9LTf3WvqsYmU+tNESS2TRhLJ15LRpQM5lVX
35lj+pl4NdvfojhlGzki2oRi3KOJkG6s+nPtNH8iL+2zJIivYZ/6VFXEU2ud942OuY3koxTWR6M0
Px5qmPibzAncXAbSm3hBOiv/JVPCJjWjukkCmHwswuBaj71SxK5wQn/T7RkFcXIQegpBsVueinyR
MaG+f6YL7adOWxzNs74zb/PFzfjpPEb3tm098BkTOF4/zwlsGNUg27BJU221TY0JyLQz3tslf93g
OCZy/MsKFDgI/X8MtB5qsMpIoyhbbUuhTGIzU/3mWSvEFq22Q/a1+bdoO5ZumzZRseX3N46jOjad
/lhV6px6EBbbVL7goHtl65sda2nTvPZILYsTIrx+11Xf7kzRvKBsBtM8BGUilkgItFafnh2P1kde
vyy8pgzdPjjRvhSeIu4bh1zwVu3tQVynjvcVjso/w/jSDdr9gXM7QK2GUdlQSytNx1BtnCwsTysk
WOzCbX+Xq7Un1MRikDUvH1qj7ip72JPD8I8oYWx+nb6byxssPknfC29rI4/OBPlj3QJf4Lbq2dJK
ZbEwV1gAspV4QJuWgZLd887qTGiLR6+enl07jx3zu2eCQXA2hAQPA44P8niYxw9rppTvnJLYkaLB
FqaQlBiEU8E6BO9ZN8GYETbdw1YeSrkozNh81vPQ7VrdSPnVyN0pi3C78XXdDBCzpR42KtkKNChh
nMZDXxTG1RbGMWvFYVnpwVUK3haDS3+y+zO7C2SX9SyklwoirFXMerSm7cybmzzXfsIwyvpQSivj
9lnpgkcVMxrVWWSaWEXmVd+3Zkq+lD08mYLxdFGNGQeVB8gi6/NAY2o9j+CrN3LVQp1Wj3BQxtLk
p0Y9q7wLGAd27XJeMpxoU19jnNGJslVJbNkFoduasCIAq+E2UyKycnCphacY525PTl/xcPBt0li9
KQs/UUWw8KXrKo+hOjOXbSTdz85wzKUNhiARTOSpxA2+l13W+CExpmag5RrhU8B2+XtLLxo2hXrI
Qk/gJT7Ogv4TBWHPtWrumMzzNpXbEG1b/Z0kzsG+2Xha/63oTm5tY7t8WSvoysNoEuCVEWqht4Sb
FXLbuwUJNK1+RqElr2T57nSBbWkov8YFA0S2UIqzTMHsRGnP3YZ53Z+IsW6r73aRFBxO/Wr300vD
YbLrC5PfRVh/laU/27LH5j3mXyZ8tRwkyt6oCT2hWN1b1sr3OqSPSlVvsiPNYkn7JShvwYSjR/4V
y2JrqqHcYfDKpBdJZ33VLYdWxNnk0bKHn6EkeDxB4e8mXLIwsxNOWD9ZxVkowQeqxqjr8pcxG2JR
yjvUH555VexMUA6t61koeaRhI2KQ2+UVR4tbjp0PdU8i05WL/cwyFAINsLBhA4vPlSFDf+r/Vssn
RlWQyGRghrFHYLB938HOX0aOnJKS2PG/+hveNnfzEhPZ8ipnP488+6rZpr3H+s47UeXAqgef3QOO
CZGUcqfTPcd5JjkNdOr6rEpDTU5EBZaY9saCPHeEO97g98o+dA4miXUayQ/emnhorH8zdrxiVc/W
yM2zrcDr7fHVNNcdOZz4CNEI2GJEOr4ZCs3w9j8mXDIQtq9ODUdE4hs/OvuzvRpwBxKvzCgaAyzf
/bMNkz4zneKUskrhjcm5d3z7MCw8PfXFpRznvusfFLvmkQ4Qo8B+85yTIsxdGTUj7lsXDTujp6rr
4s7cSCGajXcNXwilYEWJ0P0nFvrKkaFjP5C7nrjOJZ8lGb4gRQ7NHQ6YliSY+SyncjkZy4kXVoV+
wdepEYsSZKQPxUZCBk2C69k6Ctu6pnTHefIo3BFDmIvg2Wkaoob7ZmkdM4Ihe6xsNOVVpNSaL+Q7
XbtCO7MMEnWFf51W88kqEvwbfRJrxIOzieNesqqEIlFzOzAfr4jOoCPibhR6iQ8ExrnoG2wq8rfC
TkjqEBmRXcNZMkFmiLUuo9H2gXe7DoG7ZvrHJiJ7b+Y47Cqvey0sqNCwKmC4tGO6z1G+BZ8Kl1nH
a+5kYZ2Ue3Qhcyeq7Ad7uUMt3/exp5W4ejXv19awz5uaGy05P52XOj8K8UccJgVWM4ngOy9H89ir
vZ8SpJYnPw2Fsidbyn3dqdne3vWtR0ioZWu7jojMTg2ofNiNdVahA7+ARjyhkSofaV9vSLTTBv6J
NjG96klVYjmQwNSqerZSG5Xplp+m12RxNHrHrzec9VHOu4XnoewZv2fXvrtdp0ncJDMTZn24Wlt2
c3wuX8pc78k/P+SkVFbJdCdU+guphWzNWYfYkTIagMqJE1x+KVd9WQNDHLd+rShPbh/JHJUV3MXN
eiF0ARuTW5rkU9TY6lL3QQ63+FeN4Y9jTRyO+h3pY+DCEwWfwlAxuc2//drEaS8oKvH2kTvB6285
DLbqwB7sj6xjr7nvkv066KeKzAbUsDTQ1RAJLN0U17vF777srHxwTVrTavV/ipnHX6+HZSfwtmOo
hrNVr/ep2F7x1q5EAdUvK5bOftIi213IdtQQIgzWGWWDtN5VkWUt+8mGC01QH5PxPqJc/lAU44iQ
M9+pEWBCceLJJq+sQTqPbZjcNU8jC9sXcvPu2sUzGOSlHzpcmU4zf42ByZ9RMKLU/ZRYSfula+dn
c1q4LBTJi3gcRqW+ep3rpjPOjmaBMPEvSDHhKCUKubKjTYi3xOp2Pm1RIMv0scpAo6ftjb+uzIG4
Pd6vCtFwQ85poGESIie3Q+HwN7vYOodbdGCBMDKO48taIn7arC3cqvXRI+FKtKQUdfiZ7NR+tZJd
6Rjlrq/tH1Ewa56mDA1zfSB9Fsj7xMIA4V7ciiWRsdaSPmoF1iA8OPdUYBqXV/fWTw6K8rS8y8z8
MavxvS9ZghBaNweZ79PGDc3K+W0q8AFIjSK/S8usZUi1XYeMyASJXyrgev0nq56tjGQ+sstCQQKY
IHb16mLXzoHYBIo3hs2X5DZ1Ywemc6ojAx/OC+6v4yqy94apatBLkmHxsPUmpnyrdX5LH/WL6Ax8
NCVyQiaNa+ErljfG5WPYLhm5xTjrxsd5MwTUG5dTCeVu7U12euzublyG/3L2N0MZZzmpEAJ/YUg8
F2dvWUbsi8f26iHgcb3uWBT4gHa1q2VZxPrUdBH1IJ9EZsSNpy/x2CH0OdZ+3vp3JUUT1Xiuspv+
Vipv3cMMCFXCfGJ94/uG2glrO1Iw3Imxbn6swjb3pgNCbcUqHntGc+m06Ww5iUMdVZzwnl+XHE9u
YtFwAokxE8+L7aDHUbdnS4imDVC67q8ETeBjHtV6YcLd8MDJZ9MQN5usQc281Q/EahJvhaqEE4V8
PVkZuyW1+H02fjgno1FOy2Hhewi1jY/VcjYvKnm3ReoByRl6tSNxzY0ye4uz5t3LzGXfrphKbCOh
bMRvp5fNl2h8N2opXvllcakYKt9N9c15gq8QzvXt2lSvWv2v8Ijh0l2d5GYg2y2xmUlbpHG69sex
KDXkXu2qBvNZ6slrvf1/Kacn+qRT/9bJemt7VE/CL/6xKBs2Lt8PbXXoSPheJg3pgqJwWNf+gCDP
B1ZiJWuQRIKt7/5NKdYJUZA5t1kMDxB9jNU2mDnLHaENzjHRsaV2qU/+7Jytp2qr/nNU9VrX4qPK
9PkkX9sXTbGhoYHwjpubbJN2C9Y6AqHojQEFuRj98lRhD1cY3tW8PIlWErC2fFbTupHmjOmt34zP
UcgtorUrQ3u7ZXCgm5ODzgFmJ8x1koINlE0W4SBFLGdxv2V8x/1o/Vn6wIAXl24M/5U+uL7iKB+h
OSygBNrtGedmxVJXhKh2m6AnmC4Sc2GwFLsOwmWf2/82jYo2XUtBJdTi6CTppnSmqJuSeFDTv5o5
z6FkBRojyfsIep4jbTipgYPSYMU6dIn1NRniPFEC/7BckQYa8SsHLB0gsgjE82bibrieJSt+xNY5
5632P7Wy/Cn5QKZFq4+pYfIfzNEM54n1znU0D2vKnSP1dIrXyX9l5nDS5+ding3ORNoJjYSH0dKC
DMR4WOcl4Jj5YRSb+T/GzmM5ciXN0q/SdveohkNjrKsXEQgtqIJyAyOZTEiHdqinnw9ZNdNTPYsZ
u2a0S2MySEYE4L845zuQehA5t8yNtiW2OIMMlE2iInyhbfmjJncK0so6UNGwZy0kq53e5d4iD/pM
djBV03MiY2akCdeOw46vpslMtA+pB6Q5gBNzCS/S8i7QTFZPRjUfms62aHP1N5dMR3pf9Dl1KNca
QoP9HEPBGhgESr0+hPmMzwYhfEBV/0Eu77szZ/UKLAAhk2n+qvTKCRwZwRqFPEUtw2EwmPVBG9Wr
ERao5wqHxxU7cAFU/k5cBIX5kFjZ8oRZL/k4fdE2InxtK2/LU37WGHmddNP6TSe3dXz0cB1LqcE6
941sdklXIrCyN0BEz048/x4cXBu+LV+JNZsW99EzPJ5xPSsAc660mM0J8FjpU9c77JyQvcFIoiYG
JGR3ETMUEHMbxYMGjl5AEa+WvBrHeCvYjVomjS+xgM9hqd4g/Z5dm7QpbHw7lFRvoSjf7bANYSZq
6wodoonVdD3jcSS5qh2CRIs3sflpGKQKxbPxMSj7cRjHbFGA8vMFteXookscp30Y64+J19mHahyZ
43Xngb3gCouLDhYuDvSqvdPLiYTKmv2QPXOFRaWbocPK0mOljzdRICMVoXhxk2bddvz5o4Ntig3E
jenprmpZW2t9Ha6S3j7ElSSeWMmVNyK9ISizObpm+exk7R7mUr4Zcx/Rwak3jQsW15qoV30im8th
U2pmx0bUm3Zgl+GIwEgYGKQoOnEgHOxq/pXny1WFE6TME+rUUHX7zhg+8ugGruCbUDCMM32Xkr1n
Hi1CJ9Yx4qGz0onF4xyI8Aq1V827xmhet2yqyu3YTL9woHcIcrlHqVNj2hc91XKsMEyKRAzaIRV0
y/BPkk1t8qyzQ3ICvyh/eizTt2KGyzjXTAVcq2elm5AJbAzzrna5+tREVTw2H+MSb46MGylTqA0L
D2BaV7bgxPN4iwK3fC48dfEDpVPCDqHyDhYQt5Nkr0XMcXgyFX7PsM4gBuqr2vLzvRjLdm3V3Xw2
sygoR0IS8Av/cr3B289ZfOkjdvZN6dsbxZgYINvIKkkrWF3iJsN5NA90xt73YDbmxsn0i8fuBHD2
Ev86MiCoh4hDleN3Z0eRHYRKAuTswiVYEtBq7V70OC43XapTvMW9fkI5ttczZAETSZ+TZv+IkJIp
t7g/JyaddJevEBLFG6akBK2V6LozGVlrv84h3eAYiiuNBitq1rNbVruQLCWKDYton9C/z037nWBi
Znvy2lXolt3KekNE+TtiM822ibt2L7E/sU7dtaC9mDOjKGtcsa3ID18zN9LU3OzLcd5CjLLPeDQf
66U4RMXxMZQVEDlc8KyT5al6VKqNDnJ5u5Affs06DrxMUBRaBNNtcn1ESOmLgPz6CY+/vIQWx00y
M0VKrPXi1y2n1yzS2rXqc3ayU/JW5maxm8cRjVetXyq9b1Z+5PKq+Q9UEPhoQVyphvPYHVO8HYSI
+WW7xwzVM9wqDlTidAjt+FlY6dpNkaIzfzyGrX3D8WRtrFw+RO7w1hGNuozSCPO0Os5Z2QRN4W9z
DQlQq5tUbW3LMOVW2VdIbi9Kq2jhSKYLO9a8ZnHNJ3zi6L/pVTTW1CMUkBX3j7fYMOBDsYYskP8H
JOfMWfLeDph8xpH3OPIPgtC65jmu/Ic+c+xAmRK/2aV2vUubffUVLhIbRUPXyjuSfq64eDFXe7oe
1H3mHxEOcOtID5L8THhU7reByp+RwsQSc4gbctUsJr3OsKI06xmYedRKzjYZd51h7dFAQaMEQ1BE
9N3x7H+1grEg0ACCRYkYbOP4qeCCCIrUIA0ZFWU7lFaA5FJS3S61hI4TI3Efp2568xHCriFh5GsS
wjdDV1+QlWNkTnwq/9lgCGmEJwT4+qYtTJ1lOZc/+V9EVSNRzuOvUGmcL1xO2LJ56RDIpsHkNneU
ij+FGZN41L0qAx/naDJpoadfNrHvMsF2HUNNTjv13aOnzbSBCtl9z8fx26+IjJRSkINYfesERpBi
y2ZCGvnP6AtoWYtGqSwyoJOAG4x+Z8zhprNSCCPMflsuS6aC/X1LEpMmV0mtnqNawj2lzzL7OwKO
CINy74yoPQz0iItw/YHD60GGDp7peBt3HQp4qmJaY4d0J7sGo2Ib0a4osMt38zs8Ot4c/HE0I7fB
Tq55ZcAPdLRXxziUFXvZ0ELyUpryN+mASFvUdOlbvzkJc/zuRXZo0V4xae5+xjylJjKZO835N9YQ
ucloINeFZIlvCXlMbeUA/vP7jVI8t+NFQ77Oj/adtZ9wEtFeF9Jj4KnJMCjcJxoPhxUnWCRnxg/m
R/epLQg7XEa90WIO4JadjPbertlA5bK4C+viPh9tUjzbX7hsQ/5c4qbVRldvMCUQwuicftz7Eefx
j3S3Pg9t/KTp1MwNtzg3G5IgUrhCTAZX/RQFk6UYHWhf+STfNMn4IEnGW+2DgtHtj8RyHws08iwU
0dfL6UcqWmg7PznhUdr0RH0RYPvmjYcRf1Xr8bvFXnFlqAaPkYXzLzZPURpt6HnfHd+5V44Ddcc/
TARRzRPtMZNYu1iyXbP05PjuuhmzR7OMu41ROzTfOdlUw73j1McQf89qeeswMRt2uY90jRQ7JvF5
MGqduxlxgqxaRRxv2YU1cunpl1UbOuos1LdxcuqiqglYGkcESX4x4V7VKntBUUYQnkp+q7hg3zEj
MrbjJRhEbabkDm8rG2/GflEIyE8qjh00thNCdMvb6dJ97FDmbk0DXm29KEAQgBrRLFbDNKyMXv4a
whxngixYP1txg65gi+tDDG+cG0RGdsz58SnE1lBvdRTzjNV/49/+LbRdZepIYZ1FQmeTT4pJbhqL
D3xGDyMhUhxx1nYob3XoOABalr1Ug2el1twMTSreYF9DKmSU7U/ZDCJA3EKGbJkFBjQbOONtETTp
9FgfcOL1oIRnRFy+eDKj6jn/7J0qWpclE1C75TbWNzaeY0ZS+eReRTRom8kMH6apeKvn8I53UR/Q
vspNRROq/LpY+wb1bk9WF2v5lkg+9rnD3B0yHZ0Bk82U9wnSiHGRfsSiPDi6+5ONSB0rQppL8oS2
ufK2CxcEU21N86xi1PzxJ0F2+Jm8qV8Xw8PgNzGJmOpal9r7WDs/fpIBCCgFKfCuCjpDf2icGTNv
pYLasbZNzNMxY8WJasE0aVCboUUVPpMx3nKlWw9oAh7Ckqew51KdYm6joi4PXjdeR0yKvFR+caEF
7Fl9uJqLBXhU7KTpPy13+BXaNQ2Fajz+7IvWaLexDbNtPM7Y/6p73Y7Z0WgMg1L/LUnK5jSiRk9b
FpBdQ5+of3ZO9hN7LLxGa6sLoDzz54TDShkX7vXutodJQOdqx/iSG04i3oN+zRWem4MPiNNDteZM
YAW+U0aHK3I/XzC3Mp9kA7/8aNcxXqrCPQ92624m7gZk/Pn3A0hapFcHN6YliH14YaL1T5xsMaar
+Mv0sB+AF4lMhD/cEU5tJqutnbPNNYZuYzfFvmv1q3KIjy+LZ0IzMuTrLZ4XhuCsCJlit2hEXb37
Suk5cZk8uzow2MY2XsBM7zOj64K8A9LNCzLjvNw2HX8l7d0eX/GKv5u0yay/oLGp/0FEae19o1j/
W0u2SFU/V72ogxIPC3Xl+ApGm+fCmwUSg7WsqRX6oXvw2ireWAsxRC4zJqOgffG6RA8GB/lFZuHz
i5YQSX+DoIiloeU8lOZoByXhL6tWdBEFjf8mGbitPDuN8FTsWN8nO7Sp4DrwmSKMIjgb4eVEIy41
lPMG8e7gTEATlhejSn5n5fSDbP8qLUw+Ub5GMd5eu1495m165xUOhRauOZ/reWUaQq7IkF7kSsvl
jnB5SLaVm9OWknxJqgrABWUjSDNLdvbTpZ580gtltWOgA+VpFXrzJiyjnylkL+xG44uVxEHZ4F+U
qAYGQiu5Hd3nFiRur7+iqg/QPt4lWvOa2e4uKiWx6XhSVrPJ708UKe57m5w/E3APoYKmViE9b0mH
bl2sInVWIBK2P9nqdOD6DJZvQ95sXKRIyZR2QT2V/r43KFoAEOMDEyEs6ASHjGODypNSC3x22mBX
iKApTEDThp1u4voXSSafHjvrpkh/hGkQQd+z4+xsuJZezbUBDpNir8HLMbnxkjIZb6CG+C4vhkCu
G9C9S2iQtAGVbf2ILkMCnDpvzoSRFuVdsyMgubuWaN2d3F3SzLx0MwHBlxr0MDMq2BHnyIKmdg4P
ucquNRbYgK3ZueXWFQlNXsrKQMTlePFxaKz+kRyUFT7lghFm5m+0Wm93sEMOVQ27wK9qP5haOEe2
0l5ITGO0WcvXTvbzs4mwh1uGTEzK4MoYCOXUxq3Rdq9Jmh61RIZv/smD77DLVGgdp6OXB9lTY5rN
Z55694mS6Sn86qFd4FjGGopcRhwGm3Wzpd2N0P4qqSEmKsJ8g7Fni0orOqvaX3cgDI5WawvkIbHY
FHZ6LZXMYSiwkovx2oKjeY0VqEGeeJMyXbszbSbdoiwIhIV56qk+XlhgcsdIac4atl4JJ1A+o5GI
Rx0lq2OCf49QhwtRHXCnf6HZ9/md7Gd6dYgyrJqzWpc8Y8o6pPaDEHZ1jjCHBYoEAiidXnqynfzW
2bToI7p9WWZ34Nb4ZBwfm6IYbhDtnDX8P5fVU4ZUP3Hakxs7F53O54zwal3akXbJfWoeRqfmqam7
YKzUlwlMcQyxoHmSiX7TS/3aGBSgCJ44FCOM+XgYsjUy4/li6LQU2jw9q+FhQdhkqfU6w6B/YkSA
RXnwz7KWvNstbYfDNAka0IuB1mXjLmYDPRrGvJ462Z1LYX1Hg7T2JMYLNJ6hdS5RAK2kZ92bDdSU
19iJ2geWKfGmNvJ+Q8oEjBel508xkvkiszElJH7xONIW1zloC5ukpZMxskt165GnoG3jUykkd9Lh
ltDF3OWza10xMRw15d9mLsPTzKgtF+E+Z5MN0h5NtArRGeOuVPcE2xRYw1hcYUz6TNPxzrL7EZI7
EX+DROKz0JWhD4WB2zIwQf7NssUyr05u1pQhzLbQAF2RVJBfHoffnvogM1DbaKSyE+Wqr8q28g+6
B0IL9WS0ycqcvbvTDtfCsW9JU4RnKZJ27Ubxe5OyHgLqRs82g8WaXI/HbC2Gai2Szbaxd63NYCIm
84It5PQGnuTeT1R+8gkfN0MGOdp1wB1cZmLYiRDppZWn372cH5Ss53Nacp/vEkkOKXHmCVLqZgTz
FHu8JQ3NnQ6RA5KRxS3wtd8AtOqjUzDbVVSKO1GOEiX++NaUYXpn41fbjnbRwkUoc29jekW3xz2L
5tlw60f6VuauFtjfVi++4JMM3J5977qdNf0Lck5xKiA5pVZhriEKtTvpqyXNwMfcZ7zBjXoJDVQg
vW6dB16L+1CGjCtiUQRTubgfPO6wYRIRyVefuez1geYum0bt3i8wZOltc+qz+EoVFl7z8JyAEzjD
CMtOCcU2r6+zxwIbCNLWwyF/ihSGIjIWIFzYIBZlb/4m1zzIE129mHrTn2Lx1k1CwtQa1GtmglfI
9BBrLxN5N6Qn0Y3u0pn1psBvvEbh1h0cP6U/K6tjUdrq0nfW+GAXMfUMaK94pBxvfLpMnLPs6qsB
QoPFirLQrf7cV+6e45Cc+cFrH7GgH9BOHQ1mnOYsyg89ntbuu+t94z2y7nQNKgHkOLHvhzS7Y8CY
Dl65sZPGZ+s9cqUW9i8SCuq9b+YbTI3yMbSL4jwguoEhUa8lo80XX6tAwLXaHLhlNu3sYXbvPIKe
1zBgBMCZeQz6pv3pLfHKwt072KRoB8Jjyp7YizA+Reg1o8iukLh4UxXdITf7RZqt2BlOdqm6Obpz
p1+NoekPWimCQsUm3S9zhrhUBLhr5PxISuDVLBdPV1k+MBz8NUkzfxy1iC7Nn3qMRQPiZmOrZRF+
qS69VT6UltpvEYRrYAM4OzlxjkX2I+cs3VP4pdgBteKazadocbR6docQhvp3VZjRcPXT6pRp/Qvr
rH6feBZxvtI/GouH0UciTseWrs18RnIAHbijqKt5y+1+Z924KhqTCWD6q2qH4eToCSVx57m7MmS0
F5vacCfr+LfuNN1lsE39BuEB/8lMUDYSzP1C2TzYkI5WjC6pF52GFaMpp4PQ4HdN+iyuEd1Sb+cY
BNmXBk6IXNZCALPOGOoHfWqZd04VqKmPHye3eMQfg3AUNTMlebYjwIfy+h9DTYZ9iyBVtBE23SZc
CYOdN8OpK+ZDufU8gNHABQYCWrTnZFmlzl7doIPjLOs6Sz933l3rgnKBNAU5N3no3N6/+/NeEVDC
D3+cnLayUWJpz0bL/4DU+ORE2kJM8daFo5lb1t9fhsm9SnRCHYzEHY4kMSPUIPk310qUpVOMPNbk
FPKj/IDoO6cKnZfd1TgdyQHaRmid0PmYL2SOEySwCFDAOj8pRNV9bz5Gk2t8UxpVRtUfrQpWpg5L
DEQc7+3Z8udPEMcLODhS7PblT+tjyW96AENOI5qHfEpf6rlYEV0Lp4zN/Nqp1Htqjq+pCnFClu7T
4MX2cZ6RJjjDN0rEL3BQ+k6wY1mhcM82aS7awzyk+1lI+4hfWey6wXwf0wZLn1seqRjmIKz0p0Fh
8hO1XZ5dj9GrGIxu41nRqzHCcjVLBkgGIbKtxCrlgg7B6jW0a6rNdkWgJqN76aS7NNY8OCvVLe4r
FKll2DGOkg36sck//fmAKXUzlCD/DT8ynxvFQC/L++Qsw/JY5QaeQQ0dhpzDZtOPxNXoelvxUyrn
kGns48LUQmvaGUgbO3889uJgoE7Zh07C+m7hoeg+XtYSMgsaYia0hM4QhTvGz06eoskck3vVdgKW
rsY4RBRvYz54O8v71TkcLahXwOYZ/r0/NDamAvKuauagU9E54JAwy9R83z4rkqcu1yoQ0dn71Cjt
vq64eYZjeFZ98eSE8yLMHS1wpknH1uw+AZ0WxXN2Mrri2/NG/VCICIQKc9e+7fetD3wg7WHimRET
+YIovz0RWDuf6fJ1ao0aVZ43npyOFZbVR6c2RntddyI/9kb9m3u2yvvs2VJlvC1G+pPO8o9jJH4s
H6U9KyZ7HfpVt7G6kXFreR1Dr7/P0IfizN7VfspmesKzC6MQUQty/4hwnH1c2x9hF0mG1bp+iZFf
k0e1FTm+V89GcIJgO85JmsGi5U+Q/Rq1aIeKE+Iojxf8LtP9YBzjj064r5rLEgaqNx7FiKK+i7z6
Tvb9K8A+OgR7Sw5b/+X66HDQtOQ3idWTxldER/LVz6mimYha6TxY3ZHtMga7Jj1L1X87w/BZ5IBC
mSQP96i9x77rbwP17FQ344CpUtwUSaYEl9nmWQ39KW3RzQOcHYDMKPOW98eaMTVahRaZlRjmu9Dj
zMW2Lza2lYAoFI0RuCFBBhgk0eWPunNX4K1aj7hN0j4zGfsaGrpUxzvRkH4JUCNDqfwDacL05Epb
wqS0+LP1UMqgU+N6j91LiywLxM5HLMOXouuanaW8/kD07RQI10H775FWkZvceRwf/O3o7kZ0oGip
aomHL1t15oM+zeSJ2Ay6vcZxdu1UbLqps4OegeV1yMx7OSTWE4krrGOH+VxGLWXhfJC16wb+LMb7
zvbKrQEYEYEDEi43+zCpFa4zsHKqOlu92MD7cVHAJWo5hFcInu4GHeluOS338b4fjh5+MGqp6OiL
eAsc5n4YYgQl6XRlIcxUqMHZooVOc2a5dmwczQkoe+ujV0MTNWwp15lOe5tMFKp4RuqzSpNyZwp+
rFUJpq5tnZ/BekQrwE5yBz0BEc1oVvfA0ur7McNd60bGk1DIOqwU54NKwuQE/Y7Tc5pM1AiZfkLT
qIBrivu+L+XRLB6yYipPkb7YuGq1LPC7nW5JclbnokO4fHNjMu66DB2Wmzsfdpni+UrbI9juYGLY
fnDwQMwylSdaYd4uev6quzAC7CzbkyNTIIdnKbAUD85cHGnl9QMkZXNrKfkphZ2fHdsUB20Qu35g
wwlyiQWkM5JHVuE/w9k5rvIChYzpn5WCL2d34TXxufAQeRC3hz/uQkPlBY0fKdYNYg4qkzBCGimc
gjXNRed+KjN5YjSktnPcrRvWTxcsrQ+2pZc3ykrctOKMNAYRRVUguipUtR+76rlQBMw5k88dT4Tx
KS6rXwmmeGg8EDT6EUNFZroPDAyio3T0d7YITFL1+JxOeX1zDGwDyOLLSR/2uSaPsgd3PUbVdQrF
1Ws753vKzjlKViObWShHF0t27amfu3uM2dAhBuOVWeC+YNCV4fFk/g/Qt3Hsw+gOdySPnco6PcyT
X+8iKt413kOXDuJksg3ljaKMoy76fWoI9SApUjtXPLV5bx/FlB1MRRMjBhPDexydZWaD7+upMuQo
2wcH6QE+doVMI8S8V/kwETR/o7hHgJXyp8ufD6aRaQFNX7e3sr0jAbaNDrQnQMbx0ZYR16pk7JLG
w80JGzAX7aFMQXbrjZguTqSnuJeTml6Q1UFdI4sKzemMdXxnZMjVPCearrmp9wfBE2yhW8S3ZHMp
G2Vy+fMhbJpdmDvDgUJEntNiRgmVYonHY0nAT+oepMRvLyc5rT0VjYze83vsDeFJpepZd1rzHCb9
ZYLDvrcY1e6JTPitW627y0cyWWYNS2enp/ULg1sOQvekosr/UKqeVhHfkbjyFHaLsJgN7Hah00Ng
hlpcEUUx1lSWwzJsBlCwQQPKZN7yxLm1yV6c8upoVLJhNAwf1cIejicLIKJGsYlHelgn7A3jZjqH
SC36ISoDdM4mnJzS3/kFDJ0w8m8WrNWnTBMb3OBvyAZAkOK8OjYemBN3RcqSfhUa053B84zVNBMe
FSII5eZD3+4spvjeOvZ5mD2K0YxASfYtAy/ABxYQw8nmn1ORR0yaTdImai3d4m2IgzGzbk7p3CZ8
2et4sqJjsjT/+lCe/IakZLvQxVZaeKcNWUWBNzYn3xnKaAVxLYmPqSStdFVA9nFz6HaJ2+oHytY6
WJSgdjFvZtu6zf4wPXkTfTK7ZOfebTHfh406hCiVd8obp7dWz25EcogHxzhh6WmPYQ17lOlfvc8c
blBxNfZrq0E9xtk0IkET2JkdPz4yHI6wWgHr9vE9vOkCbcvIuYkehrgthhP3ncSFFFRecpX1GD+1
gxpAwIH6bc0J5bGPTJdp6S86frH3dSw9ra2KwKjTZ4b/KO5krl4q1EYXHmJv2OVvHG7ZFqDbIjgo
x2te3DFgrgOI3FxIaT83gXJ0JLjO4gKx83ZlDjAGkCMdpzrBFGktngDM41t9Yj3Tz+HrkC+Jr3VM
mozESWq0fNBdd3yl0eUBy03cW93OSEd5s1gpDTFvrVLnyc0U2568clFwRiksHiVgtS4hFyVOrIi0
7Qs1AGL2XVN2aDIAriBw7+ePfrKwrPW3WZCoGTPfO3fTgsiZ0LKkiJtD9tgbctvIDJ26LChiO1or
mJPHMI9IbRhhI2ClPc4hxkMk50SYhA1eWv9hik3xXlXbtneaD38eGhwMOsElZtl+NIC2PBz3roBO
kwJtW8cp2KLIHEd8rcL+wMQOBrH3HvQZCpMxg1EaVcKYyibZuYycGDFY5bzhP6uzpn4HhKsOtgs3
ZSTrz6Tl4Kh1Z5qBGmm5x1pCCS6/ThupyqrwxyBnw4XLzkRgdA557KKKz/P7qZDVHTkx+kMUWVvG
KFvfDqtbNHR03YvurEZ3m9Zu+qhhmSiMMIXJxba2uyH4M94h2J9Yubs3IbUXS+mvvqG190iYoKfg
+Slawz10JcpSEfrpqWqBd0Y2AbP2WF/m3NSeFxHcurO8n2Zy9Yvv9ypIC5swECGAEw7qSeIxoR7l
1JtS7ZokMTeJNj2PQ4rTFDH41dM5FoXXoOabsZNZuOXnb9swxFrATHofGvzWCedQkpVwlghi3TTg
BtYYLVBapOH0YkAYQRXVaiK++/PBn/yXUKAJZgOrB4ZOgB+H615D0Uol4wWgBdlsIV04ZiwQ7kLQ
3iTihodhICYHd1OK4gE1hMYaeFP12XAgXuTgsYF65KpgQkLzxLqIhXvpIyBkhb/rTHiHmuL66OkE
D84Efcbof1AotU9VDKePfdMxshIjsIaqfifFgJ2d54Kl6wwqRHxO9aC8Y5vMGiDqH+Xa+VcSJ2RG
LKgjV5nD3iFjaEtwOO7NVqs3iVb9YszRHofMqzZo9/r7CEzRxsa0tUMHguU/M8pn3v7weO3bZEpt
MzpcjKNSI9d5nB1EXloPAgfRKjUsf4fgyLgYwJZ6q/RPunc0rcm8sGetzrMx7f3ERpblcYZGmnmJ
ze7TJnzoxv4Md0s9nae58ANzEv6BthJb7eh8TalrbvVoeHQHnjbDqRkWSoy1bq++nGWg0xQAILyU
WAB7AhvnwgJZd7Uc71v3YhqyPvWopFGzUjnETNmQ+zxTSH9LnDS7RlIlQlwQbGLvktoC5AY6KDAa
/c6qGUtTNLClJUWn++x+EntAUE6z9+Cq8eCwnL70gIlWentfxgYsJc1BeyHgXbVt8gBJYtobVYEW
CDcwjepVTBFUsLamG7GJLxWApsrY/7GtwnnsuQkjGGP7iKRnpTch6CbKzu2sd/01MdrhJPr4vijT
X3kEd32yPCoUOmYsghPCgUbfpMhBA9tMDrKsmNynLYcwqgCzttigjt4OveSAmjQnJnaW0bZM1J6o
WhR4ZppP2z8cfvxc9bmDTcQeDisnmoVj5REvPIU0gPglHwuVPtv66N985KGM5huLcrlVbPMNHQGF
QLwG+RJ9yMhkLcAwtujTsHG7TWzco4TZc3eNg5bPGIRXv8G+pKcOOcrKUUZ8Y5Yk8NaDT9RFdvVc
O6TviuUWv/tGsYf7U+N4BgABMl1Zu+mzedKaGvXT8n/Ae1/V0Kb77exyRx8EcGtN47zSc5AYCkvk
Uadsp2gI2RLhXewT9CyGzVoiC0Hd+rDrRFNecJS0R980eDn1A9QE+WiYJbEcVndngAjFYIevdTaT
vdLra/W7r9KvboSX7FoxAiPRnLR+wlrOr3IsnH7L9HYfVVr7ZvdI6bTZhPpvczetIlUclSw2Rqn6
+3hINDz+KeZx1DiJCQNTm4+zAYPGj0t3Lao5PJYh89zWAkdD/uR8jJSLyXVm6tt5KTPLhmlwip3O
oEb4LBqkJt1YfrJCKM4oVOqtxmD0nHDZnFJdt7dG31SPWNAPnqy/OvAs37W8ZNzyb7ruPIBcTe5G
EX6EKEEPBF28amXV4Vzq2kMKuj/oe7gISdO4zCTgItiN3l6V8OsH1zB/oWAXNz1sD4SLlFuzqJ1N
Unberf+ZZtvZu3GerIRWPJeFmp+RHeAcK7vLrGXl1mnn6P8RsCL+76wT16bRcsh4Msnm8/9b1glP
nqbrnlfsbQN7YG0tLLiK4X3WGHVQd9OrN0fQo63oEac+VePcvqXUw2u1FKk+RoAzTTNb8Cp3gYZh
BlSobnoBV4V7+5/wjn//Hv9H9FPe/yOmo/3P/+Dz77KirYji7r99+p+7n/L6yeDvP5bv+t//6j//
9VO+6Z8PGnx2n//yyabokm56UJyWjz+tyrs/P44fv/zL/98v/tvPn0e5TdXP3//6hkDaLY9GqHrx
1z+/dPj1979MYjL+/f98+H9+bfn9//5XgOdNI8P5v3/Hz2fb/f0v3/ibMCzH8nWLEC5hO7wsw8/y
Fc/7m2sT+u4Iw8Q1yZX+178VZdPFf//L8P5mois0iTYh0JXmmW9qS/XnS87fHF5c/gNU4lgEHPz1
v36zf3ne/+t1+LdCyXuSmbuWB3aXcMD/ilHRSDV0IZfD2/nXZJwoLEJr7GwEEVE9LXoJTu81d0bY
9l7SHHs5ckN3VIMzAI0wzB7LdpxpBW1JdM8J+Q0vXoywD5Ndaf/ukhEj0iRZMuIUpGYt1GB/dYXs
c3IC3H4xs/OwNuzC3H8fIQF+DEbjPE5xpJOtiTPUaqSf3vsCpjwrGQKEFooYFm6SNqLfvIPhBHRC
c6OzZg3Ia6LKFdVKzydsgAhJWrwHBXKxYM4RToMHAhq2NwubCXQ9T9z3PCgPDtNXrnU4FSz2N4Qa
JM8iSrlbNS78EbatKXxkjAOIMyVqEtDbA6KBOKwBspl+3iL2752dCY30Eosx/+hpcY+k0ZLGMBj4
MKeZbE4F/RQBOGkWzKtz/65u5mGHRWbAGeemCqSkx9K4diXQfdEZEhoOFtYfCTXrPJd+ww22SrJd
nrDuLiBkfbRY91BGOtHFSQ33GpWm/0hdnT+HPenKAvYX2j8zRd1beW5xN9s16Fm8RairIKn+T+bO
a0luHdu2X8QOeoKv6ZjljaQt88KQtCV67/n1d3B3xz0ldDEZJ5/Om6JCASQBLNi5xjxkUNU+t6lq
3XJCwuumSe34NS3m6huIqu41S8zxoxq43FupwnJOg2VXP2yeZv42zbQ7iZLNJnAYduUTvJ5XgShK
4/Q5xDzRWigtMUmunkYlNRFXCp4SzIjLXECdxo1pVgrpzUEBL6qza3LG7Njk+ByH8762WWsK3E3P
JufLcxiDfWpmTbtx2Oiz6W4U8jI1UG/3idrmt46PWcIOwA8fCVOCE69fCX84FLkNPyiI+jG6jw2u
FGE9YlC2h/VBWsFoWr+Tqc6aA1JOVT+Hie6jrTFtElBUxUrOM2lG0z7w8Tvcw/c2nlQNafqhz3oS
4GurRB6V6ohSLFyZInZME0zqMNMe3FxlYncca7xFu06ekYmZCxqeAGHuyeR2/etMs3yELqXMnqv+
262G3aemaMFvpeZ9POPWzdWBYVSx1nIKBYtzNAGSREeHPmRX4+ivpJJDlK/rkMQX1VhGcjdU6oMy
QrxCHOO8sl2CCOOkASlqvAaat6ajdjeVDpUKo5HKPOehGt1UrLD7rtDDXxkECOgDTtD/rDtn+Ezu
cUYWYUG+5JBPiB4Nt+2/+EbHdYdbaIb6hXvVwCa7srDQeqpF+31IW51NPPYgztG3MNiBBO/XOF8L
sMhQ+wNrx9jRE09h6/iTK8z0xhYz8tumVdJnkc68ROXJku3HGQ8tAMTur7phFU+zrikvvDYbZ2VY
LFigeHHxMjbBQ2lzbbTrYsQVHN6D7uzmA04bsLgPprYoDCMj0L6xNSja/ZDNOGyUqmVU5GCqSwo/
RKw+4ZoP+WzXPgjSoEmuCXl+Xshj8F2mjssHree6I+j9/MYoDP25TePpwYdswfsyuUwaGkRuWsgb
xs7OGQfzDu4x5wvNyKz7mAMOrFELjCHPWdMzYAyU5EIti2/uyFl6p1ddBlYwsr1gtvkxQ56eXPba
vDr2NcIx3JzvmtFwHuE3RU+TqbOBB5ZMjn3kT69Fo3/Sg4dWNP6XggyXT6UgPqFwcvGOeQ/3rf44
/Prfr80P0c+6aIrf7Z+r8f/JxVlbFsf11fkm/zvCpPbf6/yymP/z//+zNjv/MlUNjY9JZMOHWuzr
/7022+JfOnlNSLpMVP/8E2f5/6zNhvUvduYu6lDLxAuRxfn/r832vxxb5Y/C0R0TIYyr/2/W5j+9
uv69MlOe7BuX2iCuWf3JXXFuVJ0Uu8GzwGFrprblUPfO0r9UsJiqvjHF07oI7mngpOfSxR91kdYh
S3A3Cv/TUvN/fr3kEumbVeRUMYWDId1bHMZaOz+86cD/bGLebloWq0B5y7L87uXvb353X0YaRxdt
ODehmnucGso7NW2cvWslpne5irVfv/z9TRVBV8H2Mp0RxloUH6C4sO/xeS68XPraB0g79E5MYYTb
2EAqVt6+GF1mocNJlTvR+eP5uir0Pz9A0dIoDux4OFemNiHB0Ek2nEg4mbknnfsvlytZayUi4G0r
TU3TzFObUknIbePJjOKQbCcTIfnGV6xVIG1Oyxr/Cna+03locyA4BamsHyPwc8E1g9Ry3eUo9aab
XT2CucsT5LG1WF/RZ0/T51C3x8fL7fOnO/F/YoDiJefH2FESrO9y51g3eRrcNilpFeyw6+ZbX8+j
uyPRlEQq0PnoSC/X+O7IokYppF2kNwJuKrClutfiJz1VAYyGxlKvQSZgfXO5mnf7hWqk4G5AZWPM
h7NYOJU9jhARRihkFOnFt8vlrzWcFOGOW6mwP6blIqQ0H2x4XuKVeymNKzPRLjByZ4YVlU1V+Xq5
wrUPWv7+ZiBw71P2zlJhj2BzvC1CLIpBOHdsxS5X8O5kTotJIS+ieVDbjstGkU5F/MmPuA1k5+Mm
PnB+iGNYhqGITccPl6vT3jvWOdQnxX/pZE1iNRPpjEHAm5vQhYeZQb3vJzdVgJ7ZI/lW5jBCOpoc
5V7njhcesBKAs9wwnF77YmlySIOJU581sKvk2InjQfE77KcbMBZQebiavvyda/0mTRBcRNqD4KgG
QKBxvqCKJcHAUNON6WflE4Q0PaSCXLrGqK1jYkTRL5Wd0j1seJid7MPhJmMpe7r8GSvjXUgThWnH
NR711tJWMbLASf2pW4CsAhvgOocIqINOaW9MSitNJqQpok6HuCz1ygLmquCCyN07eQUl7rnB4fLH
rFWwtOabWNLR5ogpje2jrQYpGKmE1FVyEbPIv7ICaXbQYy6+EfQq5EFPjv3cFqQlfHAUU926Slvr
juXL3nxBI9RO5U2RkHF84Bu8v6T4KoTYb2Qxz4UKeisOq7OxMWmvNZg0N7hFwhlbn3yvUMScnbgX
LvvjiPND713ukZVVQUiTgWEWvhhKxfHattPbc24XuXrEqy7lrSZqh63Veq0aKeKrgnx2Y8yEx9Fv
/pigLHyqyMJ/btA8P133JVK8Dwn0nEG1XE9XxuhoaqTgIloWLA+JtaTlXK5lpUMcKe5DEZSJcErh
1ak53SjZrD65AViT63YdjhTthR9NKi1ke51TYbrD+6sJwKEoN5aalW5wpADvegelgYpuqk/phhEV
45G1FEpwpIEyua6FpBjvSBmZ0G4iLWx6LBTTSYxQafEcmjfaaO0jlr+/CcEEaGiFGzBdUNWGS+5I
F6vHSHB6v02UNK+ubCsp0h2d9E9NGbEdnTLSLdy5emwm13iYkP9uzLcrk4kjRTdXiIMVdwHBR2pu
d7ACeyhfcGQB+o5RqYu2WQld5wWQomFftz1zpHh3JpqMY5OD9I9u8kJrgvmXj6libCyMa98kRTrJ
2ojMBrrfIofFgVzUKcN9qi+XFtC6I+0Ro21HvReIjsevl0fcEnv/deiDziZFfjoGPlafg++x1wm1
xyIwZ7CD+hwuV7Z1Yb8kMZkdTD1p2N6rsU4SA3RAw3q5XP3KlLDcELwdj5MPX0kkQBeQtHfky5LK
PdhOebhc+tp2zZamBKtvx6jS8aszyEUvjjP0fMTJAW+VXtBMXfC55L47OyPMxrBs5KYif+BKUsRf
yAGwrI2YW9nu2NLEkdYGnI0xdmB/40YQTAPSLpHmr9DjZ2/M/G5jd7/WltLkAWgrjxXFcT0rHVRw
LprI8KiJgOlfNzxlS/gmqiZLH2vhkcTp6zem08JHq0oe58951JXwPGZSjH+W2dzoGxPiynxlSxOJ
wX0eXVHbvAAjkSEH2OVdYuZN5RduwHglXR4na7VIc8lsgvnhEt05hgEARHvJlS1rjABiqxIbH7LW
OdLcYfsuXOMKWEXTBSiQIpsMxZIXgcsfsFa6NHHY3Lgq2FXPHljibK+3Wnzwp0LfmM3XSpfmCE4D
hdAiBqveVHD+Qu1zHpj1dQ1jSTOAZuPjMqbB7EWOMr8MuDfirRcoAPKvahpLmgLCuGtLo55mT/Ez
90ZRSWxjl2te1zSWFNtGibS8TSgdcJOJ2KIXpLpAm7j829fmL0sKaZHrs+gd+lXjVcsYOnJ1x4cs
C74g0v8wYkOjJKD5MHDTM+fmcp0ra5C1xMibHQJCslodfFLn9DL+qiLmIF9xnHapiZ7bn0nadtt0
o6qVsLOk4M59vFZmTSGdFFIPMkVcSM0WWw8STRx7owlXxq4lhTb2530eJ/7gGQT4q9sW8VEzkelc
bqxlEL2zelpSVLc5k98wc4OsmUj3CcBvQNMwsDOB2Jn+l2YRCbt+vDHY1rpGinKtzeCuznFHpiT4
GkwxrEMw88JcdtnBL2oI/mO68WFrzSaFPIsmDASNbIKqiH0ob5ZOFidetOHhcsOtlG9KUZ9ZqlMr
E/corh1Xd7x66si8ete7XPrKimtKMQ8IxDV7v5qPpEXjYlh/zgce1Rf3dF7QL1ex9gFS4HO9qfRa
F7cnmKMgJ3icSwI8C/L01+Xyl4Z4Z2SZUuQnWtRXAfpKrE3zg8Pr4J40zgNa9n0BY7aHLZRMAewO
H7LZ5RrXvkgKfCtWElMIvz9WvOBBmYGoW7lut1H6Wpcstb6ZVgy4Kgg+RX8sc+VrMPLg3DfuU9nE
5CBa8ZWdIgV7Us5w+Rr7P59g6lBMrZ6n3esaSAp2wxIQ0UKtP7oDSXL6UnpzfQNJwZ3AofVTuCzH
aiZ7xSqn54C7KUxdIbPZEAqu+wYprkOTDB5UMdyDmPqvwsjF0cfc8brmN6SgRt+ViiigcNGIJWUd
294Aq+Dbyz99ZfYzpKAeW26N0inhp+v12XTrD2NrZggOMNsozc+Ng5D2uoqk0M54YuddWu2gqFve
AAwlTqpna4x/hIZxJvdj4451bXE3pBBv5rotixBkTRBpeBCO9yJxz0oKuTlB7YcYE7H6S4aqp4Ik
e92nSTGu+lZtkIvYIr0l9zaLPRSvIEfH6LuZaB8cdzxdrmdlLlkEXm+jvWpc0kyirjvGpBbs7BgS
fFfrzsZXrJUuhTmXFn6lRD7OQrHLJUmUhl6ja87G4rFWuv7nbx87U89Nx+28mddQCNpzliwWVyFJ
cJcbZ20gS5GO4yD56mXQ44E6la9uDde6zATdYMKXUjHgfsgmkV35NVLAa5GPweuYdR54mvTWjRtM
eJJ42tiRLOPmnVVKlyK+q/3SCCar81rX+NYo493YZDg3Iiu+3FRr5csx30ykxQBx8aJQeWTC/Wr4
wUtSZi+Xi19ZlHQp0t0oyhwtd1qPt0LYMgMLKp5dr70gPTGJjY3huvYRUpznSaPUrug6jPash6pW
C9h5/VNrj58vf8Va+cvf3yytqCvICuQwcNRr0NeN/yGatM/kSt5dLn5tntKXQHlTPrYEgcLuYPLM
JUXZAKiyT/wE6zqtgCNVxJFHsqtBUhFZMoCvwcB05Kpernyth6RQ7wOrCxNK9mAG+4/TlII2GsBM
KWikTqVIu5vr6pGCvoNzpKbAbz0e258S0Hc7U+dbSx2UbuX+vq4SKfB9EVVOH9WdN/RluSMr5Alc
JlI3vXxOw+i6RViXAt7NbTMqFTJUhRb/sjsrumXCcZ4vf8HKUPtHI/1mKOit3sI2i5hNetIjm+DJ
mPu7shtfryteCveZbI/YD0m+VUlmh3JXHDELxXVOXPnzpXg3B3McyPDtPKEMz0nun4YY02fd3Nih
rAxWTQr0YvD9oDUAj8W28tKreL2QkseRtoi4wwcGdbmRlh/7zpyrSeEOeamEVIhrOLBf8h6WbMXi
k+9o+LZXj51ebWxP1rpainol5PRRF7RV0rGX8+ejjuEoOMjj5a9YinnvK6TANksSQEfeCMg96M/1
oN+Z1kYvrP1wKZTLCR5KUXJKNrT2pmwKiMotm9FuYzpc++FSEEdglsKu44frxQey3fej++u6FpEC
NwWpUM4J/aoV4rvuV4+J65yvKlqVl2kgt+M02NgNNTFOzfizeXFnNIfLpa8MSFlQJxD/xejOW6hM
T0loemiW7oReeo6qvuiNft2wl1V1gd4G0HxU5ch8/IKYGX67/R0znXwXqCDglfS6galKQcyor6pU
ZU9gzUO557GsAonmDBuz88rgVKWoCoOwwlZzwjC3QneqRt+soEGApfg/LvfFWvlSWA28iEHw9HGL
IAc24uXh4CvxaxTiXnpdBVJ0kbyo8lBIBSK1nkWZ/0CA8CBs97oZWpWiCz3opFbCbY51ZjyPevID
g+sHYD0bxa8EryrFmDZEjmGMWuu5g2E+2kBoEPKN9kYgvD//C1n2Fjaw89gMK0djxh4167ofzlzs
3Vz5BLm9uaoDyFP5czc2up05JC6x7OgqWGQ1QadzsARW54eyKpqtjdf7A0nIircSqh12zIRBYOIU
P/SfB6vA0iTd2HmvFS9FWW+AH8PgC2ClGfESsqyOSsrO2OjmdqM31qpY/v5mr1KHvcON/8jmXg/v
SQv4FkfDg5+LT5cD4f2hhIHvn8XHmUNGUmg03lQZDzWUKfznReRdLnztt0th3AU18meI+XgFTQdT
rW/IVjqmMFkuF7/22+UghsA/BUbWAD3F6kavDdT0QF0vF77226UQnkIt5vqnbTxzAjCXGrcFhu/A
bTdCeC3IpBDWedpEUK7UXjL4r9B/b9NY/Vjw8/fVcuN7+RtWKpEVanCmcrc3qaRyI2PhIJ2FCL7a
Rfa3kieny3Usevp3tkBCVqd15YIn0Mjst7XCyxqEq5amTzszs/42Bu2+6n33kAfhDQ8yyX5Ajo3B
SfnBVNrKy3x167yw0l2ybm3AJkWtsArzsAB+alrrVTGdj41r/HX5K9eKX1r4TRSCDGtIdyoaz1cM
j0TZh7Esb9Rs6xLt/b2HEEu1b4rvfZHYcYr16tCS3aOPGNz6zUtgAJbSRfTQWPXGbLISMkIK92g2
/QZ+eeO5IZn75vSYies2rEJIwT7AJ0uRe9RemC3GyrVjxw+VXY47uARc013XD1LIW0k+5klh0VBT
+6wwyaahCcwh+Xi5+LXmkYJ+RMSZ2lwDMKMAS8kmtQVnkRmHy6WvDSIp5gM9BPwIMthLF1JjHL+S
dnnE5nBjjK78+P/SpY0VjHM1bDxLj0wwU0nhtvuAZ+Nk4/cvg/2/DzvI5v4cpWYYBKITaY0Bh/IS
ZfrHtCqfx7zwxrw7XtVEsjotjayKwzlVgNF6AJNN2ud4bqN84wSx0gOOFMapmHzsmqfaqw3np9oL
tt9Cb1/Axkcba9JaDcvf30Sy7vSqhblg7XXDhNtAqt0FFfac6NWv/ISl999UkI2+Atk75BPMAAsj
W3/CjOgprN2/r+sBKYzb2uw6LHFqjwn1rp/0uyTMPeHrV44hKYDdIUi7uApqL0+iv1BKv1Z1+cHu
g6ey2nodWBumUhDzsI/oBSK2p/Iih80rJ+jqfhTZ/VCLK4epFMncgLa+PSiV19jisx3Y9wCmvDSp
vlzVB7KczIf8mARlzJJKWwHTDwD0WzDjOwAt19UghXJrxACfCpBiiTt+Gsf5pdaTl05xP10uXnt/
QXPlJCzR9E5LpiaElJPwxpvwi2nueCwNvtVQiZ76Y34slEP6sjh1HbYkH0sEvDM9yQI1FfjolFvQ
hYRIbcyQ44rwHovsw8Y3LUP0vfKlySOO8Vbt44k2q8pPs5M91wLnb6X5YVTKcFQL+1Pk6B05pQbQ
4MTpdtzYYCcJOOryD1j7Pmlq6WMLKxVhVN7s1vpea8xHwGFbitq1wpe/v5lWOiUXhTUWMOYs0HkQ
cgw4pr+E2ycb91lrFUjzijkVGJiOeeVNZdOWnoY1WrPzSQTcesRZq0CaWaak60Sd+YBJrUANDsno
4DbduQ4g88vtr60NAGli0TIdrz0Au14xVOfZgH+kK/dwks9TptypdXJ2FvMyLHkTl4NzEalfK/wT
Llf+fkAJGcQA/GsUaq+WnpHUn+Kux2vKAW1gN/V+TKbPabB1+l9G0zujXBaytSSWTo2Rc++FHeyv
Hre7W23Wk+/Qu/MtjcZaHdLsM0a1XQ/j0pBhXOxauz6Uif46ptpVsh+IBH8O5lQvcDJwuhIckijP
GADj1pUW4cYKvDLQZDUbMGdjKtOhxKXamj+rhR+cgXrgEXi5p9eKl8IcA7rS0id62s39qjk5nYDP
Z/mFvXWyXVkfZb0aj6dJkZd96UERiL2GG8+6FuBn8u/Y11+515UFaw72vpXd1gwjs/0QBc1L2M6f
XdF41zXSEqJvpqvAnwYjTYPKc3L3W15g1hma5lasrfWAFOdVBtVf6bISTb5Sf1Mgs9x0SdZfOXyk
vUPZtiEULwtPStXac+EL/Du17eNV7SIL0upJQY2RUrjAemYHXf4myTfFdMs9+ztTg6xHq6KFQCxw
04RzGymfoJ5qVbaLi9o3Xm21M8A9hb6t4sroiAnimO+UNxV2S+VeMztL3HSYdWvJ3nT9YfLIojGG
w4DrS/19FHYWH3Kuw1lHkzbHwm7wg/o2ACEVe8pM8tuz0SQ8zMKisvtvKpDa6IPrF1Z7tq3GEcA7
bHU6DTi5RUfoR03+dXRM039uTVuJf6iBnXR/pzmsJWYaeGiPNtcWuIRFsTPdtUabD8ehrBeCZw1o
59UdM31CeuxXWFACmOzOXA3PwXlw+yxH41/a6s2Q+7F7A57E9V87YM/anVr5qs/FB2aK+ZXdKU1k
0Ek6frlReApP47sC/KglpuK6PaCszUPZObFlTUsP2Mu3fsyfXKjTvhN9uTwUVyZ5U5rHel6YxhRc
mGd1PrNMeuvANp1hCV9X/BK8b2YAq0cCpGVx6emui7uz4iaYr8R/A13YWETWfr+0YanVwLATnim5
7sF9Cor0izEo38jF/HjdB0hTWExGcZ8jifQgkLkooAGzkmwXnQujza6bakxpIgvBwne5bjeewyvQ
zewIjRNpbb5e/oCVLYkpTWR1FvQ9KEHmGqDkIFTn+I4d8XysAN7dTEYE1VpTr3rGFbImr8qjlvwe
l8YiCxoz0eqvOscqYvK7jY9Z6W1ZlqdGNfwPURYePl9WcHDh495AHO2+cmezCRRYq0QKZy2PNByw
GbN2kFmAVpWo/FV24fi3A2mo2giMJQDemaVlPV6bVYOP5zzdYqa/0XDfWgreU5e7fGXrYEgxXXZD
3VeTU3B6BxGcl1n3JZmV4u/MnIavU2EUvy/XszK0ZOFdb1Wz0Xc8vqaVi9uEARycw6Ni6/dVMhvV
ro8UXP9G4uX75QrXGk0K9qHMU02F2e05ovjWFd3g4RB65YpvSJFeguuO54BF2Zjaeu92GvbjyqB6
1/10KcgHleR2K+IWLi/S9BZLmOSuTRr1r+tKl4K8ifMg8YuCWTzvnNsQt9ZvnIGnjbBeaXZZeOeM
eB5lDVvRxE/Tmy4XMc/tmKRd/u0ro1UXfy4RupF2brQscFCGb820fGQT982Ipr86DH53l+tY+wI5
pGtt7EbOzp4y5cavkMSGXzM2Pu1GwK0Vv3za21VOx9E8jBMOtbbTKzf42Gt71R8Ga0MGoi2j5J3Z
QpcimlRj4O+pyD0EXW3yHGEfgCMeWOPyMDSF8hHzCRy+nV4/9U0zaSc8sxaJRFbpNfOXZRVXjoSl
Ad58aO1Anu1i9pbQSEOxV7KY280szMv0dF1HSRFuq8bMkYSpyzfqOLsH9Cu4SRkrfB6vq0CKcixq
atKd9dwzcD5hMzLEg8k9kNlvMZNWVg9dCnRgoFmd61TQBNGXpgWRO3efSeD4ed3vlyI9bbOpdbs5
9+Dq4PMdGL+B92399pVxLCvugmrWmiZxsORTzVOqJ7e63mzs01aiXJOiPFMUgMhwX7x5QP0KsMDL
Q/3FDoMHJdA/XdU2/1xzvhmdbZjWgUZSn+di7gZYoAfnHtT5RpCvdKwsuBscQKMYDBODUzHfB6qG
MUHrxh9NEeobo3+tiuXvbz6gwcitMHMtA/IcPDr9fIfppYeJ4sarx1r3StEbjLy92nVB+8SKeTb8
MDqnZXnlXcI/L89vfvyQ2JHAbybzMGGLvMmc648FiGvo1V1+HRpJ/HPn96YOExqkYedqxlYZE9bK
FWdf0z9U03zlCJKCty5zwOhuRAuZ4XAvWiweWI3058vjc617pdh1Mb3qB409QGyEpDS7lmnNN2Eb
m9MBK7nC+X1VNbIAL1OipurdKPP0FINYrOK6Vn0NNP94ufiVUSQr8IzA7pIA60EvMlR8tSbwZ1yn
1zPs68sVrK12svoOBEkr1DpgN5M2B6G4Zy3vnyszO6phAXZ5PBWW+YClx2+1wG8x2rqVWekeWYyX
x0IoONOF4EsN7WwkbXCCHlp+wEchvy7A5QeXNMq1TtWb1Is6vzxpTZR6ZYZhaot71uFy6619hRTk
gKMzFS93LKPwlS+q9E5XkARP0LevK19aobsJYlI38cPZ+gv8joay/BY5Vv00py5o9usqkVZp8EO+
D3Um9eba+WGlyU0Rhh/KeNrYT60NYSnMzV7lkZ8EV9K0MeHcAWQPPzpdu6WxWDkXycI/YK55HvpL
FxgxaNOurG6nsP0SD0ZxTBPFxvMyMzdGlP3uztCRZYCFHkMprvkUrdYe4kjF/TqrSenTAE4B09k6
Ur7fYo4sBHTt2Zmsho0/HGVtOkQdAtmdsPWq2ciJeH/YOrIEUPSDX7KJ5jtC7AG0xDCfmlKvgflq
5VW97sjAu8mOeG8YKrxLtGAsbmOsFx91vbS20joWaOg7u3THXb7tzepkmwYWJXbHsCIVIiPftFKh
ZJtAS8lm0aweM/eyaA4oA9TEi2tfkHwVi7D4rFlkx5VpUO4zx1ReMd0WvIdNaBbboxO6SvqlLHRt
OA3lEMJ4t+Lxp5GZ5h0k//Z2isKejD68NNzZDfGdUrPInD+GGvlML7UfztNTqCLVfYxLbIgPGGKE
zQNw3NrdG7pf9Bsb07UOlOYdawayuyTZHwNfix97N3HvBzvOzoOpxp+vmRUcmb8XKoCh575PvDa2
/mp89cD4ewHnfuUQlCYdjrS8ENpDAha8KXepbt5Uc/vFrbYOT+9PC8BD/hwe8HWyYG7GhEuLPNVJ
Mprq9oh1Q8hzZFZhnuCQ4y1uGleJr9NxOK6049Aq17LN3gLiXCr20UyG9BRU2cm2eXlvyaPaWBNW
JiFZwRhywacZtZF4VRngSjYrTED6dIt728kemq2X3ZURJksYNTWIoMtjz2qnXfQB4YL5JMJg/D7G
mrJxFbtWhXRPoPouhn1llRzBOCf2YUrHVvxuzHJuz9FAduPGTLTWXsvf30wUqDiCrrdx9Qoi3khO
nTVq6O/IKoiyWeBQD7Z844NW8ulwLfizqiDk9sav08RTs9+++IKA+9jOxu8yNg5jXd4kGp7TNt4m
9VaN7z8/4Ub0Z4XKiDOik+eJN+fKOdRC2O/ZTm3V/Vy1uxF3cUwiT6O4dlBI2xHH8BMxp457ANPj
tDeg/a1TIVz0CnbQp+rGAF8bF9LUgOGxY0cwYw4jFl33+J+Z+6or8ufUxun68uS2ssIKaXaAWFZF
0cRDmuNY7cnGWxQHB3Xr4LRWujQR9BHXpngwhJ49GeJUR1O0j9Pg91U//b8kjXmlqGmW+YfMT29c
szlOervR8Mv1wH9ffDmymJG5UW2yNvUPQV1jOMGgbfo9Bxyo8p8GLbwvt0JypYFkSeMMaxmqBts1
jFW628gl9yd1kEFdbqGV8SMrGn3LgZtqYOEwdgB3RV5iL6eo1hED8V+Xa1gL9MWA5O2cAoW29i0Q
Ol6e17/0qPpCyuEjgISXejROvmI/jT0+bWQD/crKrVG1Mo85S2O+mccC2wmUHrq2l056esKTd7zV
KuayBo7/nscTsTGLrcwpMn5PmUaefbI6gn1p3NWG+eD3/v1gDEfLMEgAL+9Bh887TDA2TqBrg0EK
9xHzu64xCpdRlyvDKV8yYKAvivlwubPWypdiPUTyW6UmvmH+ZN8HvXWarOrrdUVLgT6F4xhkuK4d
07YjOb7LmXhT6/Vy4Sv9ICseezIt5iIoCPTS+csfnL3SfxHNt8wtDkaOzcWE72m2JYBZaSQZp4cB
y9T0bRlx14z1ehtO3W+/zt0tKd1KSMo6RBfZuOkklnsQZjFjyaeF+E0V2u+u92dlI+xXtGiOLS30
pj3jfkNahadNitHfZUmcGd8de0R+gTKhvg0nCw2vAnQbRO08qu7L0NZFdXTIiG2/hzgxmnjsYU55
1f29I0P1RqXSILK0yxGoboObpM+z6ATgv1SuixwZoZdHUYvVUegcOndWrFuBmfF4gvdNevjlIbiy
iV4cmN5OOTU27nPvl90RK/HymPj9c+Rnj4lf/7LU4dRh5Ha5npWpzZamALZhllEaGfWU0JxHnsiT
OMBhtlPOmelsXMiuVSLNA6XTm43fUknfDdjhZNqjPkc306x9drXm53UfIk0IZthBROmQ/sf6fMrz
+bkJ+i+MjF9cUPy4XMVKpMpixCIRQlUNECm9HmY7oShQZEZTPV1X+rI1eLvIiClRTcVojwWZsbsi
qYPH1DHavy6XvjINyCJEk+srQ7Or9tiqTb6LbB+1V+ti6ifMraSnteZZev/NB0Q42xS8+rZHH9zA
pzKqoWjZ6ryFkFnZIskMPexXh6rtegDBNQO0a+Coq9aDHolzXmIcFIjPobOVKrj2Kcvf33wKedcG
doBWc4xcLTtZap7vuTPdIhCuxLasRjQG3ZjTpG2OVREcsV97NA00zm5T/cam75DH09+X+3ytHim2
8V6y/MCZmqOvpa/4Jj9nTniXltWT2UwflvSfjel/rR4pvK2ksxWjomcGTXuqeZzlaec1HZQEQ1r/
MEVbspu1XpFCXJnLrPJTA7YTmUsHl+y9PZP8FudsJUJkseJMognm3HVzdEr9R5SaLzAmfhdlsLG3
W/nxslwxzMKsKEqzO1pu6OwU3UQ0P/vF8XJXr8yw5tI1bweslqBmLDjyFH7Xhcep7iZsMrssyk6T
raf1yaxLfQvRvrI9kqV6fm/4phbzKelQ4x5p3UGex14Oa8bMOInC/y16cVOOW5kGa9UtHfbm28rQ
d1qs6btji8ffVLX3rqHe5dMvy/omEMDtk1CcBaK161pSCv0kZqIRWNAcRTnWuzbuWbDqqt+JVn9u
Mn/jmXhtsEnLuwt0oc0sqz72SdefshDL9Ajrsftg0obrotKUon/KDNuea3pI47y9I1Hg52zG91kQ
Pg12/0Orii1C3Ur4y7q+OczMueA26ei6abVLlPI2S9SYHKHgyWnT33nVbxyS1wa5FP+5MzmtI/zy
GCV9uCtNrMriucx3td3Xu3pUN2JpJVJldZ+Pi2CtxTbVtFW4T4MEN7Us7jY2XNpa8dI632nY3HY1
FuI16l0n4clyMk5JUAx7kMD3w0DOeKKMny1zvCGZ+dGNzGrxAMZ6sbJOrTWq140PQ5oyfIOqOvTZ
x7Bqf9uGiEDKlR+CSnsowfTZ1XU5/Shn/gxfngW4fJ9c92Qq1s7tlZ9Fmn+8HKsrWwJZAJhouuYn
RuWcKrvL9mY15Dt3sPyz32TdXc8Fx19os3UvyfzwdLnGtc5b/v5mLsJS28DXt3ZPsz+m1r7RsKe+
s7U0FxsTw1oF0sRQNqLj7FK6JxGKI47Uu1S9coMpC/9gymGoq1N0r+veHLUHF4/565pF2gFgchL5
oVPRLAt7SwTkAWVVt4UmXJksDSnu4eCQrjEV5mFEl2/lyX1el8+q7WxF5MowknV/FoypsDZy85CX
4peeDtbftS2628733dei6b8YQ/y1K+tHu54nbwz77lxhIP+agBY6dlmo7sapKHZaSh5Uapgvhmvr
O0zDt2iDK9OeLBzMS62K065weGPI4y9plfJANmszgjetusVWuf5wuRPX6pEmBNxcS1MMvn3KMMU+
k3k75b/0jkSWc5DNQ/jQsl3Zyrn6p23fufDUpVmhGee86vImPWY7OJ2n5OwyB+46b0z27unQHj6O
O+/efIqP4756Km/FmfnvGHws9/ouOXTXAYcdWW9opUY/YgyXHv8fYV/W3KgObf2LqBJIDHoF24nt
OEMnnaT7RdXTQaABgQAJfv1d+R6/ulX39ZyuODFoa++116DYWyz2Gj7Z/+dL9f9g4f/tT/z/agV0
mHILeFzHKRaOb00hEeJbHZRfcoQSh5khNbeWiNLNGjllvGT1uCCVBH+oRQ4naaZ9xLs1aFcgad0h
9lfBmXUUPr33uivGn5QGUDEBPfTI8N2mNkwBGpKOplekdi3iZqp+SspzhPcEsrVjHpz+ziAmGt6G
1E6xXjNkEcEzicChlPaGjK5BWBHpxlOqi020h21cAyLfGB8w/ohuSOpYVv2FKjo32Py773mJgCmt
9+nHNOzsP8QkQGVe7mNSXuEMbkTdYwDfa25jOlzgTiYvLhTktln+RaXZuohR1HCT+DubC9b9DFXq
kou1PWuXuhym7gKyVXEXLNN3C5HTU+Y37A1VB679XkmFvAlD4V07lJs5ARle2qaPoUWy+87qjnVn
Lfn+aVfbCvz9GaeN7kKMByGoaYqeVHW1kEYX7Egz3p3he7XeVdZnJ9BOD8rlf920PUgogJq0jDca
xlM+QFIg1nBngDorN58QiCqbuTwPLUfdu4HB+QRL3b9L6xCjyroaSQ6/afIbOqtblcT0lM+Lun4R
yJsZpIW+mgmS1WDVZmpRDPeRQ7Ibk9U/pvPMmoqK4VFmrbgDF5lqwJwcFn5AH5AmjecGuW/bo28E
uDfNG8cv6d1h20f+OG+a1AH3Ur3At7seBvaHbtnZ2/ja90tRTyG/mEk/iI01ZU8fV6lPZKtumVh/
TGv7vZfrP1rkGsbS7gD1HDKieYB+NZEf2da+LbN/znc8jnGkdYVV0dFq+XvY81+pTT4YZ7/9zm+6
7JoBAcQLQh9kkn0PtIBDstkaQiQ5lqP8rGBoA/XwQWXzo+5U2Xiz/klC72tkfB1ZNx7E8mqqFh3e
qXXwZVpzaM83ek86/654+ko7emBuKuttcN+Qcn1yPN7y7CMtyhPyFY6xzx9sVoLgxPh3JHrfONHf
2r3/ufXxQZfVMXcrki/GQ2IUgPwzLfgpSdNHLY2DD7V/9LAHkn46tJKcB9Lfw3Di2C3VfUjjHdxE
rq20NQKRr2M7P0E00x6Gbjgusj0jpK/pVPcDr2K9a/HUttuHIP6AjLZmT3/wjT+rNZ666BrRusPA
uoME68tucJHj/NHh57oQUAqe2DDczzveEuWOoDI+Lz45LYV7bLeu7pw9IsjmGJAckXreH6ZFP7Xd
dL/of2XxJ6PqHXqhO9shEVqhqVP5JRO+KSb2kXUSAygC3MzZ8e41q7IzcUhwaTH1IKXgLmNTf4Bk
7wFB8CeFjJwaIaldU01BP/iQy3rJqt9b2p8QTP6cVUTXIF3+gpv0Abnfv+K6Pe5f4RZxvYx4BxDk
eZqQGFAbYsPX0XpD3tNz2WfPQoy/I3FpbYUKNUSa6LYz3h6ZdxT6oPlvXo1/EZTxJJGocxph3237
LzGkSp4mXkC74LxBSIDe8WIsCMLuzCEWa1e3MzzgloSxH7sS9hUBZdzVdo67OC5LZt+WHrucGqSS
8nnOKvbax8irugx2ebVptx0QE4pXQE26mbv+kWzib75NE2KTx7lo8G+X4XU1W/LM0gU2w92IMPu7
PkkhBzHEQ0wuK1XedYzKD2YQ89FkORLJayd1OdZFPsbqnQdkaSKrvYLjdtezEiVAODHXFZ2XN7au
9t3wFpawKUMJOuywPMPZl84cPQyCDwj92o900mP5OgHkfxZwk6XHTYBdc8mHQv+qsCL+rErgY8M0
0UfG5uSWxYE1ImjDDusYW3vycZmSo0k5epp8T9WdSfL5V9qDUtxXfXIFCYo3cqdtC3/dSb30Ak75
uMna4XOwcvkSzrNGrrt9EKGrms0Ye5YZPuGQRU0QTq3HJce+FCah56LfVv7Ad5qwG8LuUVOK0T3O
HaeIQVgS8tHrNBbXeZrS5U63iyNNphNN69kl7pePMv4SIrPvDkXkjKsj+RA9dqZ1wFcFnjgu0H+b
dmt6GL3jN8jBPpXh+BNKpNMdZz/mOJFrwpeD9hWklyAw0QtLh/wk5sVOp17P/IQk7Oy9y6r+xy7k
kJwKCC7FS5ykPKBg4VfxfjjPZdq9gghK/rQtTB6QgCQjfVgNH/9rjafkiIik5cc08Yi40VW3n1NS
sEfVxewvzVbm8MzpcN+mZHvs8MR/KpB9PgcGaoJP4etVTwbGW+sw86seAQju1BdHpXR5F6teN4Kg
dXjereZ3XmXk2bBi/AaLDvu6mXG8ZwufcKpZUdlmHgqAfCJO5B7PrTrvsk3rlZnqo1tbQDS8nHBF
M79/9yAz9JcqK8rz2I/dAdE3P6eUeXtUkXbFt4FP3Y+vbLCsJgBG/8xJtpz8wn12nj1CFZ4WePzG
g157XHkbG2g9MG5HnEmmn4o4+GOSJu2LDHn4NBWW2syT8m2YU3PBCiA/ddaGOzfL7gTv6+ye5+X2
iPq7/irWZPLIgwj9Qc1zdc9a/E7bBlLYVzx2gxzb5CXfoNTYih4s2RJfMipSkmwNrs31+xRT2x+G
fstX7IJAtXrY5WryptyZ+i+Q1Dznvd/gSr7Kqw2h/Cxpa5pEyrQBd5E2IU8tPmXEhYiRT1ZLe5jK
Tup/hcRyRjYwAi/hgZGPISesSVsP0HOJa0VojYas+pw4Zx+6E0TeRiTottDoLkX+28L7uTsgpy8t
EbzeputZxS7Lj9F60qNX2ZESch8hb96OO6ROSb2v0T3noM/6OtKhJdcqTUB/JGPZv1K52viXmr5g
J1iTYx0qFcGBLZ0M4j+9aBuSmuhdjy0MJstlXY6bcUAjz/gEAKpHngzFH6MDOE34Jgn7NpsCm3tV
KH4qYLjTTINYR3R/ag6ENlAmG9cwlmcZuipLv3V9n/3UtH3NYQfUzO2YCMyWo3hFaNW61jkVxSOk
5Qv/6XMQjmIN37d2PLcChNe9kDm+RgRSWZAH2zY9EPSx+kotndxhQSn9ZqdWdA+hV3nD4x6nk9mi
2xrk4JLkV4E/aLsR0/LsjsN7IeuboUiEr+pZkbj+CSqBlAEGmHBKcbHa17MmIG7BFDFUZiiaNTO8
u3Z6UeXLwBAtO9RumBeki6/ZdkP9qbZT1vWpPobOJPwyLiFPDkhEpOSbRvrReiBxXvgVNsW6OoZ5
I5/w6O/XplU0ANTXpv/Vxq9hMJRZxe+YGe1QdzDG2mtiM/tBFPqTQ5QC4cdGxz0/eJa7n4agUwbT
0Xb8kcOYbjtY4fL91k8I0npuPQydj7kJiTxVeAUjvu/YxqMy1VYeZKCw/7ACnrqHbbDdPyg6lv7e
mbQfP/BcNni1YNBYGtpJsjQCx3xtyBjgltYSjy4tBdkQlFTkJCqsNtdCnKCfLX0DLfBAryybK31v
oeFYDj2i7dgj38fyt/YWJcdtvRyO1hWJqVcHVfopoD7nl6lTav41Zp44UreBphwpOHmh/3TTCPsi
BJeYzb5C4jxsN0hQfNWM2ZAwpObJlJ87SJ+nN7UTWNR+GYza30tqx+lM+C7x9QzmTrVMqDdSdU5+
4w4anGcS7I7ENrHEfGYHn/g1vbTj1NO/yqVaXvtipNudK8ya3BMaw/a9Z5RlP8D2ZfxvGpR4TIc1
uYBOtP/hOoW3QIAWtyVMgB+FFOlwQcTdut/DOJR+auB0/GCQ4VW82DLq/bHt3Ljcd4INxXNGyM7f
+3bzaf4VbVlmzVCmKhZ1T7hXNTeFXy8p4ggH1G5XYFLDkovxRzt08PhpEreR6iBHvFLokREnf9pL
mAY89MO2Z68ykskjUb5i+9Hipq2ShuBT12unPBcH3JxCNhCSwEC7T4xLL+RLaH/v+t5t71Ly3jWt
haFBX6ttcuXdVC4lOWfkKwJpXYoKjaauaCl35LMg0vSPWM3yVoLgXTRSzIhlakuYLjQZHYt4BXm1
hCHhrPfkuHWGvbUwuqd41xjf77RVtMRE2RJkr+NrXt5h9JnjjqLGaLCdqNqxGA7wYAlvGyKtJ4E5
Zy6jrdPdBYAsoRAd8u17ob+OUVhWmqMfiMgshwRqUepbTxafIpDWzct0XJJxJssp55mYf5FkzvpY
z4GN6hqib6WuI/Js+T18EgCyRfgPtI85qqb+xtslFLfA4Kb94jXe7rOrPMawQZgpOYwhE9sDRR7m
MwxFW/82OCeAeG/YqFIYaeDy/SM7Zorrvg4VecTkPYmTZUk2XsZ2YbrCRKbn0Nch0grveNd2+iml
kEafIxh4020IxdxBWIxUSFCZ+FaPYeLpOaXcz0+5HxP7K+tipR8KTT2GeyuNln9dmKbhYcE6X4MK
vbX7u0jSfn7RyuTyETq9np7ht1Lo2zJlCO49qoXoAsT9hIp/O0JTIkaXaV1+r0gUBg7RVynrL7Kf
t6+XxdCsrcHOXsnRO3hj1Ou82ezVJry60MzQ8Yzt5ZrdiOuQB9xMaaJw84IbHg6jKWENhcyJ8A/T
p0FdRErj7GoDaTBFYe0y/UdlZggvzFXIrWyrTqevOXBy8h8OjszOecIw6s0T6sPvtgJ9ta9LNaju
9wpOboLrjY4qhsaPJZvOabKS/TcsiOV8Fk7O2ZPdg0/vkHESn8thtmcPuHt9AKxQyJ90HQrxQaac
zh8kbqCrNm2RLPjSA213QApud3ANrWWR7hOpR2sT81SV8x7/JggfpCBLpBYKuYPgtst1U4Z2Ka6d
sNn2W02lay8zrcDGB4gHA1S4oEijTlZ3bfUPYIBI3zK8PfG0ogVan0maVMkb8VklLqPR/XTjXa72
Q7lKYl805OcYE8AIQ5pG7Qvw66tbv+O0hhrunHo/DIHsMW8qz0HAj6lIyHkWnhiNLRmpEARe5du8
YmhGfht6QQpkiN23eSjsfQSblB0KKRN1sKRy4rcuXMA4SyMxIybSUWa8RrhCdODaFXOhQCbqXXrN
046tT6kloBHuTlb8LToUj1OVKjm/JXSo8NqVBF2/6ArZw2M2pztwI1X6/er0MCSxNiGfNHY6oCbi
H+TMTzds+/C7fPEHVXsbERHr3tA2ZABWWF96foH7WD9jdW6/KkE7AQ4qGuQcFvQ4EZG5BgkQi/ro
FRb35sEuYtp4TSq8eO8OB42+T/20UQeyJW4G2pSaDuQDxkmbpod2LvMMzWSxasgNCHEcCME6mfVO
RZyGHzkQm/WUlUqnDe5aHy/J0M79McfK4YHPIglzTVNr1kulQ9UNjSkMlnsBFKn5QKs0hVmX3/b8
ij1gmX8nlLuF1IsW6foNDrX9bJrgYcjxwJLxK/bOeFdsHyqgDwoNyKc91oV0QxL3He5vXDt2xjbi
acwKQW+Stjw8pwge78Eiyb3UYGFQFFRfr9ap9sR7iRoPQU07/xRG+7k/5cZ2va0F/Gowy1aDsflQ
a9lvFgHivlAV5nIWRtIwXyQ+rc0OWBgIgFrS8kPshlYX3PGGPCKtxs8nM+SLwjPJQAB7LSkps99L
ssRgarZNxP7lq6x62/Q9RmJR5yZ+ddIWrrb5rwmsERZqQRP6hXflA1OyhkJt0edyJ7L7i6jUL6a9
nKs8t7X26AZcPdLe7ieZ7nl6Qgps17+EpOKa17qYOGmoX7f5HVP0vjxCskLTQ8pjzs8pNNHxvw7a
KPOU9XwoYEiiPIuf1iXCTSecXb1fcXENM5rCKp/+K4SFa1QtZpzTe2nLkN6GPqnIexwSXr6rXPEz
GxaLpDcTyh8SA/36S022Kw99HHKoVeK0f3WopQBCKZZVIe5sWiJwC7zBH0WAEfF7FXBUPysH1qk+
JABaZ2RecL2GF9BB1fC+r3CFrWfoGkzDBdXZ4wYQlQzo9eBsfar62LXfWgMc8zrHssCsbIgcAZMW
BlMMywyEyEVoN8dqrjbB8jp6rQNHY+KUuJsy6iqIaHoPmH1fHR7BAZLBmFydzfux2Vb3dTmYYsrV
xesJ8zt4scCL/2qfDOsp9kYV54JDJntwFTeYvMYULkdt3aE5Gl4BrfHxzcc+GZ+KPdvdqRtbUTSo
Br34Y42S8riPm4hVbcvJ6vecQ/WDbUeGmQbCG1E2U7ZhV4qZBmDuyw41EsDqQOdVHpICjqeX0UUE
HwMFybAdnpc5+JeM4gfI6+Y47ZAjicclLr7iU182iPop/Qn5FlH+7vCJZGg2C7umJ5YjPaKZ+zZJ
TrOHZOaeaUhyTpRBboSSVBH/Xu5dhkMpYDltz2uElu9EMiCySNWVaffY+WmEkzZBqvxtKlORPUGN
lUKzSgaUNyQj7T2kEbVaJGvpES9qnp2jyEjxmZMeCagtjKSWR6JYTD6HdF7HroklENH/Qur0hryb
VTN5V4Y1l58xrOP+oOSg5kMaHQgheEjd0vmm7VRgl8l8CVUACDmORKYy4godRNodRuR4sJ8xG8zS
hGECIxzlF94EtUS5lm/rPlbLu4BFTPVvmGVQ+LHoC8jvhDo7bA0fyoDLcgrInH6M7ovuzfs4JTfo
bjyQYzcNznxW+0DlkwAxgH8v7RBFh4AGBGBuhxhmVMp7+AEt5m7QEjFOm2v38NJTkvEXqFH24R6r
p7L8UUnemu6YFKMS17AnxSCPSGwMZj0mMLkvHuYAmUR1QlnZ9qkhuTbTue8hR6s3JA2+blWOlIXa
hmIpvyf96sOpFXi5XkK1WPUjg78VbwTGe/U0Inq2+g6cs8UrlIe9QtcpMEvFl6Kfk+nVeUrtf7n1
yBOJaatJA/a+8X2NBknYvzu4cMWD3YFw/jfpfYG+lyBa5p2puAwPWxZM+n1dC0Uuu5vjfO8GUDrx
Rjs2uiuGS9iGU02W9j3bhfVHK4iyAJ/XJHtma8+GsgaKQssrFLCbOwUKX8mTHBAbNdbJWll7xrqk
QFeQr9jxlDXTQnXn3s/F9mddeVf4eih9TN8S3w7LvWShBMsBc3yxnxAj2Yr7jdmyxy2WwFbtO3xR
uAUwnjN1GSSNK1AmnKrvHLAvoICEF6S1Z+ODEQC9Nz5fREdLWtM9h7JPCsDVLzkZHPr4sTKCLjXA
gxKLJstUb7OjB93U5496IYGH28Zb6ePJS1gDslNedjp+JGaDPrCW6UyH5YQ+asXVO+xFqn5K6XWP
VfzaUnXrUYfap82kPmwAw2HjsdZUtoUBnuMVcf2JT3urO2RBLgrqNyC9gwMqL12ffCH+w1I9ac77
UJ53lzoABDvty8kf2pVjOVfDI6la+mMo2VK9oQoYgwt1Yot6dwlWLc9oA6bxpZ96Uf1L54Kvr7nq
aP5dprklb25bVPqtInOWRLhNwjvgN+wURYzYIBtcZcgGxSmjB5IXc3UNbo0tzrOqioeU7d34gokM
ZjcahSoctfZ6xLBIiCCNsm7x162rtv5WZqUsX0TuQvzYFid74EyeATRbTDWhIM0QEX1Fxa5vuwbf
tPnigOQPUrKd/K3SLwrcvQT9uARkKLYJiLNOsImqssXdj7TL2SlDyFb4zX1g/Wm2XLDrKNTa6cZR
n4f1DBy95d09rLGWHWvxxHabaybn29hMeoNkAu8Fll2XHtLO5bbBsN+2TxbENfUAa/mleh+nFLZa
LJptOI7LPIcjvISsPVq1kQdAruRbjzKhaz5hKXXo0iT+NMmMKTUGzIwYgYvsn0j29pUCvkO4wGaA
3/PuW9IiSxpzQ5aFJmqb0jrDDtBiHZevZ4ZbaYO308LUXcArPtbLDDr0Bf0b1dctq5S/oP5SlMVC
ZPNBpNy9kUjEXsfMJZjldJvn2O6ir3ueMtScR46JlT8DDtKrarKS5KAY9ENlsPFiWTF18CYsMYgn
Dexgig1JBI5sO2mQV1Ak31WJQruhDv+YofDK8Z+XBbNznmsXGle6dL+xbQtjs28q6w5Y8QRRJ2Xn
ssatTFXAvKqBt/UKM/+HnJMRHzOxZHlPq3lMfuie4t+sns6fEeym5w2RrqzeySxeIKTkD1gzL0hP
9Mo9Aekp/gIjzP1LwvA5dw7eV22TR9weLy2gseGUY7kSDgCV7djECbdnDcf6LIPno8iATNcDtAYO
8ELepWjydQzlT55LtX8HivI1+2wpO/F9Lx/yjhTJFfF0K29KxN5dtaKienDgxMy1dbaTqs6A8/Uv
swau0MC0LMwNZMVA7KRNk62W6OMJNOFb8NUh5nC2qnkPaw6NTy/pe8EqbDRa4AYPs1z67xmjmt5J
2WZYiM/48AbtxhgevMn38n7AuPN1SS84RZPvBvdXwZgY41OEdP9+GDsFxcY4JtsNEJjTd+Xc5sVz
EtGXNPlYhi+cEXMq9ns5DJsbUP4MxKOCpqjfKi9ed5hXfe7bAujFT64QtQ7oqQ9LAhJivSpFcDuv
O+8bCNO3V1YN49DsJd1VI3zWFoiNz9HlJhsGZtxOxfiIJjvSA02Z/QVgHx4PkiXo/NG0p8kpVwVa
OvRi9pf1JqKpbQnGebDBK+zUajNJrq8pVqLycemqPJwX5hIKpz4642Sge/vjuoWNz8isZlg1zWv7
PAGF9Xd9mYzYItlxB4UiSb5Yc1qu40GNPX3DJxt+2EyHGI6OAVyrE9fhGIHyNnYnLzDPYBTYyP7J
xJJjGlUI8ruJwQ/umGyj+VFss1dHkeOQUtnLslkM7aG3LGGsXE9lkmB1K/2yNwR9KT+u82Juft6z
sobh7oKefZzZrcVlIhuDZuAv0yk8frFSbbGAL3KVNfCR2yx+Zy9AIDMYGposK6f+Muyp2y+yy8YV
6hzqnx08Ptn3dkGW6DPWfoB5Ebddvq+8JRZgvLQRrjBFX9R5LMsPPWJowAq8Y1cG/3pAdGrYlxus
ppE9slBSDAD/MzVWjUnhA4VpDVxQEjH+nktQMGJdYhTwb7j6sh4q1r5LnzjFMqyJMNnPn4wlPxK8
h+Rm7G4IdgSevgUKcXdDWhWTu3xIyO9KD/7HxD0E8wyF3jYZTyD82dgcxjqKsfoxzJs4pxKsZOEF
pPRpkrwrVNn7rWrNRUHTeifXJDR6LtCi5EG7N9ua8Y7j/m2SIlkxTlXJO49V9m9G0ivQ7VI9dOla
PssB7nJirfyDpmb6hYgZzJUbBDMcSpbHuJClVpMHgz8lf8ieJ2ddSWQ3wjL7vKHyv2vkjONYYokA
9VKHVajiU0DVEvQ4F91wIiDOX820kpPc6Hq3iLl96YORp64c7bOprD7PFBsOVOPuWhKvzv2QZ/iO
TXs0A08PQel4A4pafs2Q3Q1mZvy6wcUqnOctAUObbt2pHUAwPVnKyK2o/HZ1QbxVa9t/bmLNP0Zp
sA9Gc1O3MgzPfYe1bIs4r3rOJiwkeTA/92xRXb0aoU4r8v/qPdmyusVY0Uy0G87QZOYPVOXyHhAc
BU5me3HyWowcNIjVPm+ub5sR8ZnhkCCSEOSIzezPsDYyt3Q3c81GA2pHht1+wrS+9/siDqOlvEH6
TRQNyES4K0PYtjOmnukf8EyNmFFMf9igYUPfVxOIbws7AJkHGWtWVXtc5aj7Bkhkgthp2DIX/TI+
WIpQx94sxQkxruXdtrIO5kqtxT3nzCPdLPYSQ4awrHky8ZfrBPZJ0zjNP8uqiCc+5v2DXjssCQ1w
yIAMoNMG+/AGoNb8kRmdHUr8j1rqOL7krV3OU+XVXk9uHn7iAcRjrlMHihP9GppzmupHQRZ6mlJV
vWFqGe588BxgvI5HQpVJ6xakhTs8fRS+rw1lGLGtPIzLLo95pau/S5nG81R48zZkblM1K+zwPcXo
AMxDYYK1aNleSzVtqKHbdK0WL3DplEiwLqgH+Dbq6+plB3QFS/SHPWHrYRBkvO4YMiI2VcWfCLbQ
cRaEXXgGdldMYPOT71g3BL0IUy/bQkACZvLXjLv1wQ1cHfK4ICWlTe0tA35z7wpOzgYNzr9izcqP
oHz6p8jjfMmY8bhcxVw2irO18dWcH/cCW9J5gnvnQXU8+zbkW3gvqoI+tXwsjgRv28+CGXlHVI8l
/lCADIDDEvpmyXLVdClT9x6r+kOYV3cB3rc+ZNohJn2YRvdj9qw7rTLdbgUshPh9wOUH64O1P1mQ
yvb7mM2FvTI1m+eoMVycaOT6XQacihockepdloq97LHrz1ibrG8DAoVA/4KrXiOmtjxg180WtJum
+ovAUgeEq0Ds7tKT8uhCCxBh5vI52HEUsoaoMPuXLK29T/cuPUxxNp89VsqQTGPowXQHCpCL2fdy
XsCv0WY5ARFsn5NSjK/RT1g4CuSVvAFlTu9ABPF3Q0l6dAhgkzcrLP+OJAXwV2Iv8L4MbsGiwFfu
RY7LemRU8Q9IFVFlo+2g1V21yI+LZ2Oj+3R/Srs9LnXeaVFiAMFL9jarsfgcvfQw7/1q2Yl29r5q
K/U1krTnvC3jDyd5+W1J4rScxkTR/gIokIM+4ZVgfynwvhz8mtRmNYzj2RnWeOt7CoUSv0OGWuSX
be5Fee6xYcTN47RD40Vpi7oMM+V65WFKr9kuFxA3PPgUYetwUWdhbg8lE9PzUCp3D0DKIC7OxmM6
2+SkFXY1uDFKgD+4HEHcyVGaG5Rs3mwIHCEAFfPhJS6ePGer4u39COj32WXKgGwl07qaaA6hHJav
mFPUd++6ghzB0ZPmMaRTEC+QfirgZptDP1ktH5g9Q38EpEbmX1NV7F2CP0XjeAI22lKMcVi7eWPr
FewQXFWBLMPIjzayQv7wOc4S7s90SLv/oe48luNImi39Ktd6n31Ti7H7/2ZTulAKkiC4SSNIdGqt
czfvNg82X0aBLBBNNufObjZpGREeUSorhPs5x4u17rJhHRecnkhRsR4iaRx5RJAxwD/+z0jZX2H4
1Xco7QwpaccNLGulyEG5NIFgkCMrC0A9kN1v5ktm9QgmRNnaSgFLxscTk6fQbzqUkbKZBdZnU0cA
/hGSY478zXua0NA/g5u+43sgSkw2zwEwPD+3Wq3i2tb964xtZbHWmMDCuaSqnr5FhxTZurb2rGZO
NMl35vjfs+Y37+JXGOJ3QHCvH+s+kEprlbEhixeBb/YHy2Vx1JRM34C1MO3tP3/eX4DC36dkLotq
qHRNM1ej54OBAqhEqgslIUK0iYKs7H5DXf0FHv+9VCTxjcJJOtVYmbanLmpk7ZZFkAf/bx/ivVpk
XhpthfCRsWqthGCR8sEuvATgxvAbHvQvvqS/KUUWqODkngvxngxrM78ctq4THtE1+50sya++nncw
7hr+AzAA01jZerGEBsExBGbRbx6mXw0+fao3ZAu3bwM0PwOwn8RomFBad6b4dvsbhPavRp/q34yu
RrlmDBLfjTom5syqHRJKj9lvsPS/4ES9F4k0SyXpYMDx2PiWo36t0iDp5rI5oPSl2Crg0px9SMJq
Wxv58Z//EL/6PO/+/7bRF01nJXCElB5EaDPou8ZqtNt/Hl28859ML0LE8M3XZYWDZraDp6+a0C2s
ZSUXTjYn6YIRfTWTFKcVRwmvnkVOXqknyQ/G8EmpRtldmGqoeTtfD3PvXteLMljoftZJ3vln/M8v
/f/wXrLr81uo/v1flL9k+VAGnl+/K/77EHwpORf+Vf/X1O272b9/LNLrddTF5/rzD4VlWgf1cNO8
lMPtS9XEtXg9Xn+y/L9t/I8XMcr9kL/8648vRHvqaTQPkM0fr03br//6Q5k0Xv7z7fivjcfPCf2O
L/n//l/x3zq8fK7qf/1h23+qsqpZFjAZTcMhwVDdi2iR/5SJ5smmaqqqbMmTZlualbX/rz80+U/m
Q/YEJgZQUCb1qiprpibV/FPTbU22DVNT2cWr6h/f3tgPX/zlh/iPtEmugbTW1b/+OAvAvX9GTDAt
7/5SgEsGD1hDubFio7ypoACdfN9Nth2LEOdjNcPx6tQte/POapUPbCbsbKGWlcSONNVADiJ0uSSs
5W4CfwiWhSKZIH7rYp8kgbmIjCF67rSm3QCtBdruhWH7EvuBsYRLGc+zrlEXXTEC75ct60taOPKm
cMPq6GdwONOkVh91PckOuqJlc7Xp+gOuaO9ujFMObKMiv0QdSiiIlJaQCWX8n1oWRDcOKnNXpUFo
I+wmOpaXF46Pq8SIrx3TUr6kRiMvwiSOn0ejD5/UMCqNpZmRIxr9X3sHmDyUZykeFmhRpZRegZfT
r1LVya9MKLu7NNCbx85X4gfgTrgS686JPLB1Smot+ADgX4rYam/VsdfjedP40pOalFk/q2KFNwPr
ItjgY++7WQVE6ggoyrq1R80goK4a3kND1BleXFaGJLz1tfEToNJ6lyQSXrg4ToKPrhUVHJcAi66R
OAxuA9ahR60HHDLTFW/Yh3rSfI3GWt4rZkLaZY89xDwAy76MW1W6bqJW2RbhaD9mulJ8ApbHdiZw
Qp3YuSLDjzMA9OLw04LGmfW6hadPGdQn3RoIajdZVS/sJpM/eY5NMErNUNp2gii/bf3evEbUqi0X
Q91z2vNaNULoKoktawIh9uyhAMaqMxWFw3FmgJf9XNhqC5zbc+purreKP+/ULn7UOWndksKlxB+O
rCPHXqOK5nKEygJxy2ARxB3oGRRYQN2XbbnPdclD7YUoljHH79awFmcERlTfHa4sJ/PWsaJ3iFtq
WqasfKMhbakX+CUOtpIMI3NdUfHFO47zMbFkcw5/1HphQc8I8GVDVswVE1LiwtXNSJtVdsaGm4xW
8l/oCLcWO3bHXLuKpp3CumoWvZ0axmyIDZx9ieO6a6uRy50JRyuYD3lnPRdEZj8G9DqEvlM9k7kX
dhZokYQNF+77ed2pFcSIRA8IYZcFeFCX7fg8JOa2q71AWuZEItEwaoxYn0+ojq1eata2zEuCnvF5
yx+7u97XM3cOijYe5wG4PZwp0dCtYgj/j3iJpGxVaPVEQ8HnFM1G0/S+QkEqVrGjyhwlBj9bhapV
VHMysury3EaO5tEic/RACMYg3BZ5oa4ThNB82KGo3uWrpJPtpWu3zROMmXyTcrIer0ZuAWhO2iQ+
SRp3nWoXyo3kpPWE+S1OMFrgFIQZqFqpsANQ5Ilz7OHygnLSy65B6Y4cjyvLRiAYGFpX/2WVaros
Sx+aoqrgE8P3yil9DfJHRRujG9mpGx7kCvbH4DSXBAqyr91Yt+lK7wNllQFLuwfJgGu8GlVjmwHo
CeZBajrgfe2iuopKG9JwgDP9xhzDEtEWpuYQgCTBn2Xfegr7/zgj3uhlhE91nzxecxA6yUkzGv6U
kL6CcR7K+LdnLUjOl6KJI5x8kaZ9DtKoe0ijpnzKzCTZSo6RHguTNEezolfNWyPLw7skaSDLpL3h
3+dekb14+NRXOB/yDN92b14phlzCdwDTw3RmZNEJ0ewIeCMquidpkOxoOZZj4G9L5lpvZrscO5uI
g+PcKDu0lgsjK+8VNc1eArkuPwJxsskQ7Gk7UjTYX3Rk0j7UwEq+aBYgSoRgG3Oce5qEr0xKEPwu
gtYn12Isq3BgcHEDS0/afm8aFoLLug4UjZhBwLktkEyw2I2tODqPbtvBpvHG8YuStCQgcGRLf7R1
+DdtUuQDCehU68TKIR+kUos+lpVWbFKNuAwAuTaNees5M4Vp5MnCz+zK3w6W1H/2ElAXuNZyBYef
qmj2HJG0ulsYloGoum0o3s6NSHs5J3bTVnO+x3FcZ2PV7sD5Vv4Ea1CiVUIWsIiYtoVrevTCAlQk
joFtlBV5vjB78usGdpw+4R4Jio3bO9LeMEMnXrRpC0XOBMnNzGDlOCs9XJ0e9HklWOeRqUlrrTEK
vPR+0kjzQUPjppzZKI4TNTR0JlJ4V8XHxqiyT0j5pMsWFyFCmyWqS7IUPRYx8HEWA3VJqi/rWU7H
agIkayTeNrO16ZMVm6E7sPNGVtufCX62d4BtdQtaB2vEAqwVrsISwpK+CqLRLFGiroynVM/S5wCQ
ZY4LqSJ2OhSB+wxiSFePBTSFgVhS2X9tiX21xD0Gu4W3Nr7gdnRTtK2TfpUQ8VxF4G//ItwlH+y+
y+4LrdeWMmjnTYy8c8CcEfdIb7u288lS8TyVbpp9NiodOlRlBuUdsDtVXjiVry9GvpKF4VhatAwl
UhnN+tw0vyhOacHyM3XlumvCmF2C7Lb1ioh8dlt4rfXoOY25LeXankGwBLPkmcPDGBb5c5ESmZ8l
ehVCyNL0pdQMUQdKSXacWdikeT6LWhupR6ImqTofbNdeFngUl3Arxyvy/YWIfJD1cQF9s1i3nu6f
JMCFd74hAaovBnmVjhmYYtcxE0I1hbu1EMbalXVo7zLNC5Z2PSp3vQpNQOKjL0dkzvZ6HuHsr33p
pHYywXSoyBCiMyn/Oujsq6MUj3ZqlmqHCzb0DoYZqFeEJaOjZQXyrUWSJ3Ke24ixu2Oq4RjKcjeY
g1/DJz2QyGYJuRGKlVQmHz3cm1sl0PI1ji84Hujcboygl68CxL/WxIn4IwOzk/ulZGX9gWAccUfI
EC2PPetav+ohUn3BcVodNattgGIEyUkfm/RB99PWZhullH916oiEQ5uS+DgJqnFN+Dh156SWlT6B
r7IeSTfbLftCj6+SVMWBMUaOtk0Kp92xwJgbVAD1cUFYWa9nUudD/PPTIJ2Nla7sGx7mlS8RcwEQ
EK/Uxg4+oU0tvYypTRxBkwmP+FEXbtTIGtc+cBRtMZgurmEEQI5G7o+rWtesFMZYpD71idLfZEoT
L/W0zI7g1t0TLkvjmFVDvMbP3cwjdeiXFgqqq7hRogNBLxLsOF215zuR91Ei29ugkvyFnoS4fsPe
6haaD/dIifVhhUB+viLPj/HJGhpnb8c57wnG5SnXXKLEUNzKlsAczxsyJGkZs7trjeK2hf74VPqh
dTRbt9nqbOHmPA2Q1u0xHeZa0xjXGc+xxw4HKvIMB2p50H07PoFOgUDTOeWT4wCMvIoq4EabQEoC
AK5ZloJgkOX0EVUI/0MAcaRaZXKe/OVJubZWQlfdyNkwtAtfAMbaWolQ31McANUKLKYPqtHoS9dx
B37XqB6T2dg1OVFatTeuO5wbYOryiEVFNYvA38RJnTP1sc33ZrFrwqfSEfrZdADV9m0Nb5rkToAT
wcXKm1ZWgDng2ro3/Ta6DfxKOZLVupmzSfa2RR71BycjGEMYo8BJX+R2+yF3CzAJsQfWB/V5aQGL
xr+porYgl3FWw8ZyTMma3kV87Xa+dj3UARNjKLeut9fJY0B4MMCTP7O7zsxnfdo621hzWcI03yTx
RlOS2Ne06xYAYmU1i6ZOPFDohZmw+KrFhpXJYpNIxE+Ly7R+JltzEnw1dNdSl/y4FU4rxwPhx2Pi
1JyRCKvMoqAzPjR5RXTJBNnDDDB0V43esEC6Vb1tcYfsG7N0OSzW+lULjnXepAopq5meq5eMmMIe
yFG9greWXHu5qT8kQFRuLQCg2UwvVXjnnhPrHxFq6Lb+IPeHwir0jeXZ0qnjCd1VbqM9hF7rQSgq
AWwwI1pPWgsofZE1ihTP9GB0N3pLjoprKL+VTOJsvbl1wozH0KrbNZQ6+8oxh5JQjQ6Wog3dekFw
a3TBHGbeHdSH3L3GYWTeA3YaH/zKL2ZdAHlkVrCxhQcLPW/WSvzwSDIZ+PV7CRitE1UPKssYRHjc
3B8dQ9NvhzqTHkt3jJZBmozz3KvqZaEbFf/yELIfMjjDI1Iryb7THXKfS5Ib7TKrSBZJrMnzlr/G
fqjgdq3AtGpPMvjlxxFN0bWiVdOSXEbmLWGtSXMXxfYcXF9C1g8jgJUhj0VkzszYDe9ddDRnjh7e
I8TkAjpXgq1hKO4WUdcQSJbVN/AHo2TBgTSYV46tnVJXc0AmKJxxoti9qdSuuh9AXi0ict+w0A0m
yGvXjD72+ZhtE43nYx4qrX3MIxWkNInutcmrPMrtPGqq5hDoeXfwEI8+FGhX5oATFJ4qzdfb3TjN
bDM2F2STGNGvY9dnhPdVo6ts6YfAOqh4DKpZqPb6XuMAhrhSHx4iXFRLxzfY8clWeQfTMfrLhuC0
tcqie4ZZwP7N79sTrH/W5KxN5xInFui/pQJ7Hiypdd9msdNBTSLzH+dNL/9sdqPFx9Ih4WaAmkkZ
3JF7ZK615DdbqXEWPQ52CWjF52R5GMq2/Wwg8nIzEUNRxVFsfUXsqfsY2qAB5yD6UJa2o/LkCwhv
3gaNOm8l2H8zLe5h9eWyMVMlxz9alaQtAMamROK8ZBUFY7VpA2dcdJk1XquGXO31XvO2csnMpRnT
AVo4b/7/907hqkrxV711NKnKpNLxa9fU/6yCz3+3P3umJMV0/gRNBJrJAfXnwPX55prCySSbpq3K
iq6bCNbin3z1TFnWn2DeFZvjpm7p9MJv9OqZkhQZ15Ql67JimZqjmPJ/yzWl2D86ZInD6IZp6qZi
qsQG2A2+C1DEBbFq2YcYNotb1rVgrdbuLZi97FBlcnYQd+LCoVMGWmDNRL0bgSJlV/WjXZJy/oem
QtD1x4bvRTFKrZjnrsJMyWzpKmFmGmHt78Ul6aZTnmakwaaSs5tLQ1mTUGF1KTdFG2ycMbkBCtzC
tphG6LLBebUpLTXYWDTnBNaT8wsUpd1gOZSbxCjijSRB7VZaU30Y0sbfy13VzQjSaecioKm3xdLP
3xb/W33FyPI0cg6ffgGhEIx/xRG5VR0YB+roaTP43/qxI/y3i8NqZU8lTTTElqsd0UJ6tRbFBAcR
8AA5t3eRW6w623+Cz2kevdAOTt7AmjDE3fBR0tmE25VVbcImGD6CTN+q8FvuyrZ/NRP1reUP78z8
PjLvxGjMArBsptES03o7WhH2W2EGqaNaRV0N3rVQjJ2flO5CUTxU3KYiy5yxE3cVkKLyXCnK4oJz
9FvlpaPogyLga0dh2CI/sOvBP/X5re/X+whtDnYKjaGtjUD6BAotPbSNh09zuuunu0vRyfPPBOrV
9cVMWIiiuIATrjZjNdxfqt6NMbQw0eRl6bfeIbJ07yDuDK29IRlBzxTKbDwTdZeLsPPb7J48NulG
1CdT10t/USeKVVM8Fn3jrEXV2+Hqcdy8maRe3dRv3dKKLmKCF780XkxLJXMMzm8N16yqG+/+/J7R
E1cwG+mv1vbZuqURhzR8zPqp0PI9/thhJ0riomZtcGCVX8o4s0+X+iRXCagGNTCnEmrRMrPrGlUM
K11dbMTdT8YsQ+M85ji9qLCyExzDaM+UOB5mSdH7d+ICm/RB7hVrL0ptPg5nCyOP/TsDF/SdhYUH
GmMJbglur9dFe/b70R50zCcmPxeWdBLtRb2kq+jyiPLZxOs5VYumydoaXXfFg0WdL+vJ3Pdt+Squ
rC9sG6RDKdvqw1TKoVsfQHVqD72nntuYTDXRljTFa1um6uc2iKlzk1jX0oIOa8wMnxR7sj4edX6j
K/Dt1UlUVUX5pj4z0FHJwM/QYVSOrVRbV5AaBnLBVM1KVsLqZsAhtcgRAwKjMRW/1wV9Wi7LVC9/
WodaxXXrazqgqKY6icuo2NleNcO1BvzmXCXqDSCfBbhS6c6vouTjSGIXpd55uFSjmHzhlfHs1GpN
4m0e6lAJ/EMv/gaXcq2rz91IYkpRJR5tYcf658Ok0sJto0n5Ko9tb4HMSXWTdUN5E2dJca4Txdp1
/lYHDbG88aWvQwBRFnYX7N+tJSHbIyZNa5o/o2nmdLOhndVBnKxjMWmKyixRmquwNg7GZMfejwlY
3Ho51pAWWvAvDvttBAYKNvjNsDvfgiAedhCNQmkubj03zwuwgmG+tP1xgiFN5TdN4vZNeSwajhBF
aC4RPMnXWlEEV2Y44p9FFHVRqvHw5Dn+DoJw/dK1+ckzUIkAkDsscM9Fx8RBqEPR4AJUVWDfVbVd
zrpobF4kdy4jaPA1Fuw5rXVvBwhG68YagqtwyF7HD7RxeMoLbxf2YfPij+kp7NL+owGA4Dx+Orba
Ghe7TcYiXb71LS+5bkBZipK4ZGPiLAfodwsvtscECC4uCUjQx6yIlFszsYsrz0Fe5tJDlRCXMkKw
XpcxIQaex9SSTrlVCs9Z5kgTnl9VmEVVejU4kb4sIWHwAwPVl4CXkaTNG5IvHL7lmZV06U2XpcVV
G2bhKk797ON3Cxiq8gzFZc7vXnfry5kZHQzHyPYcaNJrE6f+ddZ8tmIfvY7QTq5FdZghrTpWGvuF
yQpfCB4zyz6bAQN1F2Adk4UxZKB6NAWOv9oF49KEr3tk1siO9XQRd8bUavjyQ151WvEclv4XXEgj
nFm7O/Q9z9H5VpTTUotXHD/GWaPX5CTLHLL2lE7BsnponVJ+bGLzL8Bz1deJJYTiGWfDFqeDSrzh
K4f8v/CcKY8THgrHcG7cRJqCm6Ie9T3KB862sUNl0zlKcZRLnRMhLP67Uq/wd43R1zyPlZXuxtVJ
XCCIpJuwxjGDMldncBLqqlNTsXyJSmEj6i7WWc6GQ9SNGlG6YegzMI2tt048rwbn5GkPI6TQdeoi
iI2eEbPmj0XRGk3GolX0FcaaL6OV9X2on/W9tPqT9rUbpvbMz8r+EKdadzAMWL9VWe5jMj0PwElx
jZ1vkyhTtq2SI+BUjjPbmsT2QvOz3MH7XHdq8kXBmbGxBvJ4LJhHjA1R5M9i83Wu6/3oyxCG6UYP
j1XcDp+URKkB40XOKY1c65hUrk5o8ltDGLfOCUa/hZ+MBkrDJ9kEd64HJj2C/G89Lg1+HBhvhhIN
dVqFpCyxrn/5Ou96vXsDxfTOLm8gmd7Zu6HevQEw5q8fUjQEUoZXx6+bLYyjDCmX8FF8O4qJCIa4
E5ciQM5bfE9ig3tpEL1GI3681ItNrwNp5IpZ90rs+vxHpYrl8/7xspMUTT/dTl5syHrO/PSm52U/
KYwQM8d32MYkjR3BC+8Hh3TATqhN0Q+p2Q1t3LsP4hZhKTkFNfRDe2h0/oqjHyCf1JH39nRR26I1
V+ZgaayO2rTPH+W941cgu8WtsIRU3+PkbCWckL6PP9INkmTXyvg4ZukYpFeW+XQuiYa6kBH3JM6S
7GD3YSNupRan7iyJ9WR3vn1jIAYJ8k/nnm9GF7dyZkAXqEp73kQwCov6rlbRhJoXqe4uGjNmGp02
XqKxN+5EQfKrmhgZ3AlQxpX8rI2ldfBkInVOUqZ7TQraR425b7D6j0kb6VfBgOyGmefDx9bCgQXf
NN0rk1XnHnJf4yRiRY9l1997uZQs1LoaNzj+tAdR1KeiOv3xRbFO5bfFc6tRaw8aRPJz314lWtzK
kbxMrPxrF3nmTewz3cOMaqFZ8aB/r9cMcm85ZnzrFgXabaUBylZv1QfiTq9FqKy8ckmr5CgNMAyK
jQw2m9g1XOYM/iThs+G+bstgZSDouwvMuNh3eAOWXtz5DyVUy9mgZO6L+yTrjfwi+thaP9yDqw1W
ABfcnVK0xb7HabjM0b+6snpcvcp0QFSj+GrsyeKnTudSM86uAHqGN/JUQkr+TRsqLOc20W9qC5Ly
wQuDVY0qOcaIN6VO3FzViTr1pdgg7H4uwqhK5gnak4hwZKwjgFUWYkLvNVnbh16Ofr3U+ku9ds/F
vuvYiIpJ/ruJPy0Nl7VA1Gd+sRyF7WW4qU6YJe6tRFRChRv6ITLDF1AE0kvqPGiwkr9ClxsQQnD7
uy6ox1XRufwtFD86AKYqlt/7FH3nviTFB9EHsu8wy00r38BTGnZFUaN1VRvWqSkVc2vV9ZTWOjbv
nAqcRA4S5StwmZkCme555Ds/24IIfrU1RjPbRiWigyVklpRNTKBuVCSBPqp5GcLPCQqWZiW9cVI0
CuquYCPyd4uKoDDuWY43raJJc/GPEH+GUj740CAfB6NJ9lY5gDsX/5HvVuK/URWHNi8ahCDDD73S
sk9AgQqv9DgQ/A7SboUKWZ+ts6myTPF84NA7gLAyl+jq2/nHsVjSHZkLaK0m2lR48O70UnJuMmJh
ZV8ad+JCqJhN1ZgqV6IYyFm06btRn/Ov0+/gmrg3KHrMwlDn2c81dKR79QaNlPq2UYE/1GbdE5ep
5Xiuj5NZhYShaVS3nYHKRxhD4RHGoq6PfLyrATqRoigaQkA94mAh63p0qNKcz8S57zpWVB+JjMjs
FlBgkQH1rBe3S2H/I8G6ylNQ3PMyi74qGdtYJwikm6hR3RtluAUPb1+LQukrGuGB8vpsHimjvs5b
dDBEq7hIkDQXCbzn1WWMadii8L1dbkJWnjMkaTzs69ooYDtIbPEjOJOLaB5rlnT0vCTRQQZ1/in3
Ub+rW2sjSuLi55Z/QgUEMSqvahfvGnSzcTfe2D+/r59GmzA5vXS8DHM2Kvvza4iRL/1g6fQL8b5E
A2JGa5Q6+NMAwbomKnNTJmO5k/QIVURR5UXx0kSfYiGKoqHSkMoJ0mB/qfINOnzvfqnXpu5A7F67
CzMlDbK92cd7exK5mgnjFDe+eGVREpeK8/oy8Emo5RgSduJVazvcn4vCRryim+vzoQSIQ1JGBeKG
3h91d9zCRkUffrpEZu4twTsw4U7FcjLTJ+FQy/avRacWdvq27hOQRJOFqJtSxTPZy+mVqEM/eyDf
+rDlqCUjHhFF3lL6PqboYTn5whudYoq/VTNTa/y7zrA6clFCPi0B29+JOpMotgeo6SSqUKfq1rGE
T/7cOPWaLHpnwAKVsTdjCAvRy9Hts0XeSsZN5t5myWho3twECncM2k0E2eL7Fj2c5l3kKuwj1ed5
WppKcX42Eu1icv5WbTZJdEyREiPnLFohY+UY20Dv6omvG1oHcYmUOly4RlUsPFILnOtC6GqIiU7l
5K9KaeVztbAXtcHUlCaodhQoRYKBpYiEgbtDoPlLrRbmLOqT6iaZLnyLqLdOdShEtSiuVm62kTsk
eF1o8f58nMqiXXXiW8Uf1JvUtOQVGpfdGj5j8dQV8Pt7r3swk8lJ1ZgE06d6LUeTKG+C/pDLsXvH
XLgT9ZfuftdhBjtXdE81r9gDA2nmbSt/kMfIR/HDi5puncmBtwbJFRwvdyESDOc6//vdpfVy53Wd
t0YJMzj+zC7UCmfh5FLAWTaxUZRoc+MJQreKWqOKQFGsO94hR1ECzo6hPlkIPiCxNX6rq+SnsfeN
WwKhMyVUiC8OUnsPfxBFhtS2dsaYtPdKkHrLXEMhWLT6uZszlZIWBFxie98bXnIqy+YoSuJiw0B1
Ha+9zSaDy2iisat9b2kC1FgBouagHVlrG1mSWy1Ar7SaFj/NR1rOyvIPgdUESEpl4bZHwOc2iAh/
f7eotSqZK+RYW/YGOC9d9u/ERatiNtsRdGdF94I7BFP0aydp31s0rgXaZuolLBLvdQzRSY5REXpn
Mb1KrjsoZxK1le7yjm1c5xjGBNazP0lgFrTKfx59y1qo1tjsQjmqbqpsLGaiQXHr54rd+J3vyP5V
qI3GUkWs8pPqHt51NLzGBk4yzF14NSfE6ey1jSP2qo+aGKlsRV1FVdLeaK5szNW8Nh7BYHwlTBO9
wMKejU1MUqiqyTYpGpXPsHZgKoXN+KCkAzieQh5PWmf8fEjj+5CZm3+VAYR9Pn9Y0EULTS3NPQAb
5Jy9Rvl2O3SysvUUOMVTnbDpYK4iCXEx1xr2BNlgkB+2l2smgn/sLnnpMzm/AOysUgLRCzXLvsiI
OpwUK6kfwKzPpcLRHiVd8/eqaoJgmorwcfrl6HbuWhSnTl5kKicOldXPOtk3Uqape/CYCGa4ZrUS
7/fyId58UAeYwtYo1fOne/MR33zQyzjnynN3tCNJyjh92g4S4DZQ5H2XAoP0VQ2szzSFW4rebxPo
SjNRFBegeQ+y2tn7YloLkrp7tUAROSZsb3QPPcJc+0t/5HMQtp+MRd13C8eVjLWqjzwURHG6Re7d
dkhs7DNNroyroLodmOWA32g4IUKIVtNZyZWJ7eg/FkWrODqJ1nEco4WuA2B23RJ6ZRBqD41haCQl
o5hPxVoeX4vVdGgQxUoqXqAuob3vDuuSX3TPXh3v0OQZFnff68vJf5w3/U3e1uWGycG4UkxYoUYf
uZ9q/dEsvfY5SPp8oYUVqsBWUpw0049QX6AhQydFrmQIr1oRrstoVDYhB6r70DcfhIGdsWJDO5Zv
DN3UrzxwLsh2q84nL/koDDR4hAvTYLOHLzI/GdPQ6Oe0z2i+b9NpcrNCaTrnWxGe0WmCBcqnGKWy
j/AEHUSNuLwrwnYmu7UC5JsuF6t3pt/GulSL+fpiL0bFqu48iKwkgZUkP9umnFtRoyxe77zvdwhK
oHrT8Zz7aeicxIUVu9gElVu8qRMNCWlz5i5b/9XFWNzlnLGs3jni9ZSt2W/6h+OHWAbIImtSdSsu
uamSkTopT2R8qm+9gk221Xao6363QFwoWvROocM4/9Zr0JRlADLiJKqqQdVWEn1d1DrD6ReC9koW
BTxpZImVD1r91ABnsddaCN/fH0ugZlC4EWsF2zm1Ch99KKHIHPlgjJGhRKOnUIdPJbmtUfdLkPly
m/AaPANMx+8NgN/Jao349/sG27aUNw0litehBDH6gFqEt0tzp9yj3VruLWOCw9pEkiFr+9YynlpQ
yUvsrWhvkjhf/SYSJ4ggl0Cchawx8j+6Yxoo2RCSf58iXjbVqGl73Eep8dyodbur+6jd9Zb6emcV
kg3Wairrbnt0LPLI/8xO1FXTAJfWf65TjP48nHjFn9le3sVlTC/yvXlf5/Vg7IzK2wSOU6GbJaG2
abkV/khIHq0RBM9Jqzwgp1ncV+FYbDukg1aWbMhPCt5MYRBytD73zPWxum5GkL0ycsDPvs5ENfWE
+P+2Z4Q+mzAQPavpNVG1Wqal5O8cVFZZ53vCfq68Ev449ISoErfC9SYuwhMnzDRrJWrOPflpMK5U
0wRtbY+VOo+N4dmAlJEshglbIIsLW9dNaSAtBo8HRVipKfd6WNnKSp5a3FZ5Leq+dEMugXwhm4Wx
ETCvzirQ/tUGYyN79i1y0Mz0uiF1h6Ywh+d/fqxEWt63TxXUJUV2eGA1U1VAlLzjC8apKqHemPvH
118K1JpxI+ukBei0Kt2RNyS7J9XsSbLd4VPb1e/riakNnxAJ+mm9Oo3TTONI38ZR4sgJZ5Kmb8BT
sblPTBL/oAjabiT9x3I+BfiMKdQnbEajbTesvN/6iHKoy+2hbpVPqInUi8LrqmcLYfRwTL6UCAbO
CzMOjo2mS/u/G8DDsea9370aQGSoFsgUwQoZfz3CLwykLvAOzTSC4frdb/iQivwjAIew+//h7Mu2
29aZZp+Ia3ECCdxqniVb8pDccCU7Ced55tP/haZiOt5J9nfODUMA3SAVySTQXV0F9A1YC0CljHoW
MdaOvasjDHlUmx2L/HPGW5Dltqw+WkippVXZM/CUZeX5ra9VHbyCZZfe6+wU14eszvrPQs+Paabr
NyOIxC7SLXXhgl/ls+WkR2Tn9RuT/ZCx1RZv9o2R6TfTrcUuRdnLQnjxMNlP/XmUgugAsGYlXjYK
4LZgaTJeIqPDcxFMEOvCbgxAxsE7g0hLcM713HvOElQ4yX6l5u0BsGwOUho0Ub5kL8FR2q/B5PFb
L5o8x1ph9ELZf3RTsiFf91EDgQaJPxGxrs0CV9WOZet2TxXPF2D061/7RGnAUKGaY5PMuMi0I9ie
uicgwkd3Q9GbreuhUlO1sl3bqWU5Q0mM8i0wGdTkFCxfIFdhZUAsiuImRIu1Ep5ilXwqRVpaXrqh
h+p4Cv66Ug6olQVy+kL9lCTAvxRNf/dU4EkG5JnKJxvSw9mhl540ZYbVf96LYfSka3ogS1v+/REA
ZNgv1e+2yS3gx7BDBtADjy2UNP5a1Vtmbd5nsZUsDd6p+BZZDB4dsNUFK6iqadsUcNCr7fFXEeb+
V1APgg+sjvgF1TYcsB3QOaEizv9aJu4MtO7pZ4R53nsKeJIBeapGe/eMsXBe0JT5T0+oQwerGLGC
Na+thYE6wltcI1wQDW28oWYfqtbGsZp23oI56Ib7iC6Nrm+oRRYJ5GuiUE/PtTQg99wFNpoGcS/W
pimKFiwy1d09RPqO3MmhxPoztNzsTPYFQkVzrEQiUGdf/KppoUlzswHBhuIpB6uMHzBQ/sQ+YmBF
1QOoHSfrHgSZEPVAnyb7yKsq715uD1QJeUE8HkSulajee5CbL+tXUFEJIu4F0s76PtDD5EKHtIMq
jV/n1drXWDz2uWrhHezAALgaxDdTf4ZaSsgT8nJNA+QPVtXRllpgH0JqpnKLU57kyxg6Bp8bboCd
S2nDY9FH4iD52RZlHItPIdSiWiUOvoEWP8Pezwyu0eBEG6cQxcaxXesRFDzljEx+nQ2/vvDootLq
j7PhNxRee9f482wNqIwe8EICcKZjh7BzPputFhXAVrSgfB6KM1MqdgU5nrPIwP+zSiHicX2zbVEn
dyWLDvaQlyjO1JVaYHonexoEsokdsiZ/io29TtNL82n635mD6/HzZFs0aXGma9Ot1EJpwDOJi/ty
amlLg42SH1SUtxywOL3WvOtfURwTrj0jRoFkFPavVdG9amCPvRj+YD5Iq1ZaeX+wYtKqCLorOad1
Ha51RQG/k5wrZMMrB7/VONebFV1xtFKV8YqTlbyiQHQOqA+wv3sK4qNpaEQvYEtDpLTl4cezwMru
o97b2f+HneuLVRLUeJODP3wL+tR46cYi+2Sq6Ze0yuKHGF/9GfSZQHGHRf6pQf0fAudRsqvUtHtt
irXpsxziRUW2zVBEMXozsGgFnhON3iCNDGc06+TdFzp5F3JS8u4qiHgBaj+sk6wID7mhhoeqTwD3
mtp0Bnlo7HvzJl7HqvPyZxMyZsg7QSNEWvs2e6E+JAnZNhlqhr8RLX9CwS1tuP33DcXLPoxk7ryU
6bo/+1SB/y0fITEDTKUyinJzoT4ks4fUyLQ1Gyr9rUG5QzwwyYzSimSWaOup8dMnlfhUBq7pOQhc
3XnDgvTErbi/9BZqrAK5KNTiFKzwLcosoeHwfoA8pgFFA/ezI5eX5FG9TeXpGKCpyINB9heVYige
jEFhWc1yXZzscCg2gNyFHLosfXFAaR4SXUAynnI85TejoZ7z4oC8DEbolCyd3D2hzhzLEFaFG8rt
5iLsFtSkZG6cyQiLHKUmjfagWh6bkGrAqtyHGLn8cvp0CwJFZ6OaPNwnjgaGNkM9eMAajofg7Yz6
qIm9zGibmAIl/bEDErLZNIzifjHHunII/Xmi1gvEBBRwtQPM9eFMwTvqY99k12OFNY62b2fT6HT2
dzsl8MVFtVgxg0YJyIkUazt9OPqsoZbfP+vUVIxojYS1jVTpz/8NMpua08c15bx2B/7E/KWy7fxC
wStsFo4u9CMuFKwyc8AJZOttbLKUY1PrD35Nydd/XzxpTG6Q3m2gmM5M1OlyoaJuFBt0UrJ8tzYH
t6EXQbKC3XrUmbYNsBlegqCeE39pavDXU/SZIf25EyjOn4VYaCHp22bj6BjflqPky6H5CJ1S1FLH
4JI+jXCxqK72wFWvrCEqDDCDSAiZ7AuKbkWtEWVGHgXkaWngXR/Z5F40zvIBfVYI/cGM2njJi0DT
HVCibhusfsB7g9zyPi3d+0Gp0Zz6FAsk1W2pDksyoYHRb2rTGfl96Pt4AbKhGSF8BolWeWXqczUQ
iY138m7y0B1wf3aj1+v7rkOrBlau+gRqAjlPetTS4sCyvj+JWnSnwkHdQCKSw9RPZ4kGHQdkEj9T
K33zpCaQDtUcmovtkiaiPpqNmr1bL1IjTscpaZD636Yk06n/w5TUTETvQ8oJ7PEg3gb+RyKD6FA6
EahlQXA9dRkNiGkXk500yWJWbThFM1DShWeHFAxZxKKpQHQapUfA2lCGW8kqJtlsHF73O2SsH0Aa
ZmzsrEmPNDAdqE8B1/saS2FIW3sV6jem4bEdsu4BRXwy0Y9ZQ3B8h2u6lPgP9iiNRHrf/WnZKofE
haYzbiPeA52WD7EJF0QIcZKCcXYW4MWJZ2yP9SvQFZV/QsUAmOE8lLpRkw4BUN0nIzL9U9I4yh7V
6vPRVjp8MCuDeDsoXNt96Cf3sIVWRJpk+YqmJBMaoLNYh1IUMBBmlc+9uk1QSq2CWLCGxOgBrD4J
1MaAZTugwA+9pezlCnN3Wp8syIZG3xlWXPEOMZiN7nOQi8WUfIbCbg1sbQDZdGGXLGjra/HuCuCS
9+D6PbvaqrOibhuksrtWyk3QtjqpTNAqD7bY0LZaGM21AwXcQ5M7f3biQrAFUFRi46uGc0JB1xNQ
eQZqhquvjh+apwKpZpSO/DyT/Z6jGpsgyYCLplFyUNP2a2bXCOOSsbSj/rHvbU6Qknhg1NPDB2wz
B3AvD2JRShjVIJu2bNKbl0Z7BWoxhcTOh64/rOMYAq5+oA7HllkmRF5VcCK0OTvRmaIo5njm/qbv
f7VTUnXxH28LKpV6/5PWOeK3JrgxTI1Z9r+CuCmY0UDjUyACUhw5+NjPgdWAqkH13K8sBO6ka6xv
LXhfZ8jCeTedgSuRuZayTSNbOzfgaJ9sO8W52zZZ9i9bQwkPIMwA6ju3k1uJdBF2zP8+4xBv+/No
qkESwglRaE2oCx/kkdsGZL+zd1CMUGcza1CNU4hNN8jGOmilVjw1RhfCjaDKNt5W0o9wIBPIRAPL
RAUJzhNNT/2h41fv/MeBxoQUlh1+SoPyVtRW+1R5QYvgdgsGTWRprj5LfugS7v1mADBks4au192g
6/MfARDZvzNoe0W9xmX1PxpA7ubmCcR0Bo5i1KmAgc6mQ+tZX3RlaMd6Buqfihr+ZGZVQqyxvAvn
iqkqSGaDeI7O3LezpB3ufdPZ/2qnBJe//565jAy9+zlzk6H40GAIHYEDnIMH69fIEVT4UIoPubCz
qxwUre/3A5bJ2Uptsh70zeB9mlFviryU0zGnWHruFxChR6vewy+rN5XgMWqK8FGzCzBzWE25pT46
1BHUd0K7vqDuCCEMNwYetdfFlrsmXyL6q6zBhd+/tn5+aIIguuYd/kRqqEaCgAL9yMNyoAmHbGlX
6Q4FzM5TF7YdpEmwWbDwH/o0sFaWpujaOBqjlHdmrC6WniTHwhIoKB665EhNLNXdVZBBzGAclQNk
Qk06JLrzDwB98UbNKxCx0iu+LSx3lpZ4W4yddQUVOhGDgKJU8MusjPBmmqI/QVq8nEVdpr32TeEv
a/Bob6nJar5Qy6p8Upu8P3bxACLSzNBe25a1C82vUFYvvXKGun2tyg4QX1PYq9X+oP1Ul2fxk6o+
JnGH//q/f/UCpae/fvWQc8JzDF+/gX+1j189KnJMaG4o/tlRDHxIx6z2wFvVawMCVGdNhf4WKOuK
J1uVyMvOab8EWnDktgqxvvJZBS8hooVDeq4KVHHioWiebQ0ytKidsDcGV7MXo4q/e43nn4PYSl+M
f6Dw7b7EzRcoxhaParKHGIxTzW2m3lAxEp0ImNIOljnP8eLaEDBF0ZqnwnbOYIBPl22qK3NIm5dn
SzMA/OCDusZ/4FPQVgWAVCiBynTlyUkBJFWdqB5hXDVImriZtA9x5tsPQfbcG6l3NVU3PecgfwDi
B6t5GySm81zrjTWNZlbEwVAzcNRW+u3MlNBNNgTeUgOf/ZbAzxqzl0ZriJtq6OFJD1AxqoAZ7lnX
f/hJk67Q8Fe0UZ+aQLDklzYCfNMEp/86FIN5rZgEg9so59FQWweNtR7MJsLaB+DDXUUWQnYUJKAm
0vLxCqHDp7//DhAe/5CdsA0UGSONZCA0KFQLj4FfHwJxmEHJgin+U1ipwRZp4gTE1UZ+th0bCvOe
X5yFPLNlH42mank/o9G01X5vN85i1kjqVt3DFGaNew0KjQhXLCjCSgPgqRZ7S42g64TIKx2c1kRc
tmrPSmDo+6k/le5491qSYP8epYXQ1ehOcdzJ1k7Us2VX+p76uY1NP0PdCrJ+IMj1TjWQ2TNVFjyI
FLD3uuu9S9JqxilwCijGE6TcQf6glQNV6VpY5ZB3idXzxXTT9Czs+JZLiMWg9+9a3c9WKcfeWmT5
5kcA7rcxwm+/tX7jV4NYZBnwvlhonmKWO7MOIG2flyDWDT2AJ3827crzjkpusyUDYcbMLjyI02j9
91aW0tXy0Hv52EVJOupv/9315jim7dI+EWvf/+5xp8N7W4UoUWUaL8ihVqBUSPI94HzmSwrh6RgE
97e+j7pL5PBnskoD472T5nZYJjROth9H4cQgNvA7J91v/KU+lIdcaYcdiL67o7tvRFkdIWkE7hMN
ENYZdVP7PjZ2Uw+N3f1qrldHiPr8dAkgGHGksQ7VU3JMzk9uLcow8JA+xD5fWtA0u6pZn0EjDKUE
9IJKoXC1hPCQsknl+wrZcWgwaebtd2aoVHW3hlv0r5ZZrEB/y0YzVec19FfQH8vZfjWr38ygxHI3
syGivAxbVdnYTTzQbNNFh+LoDoGGgBOqCC6Ry6MjhS90V8+23ASR4Bi+QCLnipxkDP4MoO2m0TH0
gcjpFepCyqZCqRjqIr1rn8f5FoRQgJm8gfrkHL+7wmTBCyhGmU181EHnt4WoF5hebDAJ9fIAVLq5
SmqwdaCODWQrGYo2Aaf05AGIE0tkiFvL5jRAzpb0o9EqQlHcgoaZwo1xMrIpeI+qvcDES6B2Ur4Q
Ajo9AaQJvqAM6DllnXZtAgYCoA4YZwf0Kl8QWZsFli5eUXuOdIvH2BpyRcErKr0W5OgWsYXtux7s
w8Z2HjuffebSsTNTkDyCggkqX0l9cpkTzmlAXqlxnfuVBuj0LmkieSWuhs7rEDuFZKS21hDqHq9E
tyLs4n6lrkFxp7wSOVpaKSCZxr2zaLv69OtnyrIO1FSB78+gxNUeALLJZ/T86EXUHlAAWMzowUOj
gErlY3MapUcPjZLx1KSpfuc7XWgyni6kyuuSLz3i6ELTdSff393k73x/d1e/8wWay1zETd/NfeSY
NA+iuvg+0hUe7P1FuBbkuU1dzC02KGsLLBhXpamCnaIDqeIXsXIN3FK/2l9pCDkx51pyoFw8O212
1AcpE21dtE2IrAVGDV8PLokj1mRLFhC8fak6Iz+O7gme2E7AbZSO4mqFCZUhEAx+oRYd5N0Zunh/
d1oOclhyn+6OLkd3134nP+qgu4Mi3Pu7w+44XNCHebs7cqAJh0F9yRswYlGXlg3/ujv5/zZ9Gnl3
TN5dXqVAfShKvdVAn3iuMmvXCtfcqzqYj6kLAg7BCeR4M2pN/Qln4baJ9e8f+nsQ/y+DrMSuoDPu
c5BJ3TOoqNVKtv4w0Nv2Duy/xn7qL8z840V7eUcOkIkfLkr9GrQJl27SeYvpBmlguug0QHcjL0qf
VBQhKtxaB3v5sspWYIQUa0pDQd1iMZhJ9AyBHmsPGKOOEjIkvXieG7MwKvxTBSL4a61aoDFCforc
oa/53p158bPR1uy37jmU2sidpiV3EM11s/uzHpnTbS6l+pDF0PYtFimoPAABvsxrLFQ7YVcfXE7g
re2WPq4DkPhfjQfGtUsJY5qJ/EFrep99YD+KLEv3fCiQCGuzMpqj5r9Z+Ng2Hmx7CA+aYSLJRu3Y
jLN+RUaWiuKzDmQT+pashDRNoEC/sgeIguZRvATgonpoAeq8BRzicAqq0va1bCI52i5LgJBWNNpa
vr9zGleZ0ejg+UAQGNrW0+3m5hl+c3ubjQwiORt3TG9Pg6gJbZcN1F5X5BDgP3en1JCuGUd/mY38
5WwK86uH3lDzlZZoxQoqYJtCGNENVLzs5LngU6MsMA+zEoTwYthQuhfVWx/NqN+SZqCpVDeU4NXj
ZJMCIgw2NKPFfwUgPLSgaArUHUE6tjnWQAI94U0wp5UCpDW0ra7k2oKaZGaqoj5mTWCRGbmTGc1W
CPbJZWm5BHdCug2iLt57EoxKZ9QH/ZkYlRzoo7PJjs5Q8xLvP9ilEtz6YZbJLgVFyIitq7FDl6l9
1cyHc8ybbSPT6dSltcZXq+f9wZIG2BGrKwjgQpr7zV5D0TG13uyZ0/eHRIIDGgY6yTQTd3uRDad7
ttQS2HR6spYQwgLVoRhKfvC56i1BEBG9amp5GrTa+mb43YOOusKXybQudH5QIpRDkmna1EgxwlT3
mtEU8GjoVOfOJtdaBjFO4aGyr0G6WzYZ6Jb3Km/iAqzDOKU2jYydU3typD4N1X54Qb/N8dFndIeY
5ZqzbQ/wzBJoc8ivRr6Jj1KauEkcqGmBvFVlin2gVllaiOuiLKFZ2jqUCKmTjMmNmsjWzsO8tA8f
+skLxGEdFF5cqKpg+wg4SyVA/uPol9ZN+8+DaUDurPXqfeb1znUQ5sXWWffZdYDYalGxuNe0XLn+
as9ATLAvC+fP9rjyJeJV/FAXQzLvAXi64LFlXtomfmEVWHynLu60+UIDceWS+uhgRJ6zQZ1RPhub
0hVQpeZs519onsn0bcapf5px6jMRqx5nNORkNGArWXuu+edpMh9CJLuhKFzwRSDpJVRxJSBAH9xb
BLyXLUgSY2Ehs//Skv/S+tWPxt5mycAtcagQCgb0Tqu2CignN6IuzXPAwwQ4GN16gaDhK2Ou+QMV
WKC/sr7nDYTnvY6nz1Bqt6FX0DWnXq2qrRFlzeitM9RmWyywf/FG6RIbvfs+yz56F24+rIBznHMZ
jbNRFjSn2H6i2/Y2Qap+Thn5ARJC70YnY8oLTE3ypaaDLPc73wLBzJk5brkVkDaunaK7uomZb3jL
3aOoZCGLncfe/VQOi67NwUAiR8iIhumMDtJEZ/4FtMFYKcyzJvo8DZqej7qscVododEFHgQgw7Ys
BILIajSg02k80QJ7lyAoYSlusXXy9hnbXuNkVQk4Z+SBmiELoNYpSWVpQOMQb501lpmTB2TL7naT
L3moHvTNqM/nIcjA3jxaILxQ9SvYGuQnDGtRoN1F0XTrcrDNq1D8cu90A7hh5agmD4rXLQBScB8m
B2iWd6P/5AARQkCz3LBdDIK5D1XS2BDYtowFRCiNa4tKZ5ElNz3o4ht4ZvwZIl/RgZqh5ffIdTFv
Rc2gSup9YuFPkTziOjSuWDpj5RSP7pmm/8sdct53d7Vr8WiR7uTx0z3KUc04kgEVSB1hQzxcO8aT
B+Zkj5HeGS/QHvK3UenhjuPQeNEgvAsW/8HYUbMO1XXptgP+BNP0AXHe/ycnvfF/+GM2EypxwAvH
BUg/h+TaGAitzTpwOF9chpgoNArzDeCO8UWPAT4ku9TMrl4DhczlZEIeZOKzNtncX2Jl69jAauDF
aKdieODF/T1Kr8+09apZD3bqHb0YGQob1mC94OOr1jE6OFjRfHrVkgOkH8WOprTAgjs6VJlT/YcU
CzgKf40sI6JsG9xCARzTkSX7V46sdpjuRsjtPHsFABQQezWW0cChsJZyBzQ+OPAe+RdgpkDyM0AV
i/oMn2+hoCmOtbSwyrCcqRU4riNEqudDhhe1ghLYpRpBUgxb9Qa7LAQWdWyOjzRa5Q+OYmfPem52
5zAcvlKvmiCFZOSmQMgML6RSJMk8BVM5HnhDsO15zZ49neWziFn5MQo4e4ZK/aZQyuYxU5LoKQbQ
ebTK6uHMc+9VaVFEUjYCrz8PFbOJ8iNC3K/ocuNLHkBe0mxq55mDhAcYEnt4tB1AEExIkZ8qs7DW
fhNX+56JfgdemXaTxFpyKNIGmvZ1u6AKl6xlAEA05c3wqhAUVD/7NaadwPIPaUzhdEsHLEpQjwiD
BRXAup5XQxjVFCf8vLJHJQ1ube3kn3TbAitxnXcbMosgBawUCMc7Pvf2H9ytYfC2QWy3W6S+jaNQ
qlsfc3Pjt45xdLLcOFI/NYPOU3YhuIfAruxA4lSalAayomGYHaDHujSEARYxI/J3kdmk4IKPktdB
T0FanIl+T6MCZdJN7780WRwfE6iAz7i0ghovKs9tHUVi8ZC82kN70EWO1XdlooI80K9D4q4gNpa+
4EdVHZy2YLNQphjcgQnwKCFS7SXlXonU7qkoUkgtZoDd5FCjXBcg1N3Sik4ga/mlDjIIE2XVQS1A
OUXpbygXuRvh2gGAvY0BMbsYxA5pAN7m0uDgbw064/zHs9KKzT+PdiWzTyCsc/24WoMevN9WPIkv
MaqCgLLT9a8cYIhW5oTzXC1mHhIy18k290rrv6BPpqT+e5f9s02TWSoI2Jjgmqqzj7ygahxA4yWx
FfymM3uN8llrb2rcWSUO8An4spS5CybfFygTuTNUtA3fotKYA8+BclaLs1WWOxkKyYHj8fsY72ko
zzt7E5teKECD5MFAlqbEUhfKNcilsERFLSN4qPepYwEDHTN28wqwn2juquhkOUDeB+ABSb11jVUm
ZC/UbJ6DxO9z6SH4D9rwH0gQL/XAYV85j/VZogE/oYSgayb3fnLX+xXy19ohAQ/+0lU05wygv73E
u/l+lrSKtbB7kW4hHQIMZVGcKWzZOzqHPHvhlksI5qzAsJaeIFWLIGSzQw3vcKRGU0MQcuantoDQ
SA1sdMIVfx+yiq1dqDku6bcZuro5b7BQ2dFvE3mHh9CDekwfsOdsCMK1D6LPbd00KHvigX7Mqk5f
Aj2VXeOuASUFWOo/JXb2GGY2qIPcS21m2soRmb9RXCPbNfg65rSI8ryfTdAFe/NCEgzk2Cu2iwjp
AL/d2wQ7UwQXewW9JlGaNWUm5rWShovB0jt9m6UZ0n8FuIkZZIPzvPv2ywkC5t030VtHkKHnz5ri
QrLYrMGoTQsJLxss8Ldip2G04BAJ9KAB49FD2F5y3am29O4vQIe8ViCgsKCVQWQmzSlK0gdo/8Q3
1OJe8g5/q6mv4W8VyojtVuXawxQudhJllM6CBNbvBZs04+NripmaqlqaZhqoz+EGAQPfAf/UuAUJ
gt15/0Dj6zHCBhwltFawepfA1lDQovf2nlLcSpf3iPWB8kdmvekwVH2z7euofddHE4EKCvxKMjFO
dvXvJwqh7RHO/z4Js4Zw02f6MDMUwz4SDUNjBc0GXHOvmuzKvKgGnVzo83HUUpJ/wG/voiaCYYA8
Rt+A1+Q2DkzzkS94ckc36qeZ6awAryjAG8nLmFBhbpgcnA7aukMM/rq3poC6PV5guplsWoTBVkgi
Qoglqns8ViS/ELWRPu+hVIm0wsQo1CeH1gNIoJQklmCtG/Z6xG7USlh57xoc/TZI0supy4QVtUBo
dbd66yqGrTfmQXQQfm80aHE/6lj1OYWhPBdQDgJFqA9knGy6voE8sNL50OBCE4+GblFBfwqFEdKY
4aHsOp11pKYHdaYh1r0bTSkqbZwSeFh+SOSUIKdyX/4+ZalBzgeK8vcprS5f6J3vT1PWih+NTNx/
/LHbHyqEuGEI8EibGuB4zOSq8QGJV/TQiocaaXTx9G6oF6UvNwxNf/BkpR1zIHDiAr3zqKVM3Xa9
hxpyp41e4hgY6F8tBOgMeuPUA+K1byAJCQp9y4a8gNzpYAOK9W/frXqbYaNCnbVpZXu7VjaB5UV8
TTaDU716kQs+yxwMubL0Wk8FNlgVR5IZmcNdJukwEm8OBgF1Q5XoVIAuF3xnM3OeS0sxt1OXq+vX
uo+TM+VrXe6qV0CyNy4UwM516sXnKvKhviZDFoDV4nvPMQC2xftAYqcIB0OWYImyDfvYyAOd6Ys0
0c3xnHqx8gWTCsjY0kXmQfv275l42/6QiEcGTpgAmEEeCA8mPGDl+LsnEuQEvMQyW/vsG+0wnGy9
ZBvNLmvgqZixAgm/MY+SBgWUU1sP4ha6X8FwHy8c35xH0Do6mnr2EmYoh5Qnil9VXxH1doz6eyuU
7KFDbf8xSJR03sj/l8gpQDRpKsYxz6CFAnCDY4NaAnneKo+LjWigA90AyAZ8e1YevCQqVy4Ewxeu
IYaTsMx0VkIOqJNcmvmgYh/EsVKdO5CDXCHjdfAcu5kPXss3sZO5T0nlPg6y/rdmSL+7imGdPd6b
BzB/Q5JcAoW64QoCg6Xdmfk5y9PqMdBUb+9EKDTzIc4Ooh/0mWV16Tzk96F8e3a6RN8B6BKvACbW
ntWkf1SHOvgWteoTlnf+Mwt5szJiJdsZ7jowyjz4Aao/ExBRd3iAvjcbPOWiaFn/kAvFPocCS2VI
QiOXGjL9aLbx1qnj3IeyHASfFLV4Gpv4/SLEAXJUIKXgW8da/5BxJdnYqsIRSZAz0HUilkHSgdqO
NdTL1ojsxdi23BCBtCTzVzQHMqCzBsnuPSgEtcMQcfVggG50pbA4nRkNSo/DWLyUIL3DNg9rWNNG
OAM7kXwHUstm5Yo4fPaU5ok+v5Gr0MZS1Gdf6bZdhw1ALgs1C1RtzBOsj/fEzmFZ9dKFUPPNFczB
FiHCMyIexKpNlfhEZ1qXJePZ1DfIPt5WETL5faOfQXjRXHyv+azyjH933R8qUZ8UKlgFk1Z8yWsT
ewVHd59EqvIFSIeCsxNAhmce1K22YJGCF24HgW5fD7UdNZkdQKZER/K9aU9OxRtnFZkIgsjCzCIt
X6MG5RFxZw/bLi3CFXT4os942s1Cq7TXXsQgbGdCX2amD6GySNLOndfguz0Ab2asbBDcz1EKeDGt
Kn90/aK+uEP5tWnT7Fn00BaHUL261aToXx72zkwSJ33z82efNf3XwPPtOSrKzRP2itUerDwDBDsQ
qsxFdOyQMDkEsdYu+wx8mVXQXwkZ6uXs4KQAC8RGxxfAEMdHOKP+KFBPjmtsdYHPpoF25zFF7eTG
zX0wgTha+dABuYJdTvUS+Ip2DN1WrGwNHHaq02mPfc0fkFvh1g5LHZT5suIFuIxyGXdefhjw8D10
ge8ukSX3FhDxTvDDp3Urgt2aG/pf26D/WtZZekWZubdLOwFpb6SnPuMh0ltGi9Anor4oyceqF7q3
KdSJuisUAiv9XJZu/RQV4NQv/NwB6VySvaQGqJx4XDfjJs3Gg3+eglFqU1Q2vqScIQvlqOto0I0X
ERg/MvAeAjvmiycf0uih0aLOPzL1Fc/abVf54kSgLLerlXUGPSpAbDuQrgxgaQHWWBxANgYZHiwN
hqT0LqqFMlasB2hloES+L3sqFVqs0DgB1XdUxmfISILVi7vFlz6sF26IHZdjfIf82Al0BKiF1xAt
wptvOEBUr340SuOTg1DAxQmyz2N0p3bBk5fkpylyk5QO4ArQTaBXGr2+6L1GZ7YjjHmXF66kyLdC
1EM4xroZcn1FJHl0GOovadT6I+9eipTpujXt2Jn5vO4XWF+DnJhlHbBRTnKJFGjL0NusLZv3A44O
eUw24FVQDVG0yozSWaSenyCpgzpCDRIxwmv1QxS09aoC5RlnvX3qEhXvAEB/8SqPjhZzne8gaoeg
Qql9RgoH8nxqrUJPp07nghCgqKlgzaMzoJIs7kpzTiVo0FAvtlX2HDueewDlR1PNgOSzdNU9dLKu
q2ElarKNwVJmfemZ58rOoCKR5HMq7DZLm20zBvRbDimZqxdDmjuvUfVuhfaqTobqOQg1YwsKomrJ
XTB2FqFIsSPVkIOECJg6TzpHzJkPRT/8/J2tGDR3GfpCOUGW05nrVRB8CRV36ShB/ArFG4CXLGTk
sx6k6pL9ZOQ3EdmzIUCQN7bybuEz/VsWF8YyRnxvBuFtZHbiQWV7gwu2pzM62LWObXFTRjtuZrs+
jdlLHOTgNcdGeYdsu/pQ4WcNmA8AztICjPUoYm4ccKvHiFX5VvVIahR2WY2tKrKM1R0xG7W3D6Q1
1EyGCFQruhmf8x7KynjaeZssMdIVkKIyuaiGm9ronDWII41bH3qfwC8Jpaq6AtBB1tKjDhPrIDV5
Bjg3PEYs7mZ2clZc/OZSXYgtFVQPfhuvU90B1ZQs5fbV2j6CyezJwx/70crV704S8k3fe9DnUOPq
EfpEGnhr8QdVs9XAwCZuNQHEt0IsvxB7DmcBVHuuXrGGhBiHaFp4PwnQ48T5fny+p2ZXXCqr/scJ
YmD6JCkTkLtiVg+xZi4tKODOc8184DLqH1oJX2Wc+TMh8wHU55Q5AIeFh8WGgSRNq0ZrEhTIcjNZ
I1aarhNX7ecugoI3Xjf3MzVDUVKbDAsnbat5OYAJU0lBkFlqkbtDYAMrE0mpCQ57kBtiL4j6Ep3t
rAgb00rW9oKTKJvX0G07BE3dvYTDwZV1uWYbsh14dZV5YSugPW1S95zi7TWLgih8iBFJPaY6i+dU
Jhnz+qkqUBqd5Z/sNKjmqC6qDkDKFU9WMqws2W/ysl43qm+sTK1+Hv8k/4+z71qSG8e2/SJE0JN4
Te9d+XphlErdAAiQBL35+ruIVKs0debOnDgPQhCGyFQlDbD3MoK0QNp1wYI4TXCaVE+vTcV+ksoN
3hAiBxE299geBp0wNqv4SnQqfBvzAHZvwRCszbBKvrupKl4j0cQQvw0/xins4knPvheWBePer6o5
MkOSBAL7sIfC2waei7j7IPDnVEO8doHL/1Xf0VzoJU8ciFHhVn/0YSK1SRzCFtlUbfDKPAgX2yJJ
4I0VwbH5YmV8YwVu1s5J84P7NtxjIJE4G4WfnCxZl/MsysaPQljnoqRArroIpADHq1aZr8l75yxM
PwhI48zO2UZKSJULFxFbbnHovU8F4FzphXj6hyrDWy49foTmpVzlUOQ634+eoA4H4LU2S9K6AepD
CEDD67hwX0Q3KCzJRQYSG6o0cNTMkUG+gWXtBZJwKtpaYWdDWLfeR5WDNcbYH40KjCmwUAMEEdEH
sdWVdzFtug+rObaC9kl3WMYK5v/NWbpLgDl5r51RwfzJ0beidYJVCiTYso/bLl5Jr1hBVgDhi2Jk
zgZpn2MVgrTUBmoBaXxse4upymK58C01uQaGdEE60C0zARHRr6MsiMMjYRHoYNPRH70SqQWsWvoL
1g4U+dcYlhAdKNfzsfHIEVIE/QnqwsXcrOlDJ0Z4yh6e3YLByRnw8LlvUTk5vrlPWg3ORlqeXACi
kn6CgtEfgziqrjB+3baVgxFdX0HVWW0jNe5aK3vVtj+cdCCHExSn1dxW7fgRh/nNGobhsWwdeyt8
eOcqcJQ/HnUdSmguR/iW2LfkyxLQqnOJ9XTaBtUJdBx6vhdD5m6q0cNvNrWxtEE6s3W6Ff7Wez93
BLCyZF956f0g4+6lqcpxbY01m8HaCHuwkcO4IGwgmfVH3fTneEWeQOMad4XVYmdS4+FvlhZY6wHp
WAl1rhIXvrkWhMs6MkbzouvatXnSSZCWzqp4ScnODShzFhCs5tss09DkHujDHdpYxKW3vt/6LIN/
bQbdhBkW4P6zOSK59p8hlBbPMqQEHuXI9nVkrZHxrc7w/0LR2pNE/vRb4iuMF5mph8Dx8V9z8lkH
Kxk2Q87snLW8e7dKPBBUkPoPjfKbpRCBOKX67f7p/3kDDEXifw1IR15khw6uYg98FMfybFhy/bkB
jofWjkYIaF9ypA8OLbwT96zQyay3ex8EOBR1wVd4LvtbCKv/jCOPLJCKaRDxxLO58nV4aHT1PpmZ
YXhGZl5Yh8UPeA3HOwOKjrKSH81RKUi0bJMnh0GDuunw8hYDyS8CrNB5S6PkJ0wKvarpPj1p9TBQ
ceuzVGm4G+GyM4sc6c5IRfS2QAT9qSibcwKn148ab995OsoEwZBanMMUj8Rs8GD0XRVNs8n9Doal
ecrWte6cXUIQ+HXdScozH8JnUZbvDURl9x0shRfDAKNFBwpUgOGX6gwGsn1XQKtF3M3ySAB3mkC6
pUlJfzEFDeyfNkLt275EpHKcCghDqxXEDP15by8khWYrIrSVu6gRbZ51rt9MFjg5eIFNuwg7CMb7
Xg6KNpSd91HoQr0etYoO4dEccdgQHGkRDqueNB40dOganGofL7rpaQra9CVso2AVtV0692PxnAUu
e0lstQ2oqD+gfcHn2Cx7N2JVHbTe2nBv0dgGzxNInhROyDfm2gmyc1x+xB3fwd0y/BsfB+Vbe/yR
lSEe/y7zHyKdkmVgQbpxTEJkNEuIfyutxqvHKLADoJW8wUTvVDdnm68BW2xPjlWjPh2ZgtDk1rDB
2n5rR6wvPNr15luzqdqSQ2VGqA9ZJHKBtWCxFrwPH2yr3oYTEtsa23qDf/3SgMMRy8pmQsMBNyto
+JAmzWoIXptiiF5cP8iwlSmKjYT2+VMUtEejooPwSzKnRQIGTIusE6H1+FBkVrsoHA31vxhVfKw8
Rpy9mE4LJpIPxKaPwGHVR1MLqw55GdFaUPpDJ6c8vbaWPS9lPMDftGDPjrdAfJC8UFDh92lo1XMX
LxmIUbAIfCyGl0gbPxcVXrMQKIRNfBjFz35Yp1sH3JNF3DfxSUV5A8m8wt47nNv7tY3bem/qjMcO
HEmnCJLfRc0uy2Lez0ZS50dT5KGfHKtbgbsYwG8gqRcjobCJng0A/897RflypGmx8UKmXwSF2WMr
HH3ikKx5SbvrIFTyHHBcPb2FzH8a9hBnnyIBORhWJHWqx2pSZ8qNTtOku2QjzTz9y8sI+uK2+4B0
/LhvM5BxzQbKrfkNv2B5JQrs5Vew3rLTSOIOL2VB9bzVrgeKCvQ2CojNrxtZIsmqxd95WxYPVQiD
mG9HCYWIHDQstzVuxGVcS+j9ClpVe2RHliM24fOC+OXVtVN3Y5Ui3WgvS29BmSOi0ei/YqQxbzJK
3iVpq5uWGnHWUM21vWRjGlzuLAzUrDQqlxS8CBg/NhCsk1gljcWw842IXVIGFl4rCV3ft8q8DeUG
OpxY6EITuAaC7hRJ33vwEWpdWlbDVt30ZK0mPLM/usjd9AowzXySscwdIJmy5FwHzDkHJWJid724
snNmJM6BsSXkNStZdxNNDTwUFsKj0w7rPibZKlbeolf1JnYQZqLI6CP9GZV4W3XRm4OoO6i+CFl4
tQXCnM3gGm+lp464I3abWAsaKBk0B9k86sKfeECP5MCSG5NDfbgnsSxRQ+h72gRi15if3KngVVUc
AkoQKF0gPBBdCqDf+FQDdsbZW3YE8Zg8xC5vDIqNOYKybrmp8jw/mCPl9fkBS8lyw4JGrDqVPJoI
BIeQ5NwqbGfNJxIEH4GMg/DZoqsKUBGL9D0SLPgZKL3RY2g9VSGUgov+Q4Jc9OJjGQSWtYcnfT32
LwoRxXk1uOPO9MattRuTDH6yXmHf2rDdmVHwlbZ3tEuBUZpOggoCX6aw6N2Yk2TrfNQ+gm68FNET
A4XPZ3m1pRkeLpbGZViNDvjvnosYFxSiYH9Rk3LLSuFfQ1r70CxMjyPSu0fTZAol8MKR/dVURET6
YywgZFj6gCeYrX+BYKKx3pAtXG2QLG3m4P1B4jdcpTpm9kyxslsqClLNhmTOvoVd8AMJIU8KqOCk
mlbyh1zrzX0ELN07UBt/dODQiBkO8F6HzQoOoHj9ZwuzfxCm+y1uR+QdI5Z7i4G7WI1O7jGebN7t
EsKhy6JxVn0n6qO+peHCtarsvm6QtfIfwtFeYGNILiym/gO8ahss41vxruU+4aX6IXDhI9xfj/8l
qO9/z7yAVgvlTx+4Nzh5Wv8jx66brmm6Dm56o1D1m7KKY2SNzk8W4ZHohOrGQv5aAucHK77ueFcm
0y32v9Qe7pQ3w4JLK58tq67G/1zh/VM3MF1Oo1pjkzGIZseHaI5VL+IsdfwcqOqvckKoe7n3d5yT
LQDQ/CPRMIL3GlbeFPf8FVQCqn3J/fQwwslt1eq8egBrcqHiEZKPmejxmPRa56msxpdEAppWNj10
ilP19g1OZ6Bw8bT57knwCFCu/C9EVehEfFsV+iAl+mEQOsAUQT/x+6qwkREboapbn4j0h5Vtt2pR
Adn7ME5HKrWqh8ix1ILBnvJ+lExt38ZRJtksAolm7bKO35KRXA18OkwtveaW7lbmvV005TtNtXsx
o9Kk3SYhA4kU+h03PBbJWWqmrh0dPwygRuDdv2xc0KNMFd7mFoPUdjnI6rH1+r9svwhv0Jcpd8Dy
jUtstuqPCg4wjipPvkQUQqQjZEc1PAdTP0sOZdXly7yh7msVulsTwMcNA8bt4MnHqqT92h5gFga0
wt646xkiepuU8Q7uI4tMufUyDGxgef8/f6MuolAGDBVdEcrIBRjPV/NX4FZkrcDfHmaJrz+5zw5w
bOF/MUn25iBBC+9a/lfeiENekOoiQi9cVoBPQXCUPHOZdTvEk4a5qTYZBPwRZHFWpophej7msLur
HPyhcwKUMmkcpC80Lnm/upkicsGzHiBKMm9juNLmvls653sYNKZO9IbYbbwcVABtvdGV8OKqg01Q
ddZmclm+qAzYlBFCe+9uqHeZX0YzRcUAryZo42Nj2i+MkgZeGeHcK4JmlyKadfHS8MdkXTb0TM6k
v0S4FQQZmiPN0PQS/DEdwhi8A/aCQb3qAcmCcSYR/P1pO29DVNXnssNm8Paf90GQyv52xQcWdK4n
/BxCHBFW2t/2QSppcy9sE2iSVe5zNO1Zoh5ieY3O9kE2+bnQieFJzfpiihPJmmV7s625F3A2u3uu
dKlNNsbgEYAWd2HB6WhhnB8pbBcgPTo1EoWHiRljSYjW3hvNyHud9uFnKOPU7MiNM2bihvw67c+L
Sc+DcPVHzfTVVn/va6ru3peAtvoE3oak/XOZXslEHIVvV3Sogh5bqakKsfJkhT2jXgO5ht4MOm9U
u87pP50EeIRYuIICEjYRN01xxyIAfgOD7uMwTCxOT2crOHjyOQf4SL8Smb3AxwlPEbw1xItC4O1o
gzo+c0CcfEqmaiNSPjNrPysd4DQOLixi61BbM73uNBgEZriE/j7XBo1z3faptfZaP1umQviA6eGV
l1lDh/TSMsJtn89NZ/67c7QsZER0B8dx2ULyI6IOBOTsZDnqFkQa0xhOPeboq/CUwMKHpVDfNcNj
PCEOCEL9Gpjadr2Wd7dn/EpiBh8ceVMqxLVTFPU2kpgTArSwPkpIe2l8J7nVUUX3dq5e8IujEwKZ
cpXBDARipug1hbCx+TQTfLX96yQh4/3aBYBwYUKa9rDrgKh8Q14/WsM4l65+N0P18C1hQbQWwK/+
bq5hl/7WDLBYYFNzbHTlMMnv0aSAyKCZpAt3ZjSomvV/AUx49nd5BGzj4SaGyJGPdw7ki77dgqKp
8roAbn5HpnwrGD/zL0fqgIvqbmJt2qKpato8BgZXlD2yKZFESbP2Sp0/u2QItypyiuXv9haw42dA
4gCjQb61HUd6dr3ODmeR2+6aJEcSZWoL7JyekT10d7lwbqZm2qE4e7IQa0AoxA5XCXxxrg5CnXMZ
+PFrIPQT9YFim5WHlCPaADwee7EBi3it69KZ22VXXWlMdxRBhaVP83xdi9GBn5Q7p8oegYtE3Mlt
vHbfBb24gc3IIaKQWB94bFWzJOLBJcEPcMD2NlmMbVtfUrPk6/JxB/veRcsbB8oqQGdevIpAUY1T
vcmnqgtVrAs8gfxN2CFrYapfHZ3GA6+31PGrycdOccnt0F4ApAc5ohgoOS4t/8FpmnOf+FgTJKjF
Y9kunaKnd9IacaUDNUb1WBok+1h297GGzNaP/a+x/ejWm8Jxm3XawGcIelGg7Opkj+wLdnYIeL8N
Ak7FTkrbi47y6CwyJ5uZjjindA5qNKTxPPjalFjwJ7xLjqaQEXa5Yiq+2iKYxy1LyF/N9eg5S43Y
yMESfH13JQfo8jrVjHX48E/tblE+1ZA7WGkGaP2Qt48p7NJ3IDhmi17T5tWzELGqYDJ2yGsruyAR
D4YwlmMM+r+4V6fDr9zI0IIPQAZnb5pEBKJsn5XFbpARNjd1RbYchqvPEajIEPZx/aOpqsDbQKoi
XfeqgEI9hwp7ZcVDMG+Ew/egpUAnMvL4CikFuYQDK1J1dkleeriFNrqI3oYqH9YAbUYrXnvRG3D9
i6BlDrKFY7axYLc4jH1wS+tsX4wBfaF4SWyhv9MgmVfTF1lBYcm2unhnqoj8LMqM+Y9uJKDTC1+V
lYzsYN/lCYQzGsS04ph8fjXpoQr2psh+H5mqOcGM+6r6cY+wXwtH128T9DUUSLq0vpZBk61SHsoV
wqfeE28bvioqOLjyqepVAJpCYai/91Lt2UsdAmvgQGvzqYgYUsRJXp8YtMa3DGZ8qyEtk3cN7Qmv
FvmPYWTFAvvL/hCIGqgYQsMZlvHhIgeoBewO2e04oqT34lt1KBP4uWBns3DcQ+PXwY/AU8G8wJPn
1A1iQFx87JcMgalXWck9vGvIJ2ReLn73GZO4WPhO4GNTEeRnm9pXGxqOO1NLYRm09EOYdd2r04hs
UPrM7QrBJjg6400Ig9MIXs6wj/C6dcg5fWhrhI+UkxQ/wT5dtVVF3yCeCz8x0P+PyG4NBysEKQ+7
13DWJj1dwDyyBJLJ6lZsLAQuZFtcEhbn54gdTMtXc6HDYQlrVbbQtd0dG2Uf4RZOIRoOiSiOCIng
fv5me5m1pJ4gSNMl1eVrRJday4Qgim1GyNBHdBii3Rdk1H7NYZXOMkvKP+f4NyPMp8Q2//efMs3x
fxvRBeUtc32+v2eJVAAHQJMhKixbziDgcsNNquYxfED2Ix47e3PUcP/PqukwbV/jTFVhf4HLImma
HIZcmKLUZTtvqqgMTq0TPkSJF+5ZhVgczGLtdwWMgbF40sQq5kUK/5WvEWOu7PdcUfC1q/pWl/WH
VYbdDpKaIDQCDnT3v7GD/meiHX9vmiTV3S63ynI2Gv+c8Z9ef0r1fp1vquaM3+ebJqg4dTtS5L8+
YbT1BolhbyvtEPl/PJKGRZ94Yn6vD3HnrMWkgNylJK/Wwj//t9X6dxGtCBeqA+wf9Swb6v7fYfSU
RiEUdiAVDavBc8cS5EsAXl/bE+0nzmz4TxeWOtCS74eJHfTV/jXWdPzr2CYZHxEhSXf3VXgGNY4d
R+Q6NCv3smrYBl/MmRnp60L5kFgbhATAlyNLHQf2TjHe3XvNkBz5hLCo46upCQ+abJnT/zpBqsHe
YUUIlEKJayNM2tfR6n0kiRQ9p73vHJwiVwgqD+JHxuDlQjz2BuydvYrAVNrQSNFHnAQkBQYUIVAG
5kw5nemXtQJVGUCjCmLs5kxW1H+e6aX9zQwwn6mKIDp/nRlpm5szPfAm377ODLrh/plmgGhsf0ah
gb8NXKe5dd2AkCi20UkGRXfpeALuTol6cbAmQ+QMu3foHS2g8dMfuoa4F5Co65lJGZcwsZjRrICw
WVc2+yD6J5esi3EO7q37ynT9fUpzJvXAxim9rj8o6CmuSBL4cOWGrichmfVqjhgg6fcj8fvoq/fr
6H8xDn47KWyMJ+Ozul+bG6Ocbgw63Rhftw48OX5aAwEbebq5vt06eIOugw5QIddr+qcYq1SzrtbI
3C6B0cKyAOH7pwjtZhlu2gGuKHZmfJkEf7Sb8b/bzTxI8yBoNY3vpnl+zx8r5/U/34MIpUXfF+zT
NhnyzNTyAaCFoO+UW/wDPDtUKYw3nCRfq9iBlZDkBGkVFOYIL+h4mXEvAtoU/m5RUf7quPdmCG63
dJsHkXf0neFXYapk0HjqKYR5TAeuTe/YwiIVfCFPrWubQTQ66vwFa6nz4qQMgV1AWXfttIVN4PYF
xY3uwUJY8hqr4mpG8QA0/JhDrcVheXoLqdLr1IYgYl5W9Xu8NgYeI6+BinFhpeDIsH9fmJJBq2LB
enHhdgTPpNql72UKJQibN8E5inV1yhwm5jxQ8Xumxr+qxqZXe4AWCwSco3kQMfoMHcdjSTOEvybq
nbRjtqgA0AHUEwvNZircLvywoyLHkgq1FipvF4tvSeDGex6iMEemgBgOoONfdSflZN+AAAcpqApg
cOThF6a3Z8O0cBz6LRdW+Oh345opi11Nza4VAmw8Adh86sRf3JlDUY5uOptFjwi/sVXqBHRpeoFx
YtvBday56QXZBIsdWKDPTK/UkbyqSoJ1gFNNU0nemj5qHwqE+Odxj4yh558S3+6euU05KGg5m2mv
H1/6pqProa66pak2BcTRB0/0+3uvDpaDnYtHxCDVNQJY3jS7vKm3yvLqhZeS8UW2eEpGXRpu770d
zDoVxP2lXTYPrQ132umTqMPFnkQwODRVCejbsnU8DcCnHF9E4/4gnAHXHCThk4b0hhk1TNcbtcG3
Rbgvvwv4QCHOOQw9139Uu6lqNHnKHGi/b71f5+Y1nvYjwdpdDHEMgC5vwYOomyN4fMMKHnLZJXLS
eJHIWj/IkgzzMKTjc0UAFesUTd+JT147GI3+zKi3ga0JwpRtciYWNMlntOJAf9f9C3bEDwDrsT0L
ArY3R23Y/zr61tZPHV+95uhbm6wCns/wm01lQ9OVXQRv36b59nGIpRwc3KIL3lXjWg9SPmCN2cwY
YOM/K/2BXHjyCReYYi4Hr72UfVRuqQaaBQ7B14COFqLr8R6YxxYpr0BbpwDajye/yRgAgpCwK8YE
FOzITZfhQMThPtCMQWgZzG09seWmU7q0H4KFQlR05jvKWZlGyL0dVCfHLSRW9dGlLFph9wGk3oCo
O7DSQ35MQuQKTKGmo6JWe79wLASmUTMjzLlf1cCC3hD3AxtLMEz6Ncm3qp/7CwCbCbht/3yCmaTy
sB4HvKGGSF87agg+/PMtvk1gqnDJ7gdaHcypro+7KWms4VwI8RDDAPp5SDIfy3/gdIZKd9dWS3vm
R631WcGzpPLr8E0WgViCpSgOCFj1J5Ha/rxpyuZz3OfIuiEc7djAG9n+CdGiYO9LJ1uylnVvfq1W
ZkQZpgMuPh5c6dg0WwuovFXU6+CpSsij+TBkW9+AQU+egE4o1zYiIlvX6Zqbgp3EDE8tfEpWbrzB
ceHSARJ77thkLgXkL5C+tbFwc8QaNsHhpSgRcOyiSrxUgRQzJJ6Kn6ROFwg54IcG9GNli6j+BMQO
kNHB0c+IKJcLndfpBWuOdp1LBlbvNGc3zUmnOeHux+9zEjcTs9SN9E+nyBYRnZxDpznV6NfzpC3q
C7WrB8CKkh91rv5iAmAHSA5XCCEl4cugO0CGGZ4aMNQe5xDiiR98mAMtMp7JW8AJRMimOVINe/q+
L3yEVnOxdvA6OI5ZqzZQLAK6lZTlFobazS5XjbWTiqfbwZfsIIRgG8JFe+SAhyMzShnUD0e6tF1i
XYTifIn8aHVjdjBlwfPs0QLnYl7x4p0mTrHRqi6fyjY789TxQNZBjergo3U7ejR9aY21CwiM6QGC
deLEtfxMygGgW5E7x9gvq5e2+ynqxn9i2EVfdOw++3VcvtA0brbAPGMPO1V9vM4WbCB0407VrCcf
Q0m7M3jA1jM01c2giin8DLAfATXFf2oDDSZSFn5IIYu5pniTapE3p0gXuP6njr62jm7duk9QWXQ2
NZj5K+H26i3RGRRS/AAfkQEyDE30vY03+tVzwgJyeTgTPiZ/A0Ux3KqJMdcXsDUxJ1R8pz0K+xme
slUjG3uLN1D6WI2wR53OQ8QAzGZYxZ8zJ62XoggePdvWtzEEspa1Y7QqqdY3puIctr7thklQJEwT
4tTdoUjdB1MzJ7mhGpcKicClaTNF1oTvSqfWXoYh4s3EUlseYjMPsykw26dtvTkioOv2QFxzPP7A
aCm0DyKpix2+aGS2bFpigSY8DDcCGMyyY7iDITHJNyy12B7+EGLf1x7b8AQwvjjNB0QguHVrRG3N
ExKnLy2iYhDrq4ofTVsdQN+GsGybb+D1G4F6n8SrKMgE9FGtT1oQ79UWKWxFScMfpQtx3aJGmAQo
N7ihV7k8uHUKyDXCGRurYuUxHIJiBSfK9Ar4fAaVKgUTJM4BS5yslmKtEjz7xLvLQGtakhq2NJHq
+bZyWlCYSABpOFmyX91Vg3xEpjRHHtoS+8qOrkA+AksaYtg0i/jt6GRm/xqvLB9/1rRy7tOZs7C2
HGcJXDnuRlCkaX9Nbnq/Jhb4/PvXMW1mnCX5P9/RTKpC+mY+kuimWQO/1+KOIQqqV4A7LNtmtJEI
7/QxjXOnWZjDfHoxADsyg81qtGfjdPknf4NKlh7hbRGc0g5buGqSP1VuVkMqO4jP+Dv+6rAnwdRI
lPWsi9s/O8wZVilrGKnZf6kK8hVUrAxkRFoVh15a6q2HbAoJRkvjSGiawwCMiH+aswhQz5TTHwk0
GQ5e3f4q0jJLF6ps3flXmzn6Ns60NXSJe7X84/R/N9RMOdiIe3+bI6x0DskAiyyAxxx21ZiDmg+1
PFj2NYwhE4CAaId7/Ra0fntxBBaWOVnHFil2raPSOZ6ZiM52MWSzwfF190M9WVLFngsrMFT/XZsW
zFuNvL9WhJ35mI4fPhkrULRSDvd3Ls82lmkz04F76rmBlu+e+UPanh3sxeeh34AQUJfLXHbWLo8i
CYtZFfD9/dAGF2h/H2MO3akeabFPU+lvgywlR79PEfrW3orWHTmaJmuCYyLXiLoIg+dcWc4GInf/
tJkxCIwXS5tiveSGmo4z02iKjATi4NNy/tXUw9XcWmj/yYoSfv4jEII/+FwhCbEybcinZxda1OyY
B8k9jvI1FjHwP8eaDjitsWPI1drEURp3UmKxZf/nONMD2OZ9zt5FHiuhWXlwSG8dGwcMmzYZird0
yLp5EonsAMVo6ymm4RKg8OJNl9iyNOEA7OM0TDbA5Td1dGiq/gIzjfhMnbw8cBBdSSPImU6FabdG
6AKlFFxJ02HxLoApYBYeotax9maIKcJQDrskyR/NsPuU0yR95dN5LUNr+dVheqFFsbDrrsNt/M9n
QTuabmCUngApCr4NCHzpLJ8Q9i4Bdr5u4RCZTAj70hsAJOlCvTZVp0bOcmA2+NvTYIEd+34QEGA1
VV+P/jkkMEmeTlVTAdh0GQXdo+n3rOI8uA0kDDqIZTtJ9liFdjuvNQ03plowSB51hUXnpgrtpew8
gvlranCyziCf3G0aJ04vvHDTx9yP22m5F26wJ84e60GqjYTvAsCjeoRVndRYeFtgc9tU42KNg9ci
1C8876urBenWSyXajwjEgtcKIh/Aykm+CadRjjds8PItHmHOLSGg6gwzZnXBa4vE8cLyRrYblIxm
MZB0pFki3OPPTUQOyYZTQCGtaC41cx1p6QIG5gO2Z9q+ivpfxpr2GCCtNfEw1swGhxlcnJKLP+ZE
uhNiN5kndwEEQHaQxQWBZRK5M6G6NgD1yqr6e+CuG0P8JTpkU02k7+sEMzYtLevKVbuKUz96LnsN
ykLa1juYXOuL6wNgClOR4HPM3/D8SMF8GJMFtAPJUac1UprNHM6+E0M0yg6kmOxxpiM6HX1Vv7UR
CxTeUvebFnqeoHgxyMFPZ5nCCdpfk2CLTKqZhon3ApkgOQMSZ9lD8XiUVMxdIGSOnur2EIxyr+1U
IErHdmUOVkVuC/fqwQD3Cp8gGK8xEA9MmymCzEbqwJ2oiUl7JrngcxpY9aekUB/hXfdegjG+SPI0
PdB4sE4tYkv3EWAipiN0VyCTLxc5HH2PAEEkxz6A6G8DmMCH8J7vU7mQaIGqcnYe0t7exxNGp2e5
+xbhP9DRpPnMXRHMCsTGLzk8XHYsst7czr8hCozYQ6A+KBIaeFfW3ZvjaEDxIP7x0hOOFVaVIOmY
tCW4E3XwiHg/gFwxrx6Q9G0X1HPj69giqVbQYbz0vcC+DpGZc6GScZVgzX/yhq5eI9NMD06Ya6Du
sICHlzxW7APzdrh11c5C6HpLMpj4OiPwc5SoAtFcuHJT4jZHTyu+TpRrn4phyFbQBvZOMDH4m4Ry
PowxeG5+CXVCDsOefZMXQ38dctGvEWW4YuXrhXm4w7JM7k3hAguy90k2gp0XtxJbCdRNT5qF1RaE
IUDPQb/tXVizN2C6HGBY6m37rF9/NZkRptO0fVXN2KEDyIJAa4T8VdRZ/2plBNaXeMjuPdrLkwgl
NE205XyUnTWD+2nyEyYK7oxVsXVtGk9uI2wg1oNdFo9eGP1tlQ+lJvaPbqx3/24+aLBAsEy49gcS
cDPw4/7HfH5uNaCVEf0IeNjfZsQ0WaKwZiicqN4DNu9dnQz+4420nxPI7R8TLyvgeYNqDPTFltcR
SBxTFddvDSXrtoaLWG8/yzBhi0ayfns/1w808u9lcTS9qvJ2IzBOWFq6zUNCh3lVjcNnhtDZzGoc
+zImabljAX7WLiDlS6xBN55GeBKMhCQe6geQqOrNMOJisDkrHrGK+dSwrPvMs+FaVqR6jtrIWQ3K
d7cxTdsrXIDtmZkjFR5UvYDVKLoigyL5GOxBB49OHQgt9++BTXs9pPwzUwJb6XGQwBAiEsngTrtw
8RO9V8mvbzzZ296/ceU1JXI7k9br9I2TAT6m0/epIWYzcwSpHybCJjRw8Pz7/Y3NCAV8eNpW9TM8
l/75xhFtEQz0rZnTOVBTS4gNC5vA6fXCI1YJP/jBnrOJGwulrWFehv6wb2xSvVp706pgAvB9EELP
yRLhfiSoK3vbAnB3UHaF1cpEJoOEfrImDvDGhhJhOsxRTcc/xpom4U6o2aKudk7E1OJOGmhyORcu
7Q6NssSLLT4MOE9HVft91P9j7Lya29a1NvyLOMNebtUlS7bcHd9wnMZOgr38+u8hlGNl52Sf+W44
ArAAKY5EAmu9pSvz4ehHztEwagt/e3SXy7BbIB7W2RuelmBWPj37BL6jNxbmdeBK1HYhB2RI56f2
vnC917yH39j0/GrM3ty3PF6AE8f6Mi7j9DvA8Gwxaw++xPqIvTTeKewHRLsjN2fuUQAaTuU0TmwC
E+UxEEhpm24KODk09o0T1L+tVM4rJZ8rTXoGX8MOEFicrcLzPFZOQSy2Zo1n+LULfAIcO0wLuvny
GXVhXX025aCcVDTNZZ3A8b8aLWTmi1T8oKLy0A2zLKTbRxrnDwwZdbvRV75OYrN0gp+4QxY/fTgo
SW/+1ILuXdGM7tWqyeBUVt7epUqk73LEcvej0Mzb6+RBjS+TERLL5sn9MLxTtkxuAtfDiyTNAtI/
Yq+5LRw/5E0glzv1XZxgHuFams3XkLu3bFpmaOyivBiXstklw2Uqv/HsSXbFIjr2bHfu3D7Pn7wR
u8LE2xsGqE6TL+TO44f1Yk/NXla6glhxEA7ulGOFasZZHcPxUunChPC71RbqQwId8ia2eUxGc2nM
K8dFZTnVl+uKeqEPL9BK9rLQNbix+68rjkjg/RKLVbXyqzj4kNeSVTgLRAMOANJmz9rPzlTN8DUH
O2Nx+K1HvpQXOQP8T3JEoIvYrgWD6t5cAy5LyDaSLChN/1rNndeX3aYdnau66NcwXsl1g51/bP28
exSdtWuiCAHXuZUWnrtGh69ay2bdZODhphK+xn/iVaHZ4OctMjRzX+0rzQHpFGhYFnomSz1CDUsY
3Z2cYSr6r+XsIugfLTdtwB9U26DjZMH5x71V2Ukfs9SmNoJp4UfUJIs2SnC892df6zlinCOUSbVX
ulkWHzFkaanDI9ewvRhRhP8VEToW8G1AEaQZg03tjM1bBd9CEtDTNNbh4LvRPbWc5iAM51eEXkeX
CN/OdGo1Q3QfDUF7kGt0vHpDhP/fI2LLsjeaaldbRWODNePIuoba6ZBk3Q16k9FDr2Lt5M84MqoJ
mOzVlXXWBMpvFYJoKzkDhartmHnpa9D30Y7zfw40uzXePpcsOcispnlJNxPxg2XgQCehaYMegUBJ
AgssWgd6JkMZwLd/NmbnUA4VJWUqePJVt9GxYb1RMGS44Y6hLkxuIOsSvO/NdUCOXvvMZqJ4oKPm
kraBec5dG1uJxMOhNgiVhVo0VNmTtN/J0VarzHOvUW0Eahuu2hE60YJDU4WIWPro1JberIPRuaxg
BSUy5qHJwUmucImWsyc/es3yuFhILW8Ycqg3i1i9wTerekuolmMZoud+eZNaQPpk8xqkQqR9rPNh
XUAYXiSd2mwyKK7B9goRVoYJWWLEwTbXPvnKrju+b50giR6pByvrn6+nG3kuz50JOi33/t3leDMD
HGRs6ze/xYo+xL2ydr+Wbtrdwz350o2O+FIpCar/thLtJZudHSyppewNOWF+Ja3RrmR3XmnZIgfp
dfeX2bqTx3u5GNqlYdm6d9QaHyUFMgltn+Rg4a8BNGFmBwc0P5Rj+yFHh5kSKV/pudgUmgFyaGZP
2r02nptU8xGn7Py17JOXvujzQxjUl+nmiG5XUij3Q4fKH3ccf30hk4BBP2Vp+xQ2Gur6sZoAwAu6
2wtp9TO2m0lWTmv/ig2LctXaTrdTEYU6KaoCHNLFNisgG7+tOxh00jdrAlC2TPFqOchREIgPYgSA
2czKK4hoXCbJNUw3It00K2HWo425gDah4zQvqaBquVTbNjtQvFg04Rg/lf2kUsGO9Bupy1hRjyH/
oek3Eo/YJcbvo9dgiUiUTVvH6daZYArLdyys7sRBzrr3db16anuxQsdWvJZm5h+jspgW9dxUK5un
O0SVtRyF/MmBU8v9gxw1gva3NYamBJTOpEFB5cVwqwmjrERbNW7FXnRCJnDCZvGAfqDxmqj5wu5b
7UvW5rAD9LTZiC7QvqQdz0BjtJ84c+QomSHRY85hiQ3LTcuN4M5Rq+6+VcWHnG5Fw5/LynUqD/GZ
vyyro08C9i39KUnk8kLquVtWnHA31Uw9vw4gN7G09NA8XfuBmeZ7V+AZpoU+sjTgXMFr2uRO5vmy
8zp/IPHpuIpYu1HYrEYU319jN9+3lG0epxqxxFxT7qRkUgD2dz9loN4vgkpT4y49w2wO2ayNnJTi
Msnna39fTOE5G9Gsq62UcsA2F0Bt5/rfAgaJfctfrHkxkmf5drqqWEeYTCZCnwg1kVANN75QKw5T
fJjrpAhz3ZfEfJJRTiXsox1YM1T9doAItRN99WE0unPK0ILA2iBwT40XolSoeNF76Qxid2nKGGsO
RNLsMk3OUDOd4OsK4Bjfk0h063xST4kfstP3y8y7izUbXrdjHTsUje5kVwXX+pA3+tswd137c1Ac
y2rEDOWP+Z01WMdrsKUlcHxhr17SPo7Ve+5C94ODm6FxI9M78p6IKEC6NSY9WMps0XVgjlUMpzpO
ibX0uiS4FeqqUU0k3OdSgqwgoMQZrp2sQQxnLlJc6wFB91uo7EYfP+RpMo6r30oErDiajXl3nS3D
5IpylmamfOx5tSy1SBHY99VoaGeH79/Zb4W3iOJY3cZeovsLZLDKbYue6DJgH3CWlzgzxW3gxis5
49qP6s9L4qt4tMwryf7R1K1V61IYjD6n56ONmqo7fbm+q4yNwEb7bWTcXvtF3YDHZCu3lRFyoO4y
rE1q7b8+kQOg6/phZKxr1S9orzgH2R8Km0/lchdEzAh4Ohb3Y1EgSCT08hZB/e6sgfi8EFzVeSBW
g+oWBHx3ljNkGeMyoFTlbWSDFhjD5qFM2XrOYAJLn5aBX1sfBkSspZaJ4W6skvgARkTZTAW1PZSY
0wvwYI6d0Em8xI6N3/81FmYw6lQutKo5FuQk66pTf6e5dXyoE8rccl0LDbaFmGMDsgAUqxGV0fv3
QBjbOBm7n4OibYMg6n8Wunp5MdETzkP/35h/Tv9cZ55eFNFlnf8R88+PEQzcfycUg4eBz6RECPcN
9ntrxeXSrDvjHvpziWxJOR1sg3RJzlN+bSVa9pzVAD84rkU/KvdezkZx4A3C9/gKeaVZadqQ3FWR
Ge0zMWk73y1RpQvA5GChKd5i032Sk1w2PyX6v99tD+AyubHhabAHcy0s1zy2c13ETCt/U7tp9dAk
abyMo2H8yApja8yfGG7VwShj+13E1D3kJ67rtNziZTMdNNvGVjvo2zWPq98/sdnf+xhy/yQL9VZp
2viapsCG5Ce2AS7vu7bSdiFMlTsrBDEp/wa20NOdkb51VZu8gupqj5aOxRjHmfGNH3Oyik3gtvGs
6ESUGobJa4O0LslALM+81kF1zQmGDRK/0aJUg+SstEVwD5D1a4As7xfbJpvRpnoDFp1mJVaDnphv
uKXGMDkagPazYdF1dmJNv81259mGj5kEioPD1ktEtMoKy4VB5o6POf4UCFtM+al3lODgKwjaFbEY
77IsRzjSM5sXLM3jRaX503eVn1sn0w7o0N30ZlR8KAl3KbmSb/a/VhoqIziEk/v7SiU7nrMrvFMU
cO+yW8d9hFxCvdxIs1unQAjUjYt+D+ShI02C/Waeu9C3zSJbql2hfSk64zFFqRJlyWF5QVx0Wn4n
NEN9bzxM1yoz9x4d1a7XYHyz26AEmSaX9GEmnHygaZclC7+m8qcaUEa1EhWhRQwwagm7uYTx1pyK
rOu+WiWg2kg3MpLxkQ8eajJWDtx8xL8Xc8H4azJNykoZTVLhIapB+lSqCxkwVdFZJIX5PCFJvwuc
Ut9+Li0DsgQErFzampdG6OVvS3t19I549LinOFusRRjrTx3Cawsls4evhpltNRJsYE7aDr+6vPhm
jxRzKyUUz/FoKew7zOm2aAJvV2qRQJ+PrB67tGINKeHvK2msVLR68W1qq7uyGO6QqU1PphmJV8+Y
ljmIkSen9Lt7B6yc7K7NzDjULRm5qdGK1wi25zqcym4rRwer5Sg/ryFHyQlf1uhtwEWFZt/KbmPs
jANakGtLIPrpug9Zq3VPsPa6J6968mpVPDpe2D8FHag1PfD7oxxD9GdacbYRWzmqapm5I92tLeVo
kprtbWTZIDaZKlf8z2JyvKnqX4vJMTHa0woLgyckCpKqWU0coiE52uHa84YU7YzGvB99AfihrqKv
eid+dKrtPrgeQp5KghxtACPyo5jWheaGXysNBuG/TWzAHi9bBfUKp4S1OgZVfrywh4wcyYq5KalF
clRBVeko9/njPCqb1+AKN8Pf5v4RLJf6Y67qc4QO4hwk8oRsiCIQ/4qbUsNz0XrR+yy/J++EyB62
fHtNn0C1fSq4lha0Vjnh2ldn6CM42WUS1MYvU9qiRwhTUXJUL/B3PWy902ef144ZThJRtkS1X9sp
AMQwJsim96wn7cv3++2P/s62/+wPZsoe3M5Lfz/qBfieDiQ/8sTyImX3DMX3KQMrL7JL9AkYymJW
K768/BzuqWsxULc7eZCUJ0/yzrA/VcffTJ8HURFU/q7QtGJxPXXK4KJMcD0Jkrtrv2U1v+bLPrmI
X2mYayTo4dQw4IvQGN+AuMZL14f6HNXerBTzUcpubWgPMsoSArk6jVpgWlnDccKE5aYoW5XcOLC2
ekmmo3wVIf4QaVU9xEamPmL3Nn/o6jUpUhQDXB90zNSVr5WB1id3wf4ySrVJwcTBCchdMeoP8dZu
lfrRnIzxwVcxWpy70amvb0qbP0bbQy+00uJGTWzxLCAALQa+4sdEC8RzFCc+SehIP6CLKJ6tMYeY
UOYYn87NcfQQb+zTdiubZVSBaMP2ZSObijO128YpsoU6aHeu5yBPhxDRMiJVfxrMKD9pg56fZFNe
Lk0Fzb/UDg5/9s+zZB+K3+EWKjY+m/P8wTKHlYmn8iHPoheY6+GPSi/3BSmZL12ITS9se3Frl7Fy
sPqx3qT8c56reBYiIMl2CrzAXOpp6RxjN4iXdty4b2ljmkvEZOubVs/t19Y6Ia7svTkD1Dw9qceV
oDL5JiJ9NvLABxSDBfPR0/yDnC0St992nmg3MkwxiqcImaZ7BRGts1WguS3DOjxK1rowj6Wpr2rU
5O/SYjrXYVw8p2oYPMQZ7KpSz5/bQJhPcb3qdCqAmXbIEwPaJ+mh+2Hqu/t+cHbqNOinUKQ+3gNa
jRxD7t/KwSgh72OaqMhSHpE9WUNe31/LAbmISvru3LchRuKs1s0Xg491K1xv1fsT3Iwm/lJpGHw0
nWmfXTAJBycWynqcU5pliwtU6vGMUsCdoKKJsI41Jgcz4LfL4916RcP5IPJafAsG9D5cjDvY+rjG
fszBcfhalL76lX+Ua4TCuW/wqb2x/bg9ykuSKSYypp/tLs+81eCwU5F9WWjH+yGJTo0u7H2SuR9p
5ERnM8ziy0VrDMQCsM/ZIk9Tu+hXjv6xLBwQJHpDMnGOdoQTrYTr9NTCPzungTOToyJCGBDHeuFG
dSKIu4pZ3WXtjQcH657fzm00iu6IpGwRLlvRPUSidm8cpUE5XYuT1whQzSVWTmAX/NXIc+NwiaCu
h3LdKNJDr+blPaa1PqkMR9kGiIIsGuCO+8vKpG+aRcvenF0e7ysvqt2qeD9o0+6y2NRFSH6b0I+g
7yLth3lGGzfhjbw0M0m0mi9/9NktwILFH8Oy+dvIZU5pIoScZnvHjdIHb74UHWYyZjepW9mUA61j
7wzT5nSaGckDiRb9VCJNdZ0Uh362FaOnL92pRXtlDqMoHiCAa9Q7F5kIHqOo5o65jun5/DYVOsXI
lyOelZlw+iERbYxQRQXAXxl9mD7rs6ohjX6gzk41VJ9hbq3PzzBxi+Rds+5KZ/LfRmOwdmMLiUF2
Z9m49RVwp0qDPGhhuMNKJNNdUaHRbXURX7vU+Wm5SnFjp0pzlBeDDwsclJIZKITxoSW/umpicLiA
CMeHuErHhzH43vMtReiLRjaO2k5TnWB5GZsnTQZe5mY8Rgc5CdvBPZofG9Mo9KNAWfqYp/1T2Rn+
1p67rv1yUF6ufa2bbmMrdPdNM/6aLiMGfsItmQOl3lf5dM4CIOggUu/1qctfWrYzorJfor6rz5ni
PyTIoL8Mg9UhaII+gxwcfAABUQenO+1N+8UL0n6lz54MctRu4WqBFU1Ocq4VpGS7lEdKV/UhMWe4
YuJo4tgYCS9b2+p3UVifrLg30Ihxi/Ioh4dKwalovlzmKAPCKJZDrS4ib1oV06xFVXCJOS0tMoh4
QF9D4JXXThmkadhi51qTbC4j8/B1djZM2rIES76KSf/OslzzkvPF8WJ1FaQIvV3eQXZ6nR1tDKd/
mmDU8ui3Fz5HkHtkCGbicZPeFYG2vHaVJAVuE2VcTXOAjOqNuL312THLqLJSm/sRes1tja3Ptase
I/Tlum/12NtHB+3UbmHYheAqbPvYRJm+dYriTQ7/FlMI9z8x1hh8UThjbP+MkW25TGH6GtS78u0y
rdEBhetZfQjMCc0ydcgOTqSuCkMhKymbdaiBgidpuxi4S28mPzcW+qiU0O5EcpBb1LxwkBmtucvL
TWjlxdWfo9dgOfcafJ0r98LmX1aWcye99h5bnkqh3fhnNbZ8XOyDbE351FqJJlHOcgCd0myH8K2x
qGo8lBaK0NHIcfs7OUOGGI3QzgPin/NCv6KK+gjgHVetIXmeevXFQUj+yR8HDGzrItyYJbrbqXoG
N+V9oJMTrKkMg6nBg/NBq9kUZk7qf+i1hsS9w+4pTRAsKOEsruUMv7gtYoWHLl+5Nfok4TpBeWNf
gzA5IyPZnvTQ3spWWpruOYG7ci7rYYkx8YNniEfbQo0EEUE+wOio52zoJ7yBxhAsaTD5C9mZK88B
2ZI72biE5bq+QCoYdoCZaZepXuPF27CqMnY489S8V/JbY3aanBe+xrl2+NbCIj7wmI92OZ56hx4l
/iUFt/isjQpKdI2fbx1TOI+6ACoeVqXx3Q5H6K6D8aE0FeKW4yBgqSrVoY2Aq/BZ7SdYcgHi4Jbx
PcpgboXzaR5Dt9WUO91t7Kdsb80RHXgvOkQOFlip1t4k2Ao+CrcSt9g9QCjBmf5L08PId0mzo5EQ
KG87GdxqSXtQhV0C+GduWZsD0HCtvNW14APHMuMWR8hvQ5VpPxr7mw4HI+C/qzgZAD/fu8jHYoHi
6KOPUNpaS+Ia7SwkTXHy6Xa6G8Z3HnyPFT/F8VlL8QKjYCi+VbW+xnGTlVI/3WiFHX3rhpsKtNUC
aWLvMe5rinklpdHUd+yj5VD3DrzQfB4oVC6gYCk/ZuU82A7f3Tn/5g+F+6gXQbvJqbHeRKnlMKp3
a1dzzGfur2wPoKh99BE1kfkpl1GoO5HRBYgzPwFxc8tPIS56SOg2v0YVk6YBFgb5Uu55FDHR7FMD
Z9tp/qtsyQtpBwsjnXm0SofqQFJ2Uxqp2y1kX1mU7n6y3R91BB5T1FX5zSf7YlJA/0KiCIetoRc3
biKcuzQL06VeuuIbh8OlnqXdO/In3GjSdjmYtb5wWi95zTql2eJ9rK/dpE9eFahEy9aOsoNs4tDw
Yll6cibToL0ICq1zEKng+q4ftI/YiZJXc4wn4GtqQnbgJzjl1RR2wY3fBuozT8to2arVeHDnZtnh
W1bNdyiPbOAzuhj9MvVtfS9H41kxH7lrsZej6PQFK9WK3Z0cpZRRrAYOSbu6CoNTVGKugHXZMbXH
tlnI+6ZsY7sNurc0t7JLXngYc9+8tmXcBGfJCaLHESeA28IIT13Pra2ZLzbbH7RYo1s7C7zHIS/h
YlVhupERlZ4Z2FdUX6/xFYQ1qvPNWXZlQZSs1CzStmKg0pmEwXNEjXvd1I2576tKe0FCd23oWvve
u5xQ/VrL9wHWNq955ZISi7v3vGmTDd7hxo6TXPWmIeEj42E/Dhuv7PJdw8nni1+cZXeo9MoGCwYT
eIGbvPc/0RdU7ozYB/rOt2EJ3DJ+yTtOIZmZOC9IVdqLJCmn14bt2gI1/vot06dmUcRm+oVHcb4g
AwV3KkUaqTe4Y/IP+U7xC2Z41XyxYuxyCjV5Rhuo+OYE+b0G7vg78oMoV5jBj9gwDrhrej+6YBva
w6LVZ9XJ1Im1jXwZ9qYgr5zG5VENNmQFnBtQpcckUoxDXHVb6BnGwRhi8yQvnWn8emVl2rDrdeMl
0JpfXdHnK9nnIx2Ja7Zyqqu4OcsL4MMCMHtl87X5T5/fec2uNYMWjXEHdJ0c4QC4QTii+23uoFns
ZEfHQPCH/10ZhlIUtmK9sbpMGi1YZwkAcr2GauxnsbPW7Io9Ut3Vj6oPSzJPKTr0DsS0Iq4fIS2j
9tbU2k5GWJR/jmD1fsiWGZjVQWOHgRaEsTXZF2KW0jjnILOcc+sH08IJ2IpHc/MyILTZLRXRF9mU
AxXajvtW0bDmmuNknz2W3W2XxSvZFXsp0stha+1MTCVP17AehcaF11b+spjp+kVQaBCnGudpKOqn
Kurrr9xuuoUX6Mm90frFzVS38ZrCZfA1wNbe9euv0ygAMArHuEk6A+AADp+XAS9yzs3U9s9mjP3y
YEftttSE8sJd9OA4hf4KW3/bpNW4xGWyxxNDcx9rq76tdAg8tYdjC6ybeo9KffvmOm+y27U90OPY
UG1qAFpfUt1YURpUX/za7A+ph9Cv7G+y+lUPMvHQTrl9cjOUZi/Tx8FcoF/Y3iaNOt4bVfZV9g/J
VALCBApWBkJD+LRw1nHfpkgXBOKot7651tWweS5Qe1rEfWP86FBcT+E6AvDWFiqJr8cupvzkmC4l
DyNBvxBJ3pWO892rN9lPjlObP5AiWIcuBbFyptcq6FCuAkeN9gDDxMkuQLdM/INfcPXh36Ijne2X
dY0GUxGjCoQ7kmxWrRtscs3A/nAerWNkiHPRYNA2N5uWh2nqVXgdy7m++4M/WXErWxh73XQg9XU0
TOCO1tUDolnHMOtthCC6aW/xKVeqFpFnyQ13mXGbPfSogr2yEdj1KLwiG6rE92k24knCpHDyjV1r
VMplkpt79dJM8+YGzKmDaH14U+b9bRdVWNEGPEST9HFoNDzmEMC9a9SZREhr5H6w7wFgL2WTTKa7
dpU+2cpmEYyYysNcvwn0KHjl68duJazum6SVC0Zzb5pa0a02PeQ8nM9hXelod8BPF/bgAIi2Nk1f
Zt+MAb8uGeFD3DnE+I0IE/8YZ5rloVu1fCjy8tcr7y99f40zGhhdqnNG6xGUVYcPhnz6V0b5qyll
/t151J1H5c5BjgqIItQnyoI7Uv3qzXJ12MMC7MvCKD364azja89Cd6FWfQs5Q25kjLwE0TwqX/qp
+B61bGwVuB5H9mXjkvtS/W6VzU++lngH+Ny9pg7TYNlfWSgP8DyeOTGj2PkFeERSMYF9kJeQv9vl
lStHrm0P44K0D7y7tlK8hxE9nBUyuuk2anLvAQ2U8L4FP5bXk/eQlX5zrLvhPMLzJNOu5Zzup++O
ZmrVSlMz5SgGy+kQbC+yA/m+Td6Z8dKqS+rtFRzsKDae8941t9emkVfW1vLTX6MuGu6XUcnsl6PX
4L/NlaMI3PmPrhUbC7PmQNMXo6dt/lCvkxJ2ke30GxljNB0biQaPMOSeAsRIqwilMy/GV8zimIH/
Qv7fbWseT5Mm2f6SnewVdeVNyTI2dc76VVfdjLNiGnyM8ksVUwNw82K6LS1deyiFd3/pR/93TUVM
XLyK/zndiCN/yV/dWHstcs2p8L2FVVXBia148zK1cMrntLaRe+GhdcpmJZsyLBnZS6nBrKLakmjz
m9F/ilN/KeEwrRi5jyt9vpRwFbg55TpqrWwnm9B83yGih+d/Tqqrl2iM7YNj1PlynNEvk4K6Xx6G
+R/zSIj4TyZeq9c3+2MSjJdVWYtjl+rqAmVa6oO96td3qRjEVnZSUUQSzyQD30Pb8tnT32D22OF6
lrwA4I4/xlqtl0plku0qZ4Sv0gIGj43kQxuA6nlWqp1BG5cnLbAGdJ8YiJ3msYM1/ciG3TjYoBBX
cqXWLNeNXveveEw3u9hP9I3BsfndeZPDptfMMvaIl1NFD14tf0KIvUg+AkpZlw+WxFH/CIf9RfbL
D1aL9tcHC2yysHIh+cHskq18H4kK2xx0oj0bbXCA2KB25ibaoHxsS7sMxlUcPUIZUpa+P6Md450g
07bHNUjcIUBGzlEI742tzd2gFf6PxMjgmqr5R2nnCNw7OljWcYyxsq7rfV64xWVSYfanrui1VeEq
8dPgpt/sOMq/CSN6LcY+etbiwdwi7FvtOAfHT/1QfAMzuhzamYZRO+gh9QUuLmXu9icDhMFJvtKL
MVrJYWvuU3UfSn8YAfK12+HUzxcpU1oltXNTV5wFIaCdfL3BQlnUCXQQV5jfUmsG59bRvbw7zK2+
DqN7RKuN58/W59ioetFd6ijLLKJ4WZKn30PECs5JbfXL0bfar/g9LrrZXVpFXQCiaKA9eph4XWJr
xQjOYi+SnNPcLKMemWQSasfmWR/4Yw/pKsVufB6J1ShaeQb8I7sYvgRkCJCU5zNpVntpyc/kMiYA
j17H8BqjlekopprTH2Nylc95MlLzNmyn12ZkZpe/7zDAC768lH/lwTUwqgZUsJB/eQC5YhvZYO0x
N6gf8EziIT2axlo25UXp9COIDuMkPb9S3WshUJhP14DrpLYdwk1SxR7sVVNw1pofUb89iUY7qJZO
rher3x5hf31c8SBTFzjkHVyfXHMt/A/wodO73aDW2da1e0yLOnno3OBrVuJ17c799T/6pSm8oaR/
7ZfrNGrEOqjNpTgpSnvdMa7tI8Ij66vZrnwVq7FGuXv0kZvJyvWIPhBZzdTXNuGclJOXTp4kWzso
14A88fOaRzSqECuMN4y1MR/2Va/e4slr38v0d5q1W21uqXOaIKf1zzGnjdLtAJl4HSPDsRk6f7gL
gjHaTJ+vCurCl77/PXqN4wdqbIaGrK0xZehhImW2gaYAVAbiqNz/UJKZ8Pi1BUpH/4lIpvp7kpju
rTKNG6cigSZFfIt22PghGHV9lvRFUem31ucYZxX9eZ4nI2ULmdM+6thu1eH5l6eCOq2qfuTb26A6
D9oZ2qGV/JStnnPnYz/nTIcwPMsuNMAnakrsUPrCSm87exv3gqdsWabv5jQomD/NzcnO3wMTaihJ
ifreoSR2n5sIXUr5L7XvvPdiSNYY66k7PVXFrrQ8jitK8wLKOFt7OFGfelNVDk0ZWxt+wcWjk2FF
lEZx8N3COqCEq/5DaYJvfsUkvU2ytT3yTMRaZ1xFTZjeVWML4q51wq9jmd5CNbKfEwidOzdXkq01
RtEbkkgbGRDok72cLL0+GWGd3vkdpqlyQOT+DTJzet7kp2p2aVRn30bXp65YxflpnFuyK23US5Rs
yX6fqHSOkl1yttUb/7qWL8hw11phrO1Eq4/sHzn7X17aTQ/gn3uJbDa6Xx8tP/wcvkb2Coa5pUfG
XQZ1cySFCvWAH429H1LTf65ta6GqIK/s3vEOGHaZS2RZsjdE55SlVbYDqa0xe7NKe6n6bfMsXEQw
DNeg6jWH4eMU48ZWDVu5iAvaJexL55zAfHgIccZGTQrDQjW0Sayq0VpOSmvfWVQu/rwOlvcb1EWR
ag6mae/UUbvSvNZ/RRNVW2Yhqk5l5/o8y9hieIb7NFTTeIdl3o9pjkJQsNwWYGs3chIIvHZRlyHH
R6uKXlvK4HXov8YiZGcfA6aXzbou6rVvBGInJ1mq++SFeXCfN7WYDQT2cEb0c8jzmvqgEayCoDAf
C3/8r1fDPBoX6t9H5Yzwc/Rf4+Qq8j3+9d0GhBKdwXswhvYtqoPuaXDq7sn4YldBcXkNa/ADNF9x
kiNADLKVkjvO9tLkN4xZI/+ACCMM4IMKOjAsJQfleuVXAx3bJ/La9UZpwnJtJt13Wy3MYzC/RdQW
qBshWrzJzbp4qitSxxN0oYVsFtBOOIclS9mSE9ShfcY+xT2BtS6e0gBYIwbCzVZG8LDr9g1qLpcJ
iMSbVBbUjZwpJ3Sxh5HdEN3J+CE3nGXWNkget+IeUx4frIf3iMJ/tx3dVLnJ0sm/kf3ITMOVke0x
Hsgy5RqYq5+F7xXvZCCGrd5HBSlHcDLhd/Dkyzp1H1HjG7bFLFBqWUr/+2X2u2uE/kNG/DY498um
yc/u2OhgWiJnMWRN9yzAqd5xpP1qJq3+OiRxvAti5Pn1uemEJZv0qddvBi3QXwu3XFG5Np5EnFdn
hHReL5O4Xe96N4rQIXb0V6tpYRc2cXqZNLhiM0298ijm7yxKVI+XSYh57cmdGivZxN6e37Gt96ux
austyQoVVW99usn9oNh0VfAj99qZ5jb3jXHA6BwiX/VZ5e0pXH2viuR7VhegbFQQCOBjUCcKG0u5
lxffNXDtbuJ8l0Vp8HAZGDLczvh6KTVh7eSN/0fZeS3HrWvr+olYxRxum52j1EqWb1iWA3POfPr9
Ea3p9nLNtc8+NywCGIDktpoExvgDT13HxTgTRqJq4qzUR6j+3eZrjfToy3BpDA7SaM2ziDf3kR7H
wMezm10Y6tPKbPxgZ6MolNt9/FQ2fXiENznTcUE/w4F+sRw7fgonJzg68IyXv/slLy5WU2BjpJjI
lwZAJuRHpB9qO0auP0J6/SYOoVOoML0+32ixHSJThcQaGl7RQsc76JpYubIPZYxnjb5QvmEhq1KL
/gCijxer1eeHuB87eMYVWYR5AFmrb5Gp4y48Bfqus9kseCpVdMPLbgGSxyNOB7l4VOykeAiLBE22
yo4/wip9ArliP7Nvweqp8o11PObyFytwliJALvEwJFFYgIzO4os0NhFHJmbm1XTMVCV79UovwHiK
yn3EZvct9v3dbWnqKq5Mcencqg0ewRbMTDFgEOpphvzWlGGxSYys3A4Y5ry06XS+LV3A7tIyD1kC
EvDHCb7NMtV4GEf4qq3bLkouiAwiZBgj7e35vqyjOaTHl1G1k/WQ2akrYkSfuOuASe/kWUBQKyd9
oeQAllKrB1Iuq/VVdppwy+G+cAezrK/i0sCMX2Slhd4kZc1rj6PpIw4cIl4E1BxKthTYwd7PAWIg
RK9+IbWGRQ7zn4VwYm6uhVFnVCpI43Ve+z1rFOVBauTgEeXDr8mo+aj6NOqqHPNu22i2dNZ862eO
vwqek5iodoHDDljPEy7LqXbkx1tPk+v7EdDKQoyJPt3GZVXSkmZ1nyT18o/JU6KD6LIbcA4VFnsA
12J36mJlJ/UhL7B5fREhKQGOPnKcru9rhO3wbCMMdxRdkTXJO1NK9ihoxVg3T+1POf+Gs6byHccb
R4g9XRVNNTdqp2DzFmFcXMSR6UYR1cTA5C9liNqfvZk/9xM84UGO/VUZy9VJ1YMGBK6erfku42jq
JJ/rZ9q3zBz8q9YV3z30uA/DIP+oy8y4gjYyrv7USYu67+wt6RH0I9S+uGQxapZyl2YuzggaJ+Qy
Wd+yLJOWtngMZstKn4Jr3PImCTs93cV4JYBapk9cZCA1yw5T6VXtZT6cuPBbZuTVIVSl8o+L6Ivl
oSoW9+EqGkj/BG1kLhIKp0sxp0gtzdWGWn7EeZXkefsC4au9Iiy0TZBUe0VuczqZI8jWW1NuAH4W
VLpEE0+xYp14zrDmo9RehxyN8knGtlCMBuxpFiCP/XOthvXVk0iKVzZobrki4RNXCbShIDmJu9FX
Pu9EU5/P2A5lx9oju6eAWDrI8GoP4u5+EX16i2r2v4XIfsQjVlLC1TQvcJ+mRGa8Hio5Rl7MbBaF
r9kbs8PkS1wkZNQulV2epqIBtDP3i65JVSgB4bk3Gb9uZgR+ASoMlZd6L83OBVJgkl2IQtkVTY4C
5ZVY4VQgekS8hPpfoHyQofQvU1U0a3HHf9XnnW8gGyH6xN2EtjYS7wub1/i5xaxxGdll+gVtuquo
A+tTjjG953+EsYcplJ2qjxgaqJiXYGgQTJZ6dnLU939PqhtlC9sApIDpI3lDwuvM4X462kgTWRZQ
vk2RxY1bFJ68qkVMWUb4tkjWe9C1GOkZXfqaQ5o9CYZ0Dq9no0oa5hEznRqtqugJcKZoiEvsqIZb
ag2f8Eyhtp28P4598U0MCgo2slWviHQmJ0HZLvMffqr+8wFjyWbo5ZP49BBaRZvLjJGvnT/tIbKU
3YT3xeKPDxilLjyeFoNspTuti0vLtdoqPnSdEx9aqSgQMOtk9PLnyzBo2Qp3uk2mKMGRvXDA4UFK
6kVSbo14TB/CIcwPnhrgJxGX4ceobFrQo9+ydlRWhlXm+6A3pKsl9z/EeBCCgKuxPX2M0fvYIXqE
1IE/Lu6oX4EGzjDqQ33xRl4VYyrfy4WF397mDgZOkibfiuli0n0N4Jx5zBHV7CG6im5FBsLr/J4u
4lNDzrd5g0EUUN/x4b4GPx3KF8V5x5O3whzOcJT4kmGpJlriEvRxeKji6sOa3eVEV4107wJRFXPN
ibJtj1EgJ4c+dKxw/cdtDtlwCiHG/TEihvVoYhdH2hhsp05hENiujk6RdjGdBC2ZKf6nL0oHHX9J
3d8PaXmYJFs7iVhKwhaPLTPYDoHRLgbUVN6kLMY7OlDT58IymyXuH90j8lEaOJlQOtsRO9wO4vFx
kCxvm4zRuMfQxt5nHbhySvH+qUx1aZ2pdXUB16C7ihad8qh1dkHaxe/k2Ch36V/IXddggq1mKbpz
mP0LI4/8S0W57IonO37HhNsqLvFa6O0D4LyDPrXpYqQyt4/KZtpPmtfNChzc3oYqKawWuYSpoghS
Q/UzUsTkWcj0W3gF2sHjndLrCkUhy++2/cy9NiH5DpTd34CZxQcpr/B77YvyHVZStxgbZP+M2ofP
prZPIv4+3ZrD5ulqBMMIbFp8kC3Efa3y7DSq3uNkjc2EG8Hav3CqCC9FnV6dsor2UWEFl3s/Zjpw
PjJlWIkw0F6fE8rByTaccUeqjf8sIuZ6cdkeY05V934xVQxWfbfT1aI7iK77BbIH51X+Ltb3PnGn
mGWKF0eZuAPi+F2BqAkgH3O29uQkrhnqFzJEH35rDg+JktiPPp9FPHcHuWQhNtZIa9GMTfZKHJN5
6+Y4SxSIU3YZavOhBDjZUbHenCdJprpPvVp+yqg5nL0ug4w/9yOXC5xsyrytqlI3UY2EPYymT5SN
8HgsqK6/R7WjktAhO1+Gtv1g2iiOh4Hnfy+1bKfU2Mi2EYhyI83NHdJd8dXLyfWLiDR3zkNttK9m
ZkcbCgT8Idug8CsdKyARMSIg6Mhd+KLKir0J1JZ0etlqzxwuv4gAXP9+wFzRn8LSQ+zUzCGB4kkh
NZN96T21X/gR2CML5Tle/SBaQtLY26zKoxdjAD05BpK6xs0ofJEUFfEWpbOW7dxM7VzZlbmCz8fc
VALkKfCqO+B26J2keKgw24m1N8QjTM4STr8WzRxd24Wvdv1JNPFzdaK4hOUexWcLs5XFjPR9M/xx
l3jDewtG/TJUdX+BRzxc6tj/MapVshP9JnVXc6FXwTG1ivog+ozk18hrE/RRZoRuA9/hEeHbHRzn
8FUxSu2ih+mTApnhtYHwC2rf+CXGEg5FR+yiB/QdCEUDQd0XkpS4ohlXQb4bNBtRgXkURIuz0SHi
L20vjl4TahLrQDKXcgAOEvf2WloVme0BV+cSJol0u7MjjC1Q8VrCOfgFcC599aQSjx0TtTKrRxZI
98n3N0MXXOe/AtcxQvMbVJy1qdX5Lz/zTlU5DO+BrpscJJ2vmdy+e2Fur7LU9q4oVyFem5XD+xRV
z1HHLh1a5tKo3hLbMC+2pMiUYEr5oZ/Cd6d1+r2f5wOs4FZKkXobp6UYFXEF2mUHu6wfY1mabrNE
P4+4FSrKuVzoP/wgOP3nzaSHtx5IGX8N+T1cXCTShn5cO6bj7KVa1jgbc/FziSdtpkbmVvej5/sA
xK7PENHXKO3olnJhLcWAVzYSura+YT97ZfsrlUvtSAVcO1aZNC1UlElWoo8jjYdIm7iKjtb3tOOY
Jxskgp2d6EIHixhxaziBvemK4s0uSu2Uxyrs2/kyRclwaPt8KaX+Zz9Zh8870dfEpr5CnwCQ/zzw
V1ycyhZ5g7459gYIfz+e5HUfSe0FL57uYs2XMQ4B8lmmutHz2KFyOA93mvaLKqq9vceJfgwFni3w
cvu/+s0kPKjx0B/+6rfR6XLSqVnF1H35xidvbNjDD/KKULjSWH4wWi/EtrREN1KBoVZY9UJCse69
iOBfVdrU7SykxZ7nmTcK2yw99N9mmjLwFgcKyloH+L2rANhsrLivlkOQIhzc9uN5sM3x3Kbfe7uo
T6JnjH5Kkma6xoxdEpe4qdIDgkFX0VL1QYETGrVvVhOO+3tYkfQGekF2AZjeI4svRjLNraptWbu1
AfXGkRwky/UxXZUyHgI66ZiCuivVTW84QiAbXKlzvHdDNRFpQcH2Ugy6dfFlraDa15VHPZuQdbFB
4+LMm7qKb5b84Ro0+fJmFzWxzjE+BnszrVLsNigow+BOAW0lFcdITU4j1wKLthbR4tIlfn6hXFkv
nQF01m1tz8q9TWqPGCBovncEJGR66wgbkoWvjA5HPtU5Wh2iZKg2NM6RgzJZ6ES91LlTIrmQDS8W
2BcQrh3iviF8RycO291Y80DGeKFegetqnwufKlatJ+WH1UHuqwwooqjMLT2eGd/luqwWXhf0L9AX
7SUvT+PcTomxlfuiQUyskE5K3lYrs23658QAjqeXUfUR5cYmbAtgpkMPsdTpu+8WmammYUdMfrpA
A61r3kbEDx2ljp+LMlEeDR8rq7m71DhAJZEPjnNu5qmdrji0pduIFMSbknUzqs8JTkkI9TuS4Sho
RnXWNeBTNtTot0L13tOQR2Rif0Rm0/4IeJlhD9snz/bYRmvDcsKjVJneARKpglCL7HqhHDyHUcun
G6NrJJo6MKIz4hMPouVoWfDcVAP4Nn282HM8pRdoeey7NyLC8mGOhwG4/qD1w+fCBpxZA1aaQ0V8
ZaPii1VHf7gtZnBM9kN8o0U8xFj7lKTR8/3HOaq1qeUxexDx5Jttt8x4n4sIc2qnXegMeDHMP8Fv
OVErkOzEYmKCqQzhInb88Ciajiwn66gxqpWYAA60PJVO+UW0xC/YxDLov9i+/bwQN0K3Vo1hKwZN
LYp30ZgVnz8v4GCZZB35A/6xt39QWP1wrLHfdlbUbjLV+kBdY9rYEpnWpQZg2q3Cptiy5VmoSup/
i1J4sAA31V3id/JLkQXYzYGxdmLYdU2JGmdtqtaVCvR7OETBNygEiP56CaIhDaaweKNyVJ8nmLhe
LfIEjVmcg51TFmkkI+ef4FjRV7vQ9KtUgegLZ4gC6exrHvK1iJfwuNHdH61hpcWkU+PaLue9sfGA
BPdStMSlU9rKrXSwm0aXV0+qadZH2NPfxKDoaobgexNP6VF0DXKAIaITHSO15M/fHE7JZMVI8HWW
f/EnSDo90qybHg9S8uFcxAD6PvKKnefg3gfEXaQbOqWe4nTvV5T+c2poecs2QxBeDN77ec7oKECB
RhKLt7CXd1mSf0Puz3rIh/DEDqY6sp+zKOeU9gNSWt6iGixlIyLQ8gPtKHvaCkRfDgqRpghug9LY
tXkJFVqFE7yYNP5N7HEXYoaIi7Gk23uFcaw64JHwnF6CMch/WqiAG11Xf/UkW3IxkEgvrVSimBLi
4aQUXf5UdyF8W3/MfsJW43yt/5jCWsP2zeyuQeWrGzIf3W6wPOuCv5vqBnJG1gDsuFhf6s2vHhaF
aONp6qrtqvBYIghw9KomW3lRmr1VhfZsBNZWGmP5W46KYFlPyN7r46bJm+E7RP1gwa4S+KCBvGzZ
R+oV1S8FEYQpOw8ymJk8R2hHHkuQHWWRb9pCcS5ji6xQGWrysypDSEagzP+KivGLkasax4CuwEpB
bh/HIXND1VRKVyV1vUCtFvNRqVSeTM6P2wYrT1c0w0xTnrAG0GKveBI9eolwnBbVHbqBjNVpX679
ol3aWaU9VjZckS7CSMxQJPVR9HUhaqdlPZ68OUJ05T+KNOweRUcKIaED5ZjhmsDmg6dgatveCnZE
8IL6VLzQ2Nf/jAA1N8X4I28m6uxwzJ+GOPDW6MmiG2by1G+bTAeE4WlvYQQ/q0G6KrevRuRJaK+F
z4jvtpvK9OVxJ2sylSiPequUIMo4/2+dZXwCz5mf4MEV1mvRuuk4ij6bvntYLNznfw+MFWrXwH4H
PNfP/HmVzzqGu8uYCjeicnr17Elpu/XkwnDFaKqniDkitiMGRVebyC4O0M4jW9rqWS6TaYG1hbkX
TX0AkhpbprzqrE52nbGsV5JujfhFz+q2gODlo8xv45qJrS+zUi+i/X1EGaA5545sw8YtktyqUAVs
kGhxhqcSxg7ijGELY9W5SJDiXz1ZV9GCIjkEj9hgdx1ANZkjGhT9pNiWv4R8D1a2gz8mDhDRg+TA
R/Clof0+RJBvjET7Ksm+vaykqUR1UOnPpuJprlhD09y+1eyPugYLzfnNOE19Ze5rnDo1hw2IIFkh
2CPP2YjQFVphEXuB/WjivSkYWaExyHt5bgpWlRj9a+49+N/m3oPjeamsty69JD0LMKwiFSS/1Qip
6AbkrKwZluspvYTwBE2jVb8BLi8uopUYV3IIxouNlNojMMKzQMp6yCcfrABmoWj2fKa3BUVTLJgn
PfJodZYtO4S3trrEd7k3K5JefAeewgFp+MaSta9+Jp3zoCVVqFVLwD7zaVpOnqOymN5HS5qJTqmP
tiS+6EgNYiiNFcZOLBkVXnYe5yWRSPWeNIojC9yX+PKXcbeswzS9KrrsL7KitfYGQvxwsQLKG0g+
AzWIXaWVqh3a8CPHY8/AttlrIny1IpXz8dxGL+TUp3pFXZW55LaLs9z5u9tkveMILheBAj1mDtbw
TQJomAEVEW2zDl249THPfAczMkNWDyCE3sVvJbokuR9XYRkFK9Enfsb91xV9adyIX1cWK6pUPG+/
rogVEY4zfv7KyRRfSs722ywcefvVlaSuJJncFfRZuLrzRdZn1u7v5v+hT6xisn/gX5bEm8JTn5rS
9w9J20pUKrUZ+vIfTTHwV98kB5Cp7lPEPLSVP1f4tylDBvAVs7tXsZSYcJ//19S/lkPT77kePeB+
WYTHoopu+jSkyVaOW+ci+uyqjy+OfBCNe3fmo6sQoisLkzfLUrZH/0wVgZ2l7nCN6OeCdoWYkeAF
wTjkWRXBh23UMl2KIUERujOG5MHkwe7rrZtW7AzkUUlzt/TLlzCLnaMx2wemwNR3VdQximvgbRRq
1ecogjP/jP6e2yWSv4vxF8NCWpFQUFewTrr24EhdqmPGBrxqcxV9TvGr7wPpQTRMDty7nq3jQjTv
kyq/zNctGvJVX2gv+ZiBR/VKZ4WigfqCoG27hpDicGKz1duopMR/Nu+jIliM/ttc3ymoPaqF8pg0
1ls1G6HYvmq6mjHUQO107Tr3Q64ev1aGabp5nv/RL+KhNlx1rz8A+cmQWpT1bRfZ6cMYZ9kDUon1
fuJY2obDZ5cY/Cs2CGsow4U5Lq02M69K0i3Fv0y0JlriVxetPur/aImx0CwOtRXxv20k6jJPpvRa
OyZg1/+8S9g3LS3KqSQ0/0uc7iQ/FC/+OqrmtHH4p+69SuVkYCf9Csam+ezVWFCprR784OC04DGo
/+LQ/aBg/fmeFo3iZs7oP4rpKpZzt+kYrfWraMArSrwW+qyq10ULb1W8dWrnPKaVwRNCjlTD/Krq
voS+bJDsRovNX1IOwdOsXf+Ej8GVPEF10ksneBIRGAMTUQ+vfMc6meInhWu3i7Ant5R2X7RyjhQ5
F3EnUK2+3U/7MOv3nU8K2qylbN1ECI3bQUEKLMf8Lo6p+fp4nQqAMYL/J1sZuveGF5EbIzl+STwp
4MvBpMh2yIDNk/o+6xdFUdgbg4zlsZabz0uQaOXRMXM0HWPTcf8a+Ldg0ed1vr1KHJPH5ryUWOUe
7JQqiX/kblz6erIQqf+lRMeK1xdZexIl0kJPu/xV6vocz6q2eUEReHD13hufdSyV3a7zjScnGZNl
KU3S1YFZt8Rpm7cTL7VlOXbtY+op2WqgKP6g+pW84okrXSyjChDcBFUdx167dir4kUVNtgo2aoDe
pQKzfgy8lT17kc9VWhS459v7pZljKlPL3GaQFqUU5OsmTsNlPaMES3GZ+yaUu5ZSVGVah+mA8dql
Tp7y1i7fJh4pGwDcUBcEXjWdaZO3YR3sFhU5ZVEVw9JIOQiRZB+0RQ7C4py0KijuWAa+fu/0OGsc
omTaipDbQOA7FslmA8Vsa9om5RP+Dz+Bx0Y/0XBB60j7qSQ9Lw/QGRiohOlaTmr5MEyQaiEUs5cI
1fw1qKcPZd46N4hoNlYWfx+zmb7UBPEVkvW08fg67IKg9c6GBBVUrNbIU7xMJKfa2GZfvyaKbLhV
Ai9aNDO94ZOzqZGIpl4nr3GYDxfRMnEfDyhJXNsxeZEnS8Zoo6gv4jI0ASkWKdhA4v/s8uc72dHy
I3u/jYgSXeIOYbPCnU/GsWrEmPy1jctuyzh48oQ9hLgVl34IzYO4a+c7szI5z8QennlzE2fwf6Lv
gSJaUdOnUpHwuun87iVq+2U4q9oNqD/tHMwBl8OseUceUV4YXa+dPGVqX+J6gJsM2MvObH9X22a4
iLDD+wE6a9nmTf1Nt5DPrUJePC19ewRkwL9O6fCsS/JnbGdkS31IzOSsHjObUlJiy0fOJhj3ilut
H+XjZCbKUTR7TEORQf+ME/1KUvprfUgnN7FmQmCJ0EZUSq9aWWHhzRGb0jZNO4JDG+ZasfbZU1AC
SEcMEqDxiVGrHV81XfUuYlBWF+QFp1exYJv1V69iStUY/qGo0tKtG/B4nucZ6zrBT7JIDSCYZOP2
6TjL45R696W3qSXPsuJ/RVBNkVb9HKGM5i0CJReqS3bzuQb/OmmFkaO0pJgc7TStwuzGaqxlPcP3
Q+jPfzc56qLGNNOYjN/BoimCxSiGomDDO+3DTFOp2UkSeai/3JGzPlK+hEOPN+f/6o4s4sTcEQeK
tZSExtbz1Z9JkuqneiYjIMDxEz4srfk3nsfavNdP4nfgPf4TYWf95NdKtTZVU0c8B7XxmRm2Qsuu
eAMQAcmEgvleaBsHefSsUYp7wLFVffGzX6LXCibp1MhsGMUchRMmOI44vy1hzkvIWWKtshbB8K/w
7roHow5/6VQHnxIlmHiPIHJilRboGd16FvLuc4Bf19rGyWpzy1cbCjXUvzKaAKzmHUYfFFf2BvJQ
sBbKcaVGFligeXRKg3g/SgWKWfOorpARDDk0iEGkWLrneTUzV8u/V0tqyMP5GHVHH9bqAg5T+x44
Y77Q/a59j7Xu806M1pGqLnvO0etmPuPeTVo84D0LrXaMtegTo8K9RTQ5YuA7AVh2V5ObW3RZ1xzG
MvKfVU9+EPyGqMiqpV7puKX4mvQUeeof/cMcT+HuFl9biC7fkO9qiY2DYIOQizb7LLoRcESP4N5Q
0Pwk5Ujaki1duJxSIJAde10X4fTuW9mmy3zWTYUhEC1kO+CTJaO/Vqei2HcGrzQRy6c7vYatdyPY
d/n4zbeGALXkmZwvLn8x9MW2Wgz/DhZxRVivEh/+eu2bT73alBfJ0lAOyiAGzF1TNH21rdQ6ii7c
7rp16ZCJucdDxN7beoVB1BRaydnWPdP82qD9t7KSDmFkfDdJflLiXiopCkG3TtU2GxIYzmidQFvY
oy+fbl234WGC9xOlfbqV1X7E+K+s6ktrVzuvUvTDH32QLHdSWOuH3PCbiwizS3NTzfZHKF5qXwwn
3og/5Qyf7IVJLeBhCEqZVH1ir/4lwtLDPyOqotK/pCrCITykv4MaJ8tFitAtWr6MeUutAJew+LsX
a89wk9qX3FOnDSjObjugpPNUqMr3UIqT702nvDVkr55bDzX1ZoySrWrU/XOfpF9FALSQr7mUN8+x
lWWkUSg2lcWP3sDvBYaQC7+nPmPa1inoYKvVObeUxi27oGFvSlNJqvos7kQgOgVY/cDy3ohmllXz
vDnGNM1z5anSTgz8NTeRMUGoJvs4dOMINTelVAEGiapnHDQmWsi9unEqC7dAJTjUasFIznPooPk2
w6K38aK1VFrZwdKN5qwFSXMGxX9uNR2B2rl17xfNmq0m3slnwNbNeWxTWVl0SaTt7WK6xY9TbqyU
0rdc0DXpuil1edlb03gN/ByRqbp9AIaJ7MfcGkzPPpBc/QrkeRZTreBUAjuINxJJ+NQtx8fMUPpH
MX1WX93qoPE4XN6C83IB7Tvfs53idVlO4UWVk41Y+PYDeVghsp9Gq9uM2MdYNWiCswixfDs+pC1l
qCCcf1hLit71kFRapK0kuTIKpVdJVQCs8NL+EQ+8gZPmJ7IWsIhxnHrCt9JcT7487Uu9Lkj32GAb
5cb4EsBkF7GNVR7boknf+TMol/gVTmeAEtXeHDyfQj7eSZVpdLgJyc3P3I2mrPwZRtmwMEolB81m
RJsUGat9W6ga4ktavuQdU79jG3MQy6O0co4mc/pSOQHHOz+DVFOl2p7CnraWOh/aro4ZblNE0yLo
Cw5DesxnOsHOx+fKemuKJVDH+ounYlDeFqiWiKYZ5o6L44uxF8084t8em69elAQnqYI4IrqppVA+
tHBKztK0fDJa/2CpHmBx6HBWp8vnEdurW6hkRMoKg8B0K2aOUQ6iQDGupjxVD2MXfohuj3MlAgV8
MqKJgsybz1lpdkVCqa2scS3md/W70diYNlAHu2qaL1mhxLDHs/SiKQ01rVS6zS4HMOuofgOhm2cN
PhDmEK/drdriCjFGkrzpKsd+HIALuQE48g9yrbCNTfNnHkqvIFZKdCrZrvT2CInCREVadqiHRh7x
egRRx1Nq7eggLLBS/Ch4Lgx9wirMj7+bCCyaBqfXUlOPvjUWXzW1oR4MG/oRs7FkI6an8JaPsSzb
KzWXzLM302jq3t/ahT2Bz4UDJ5re3GSXpw1Uf7GjW0Vqz/7ai8dtg/LKQjDypr6H8XvvvLWDORKh
53EbIlO4EBPvVD4xcF+CiqO6MXrPXgmMYzUFKwSVrAfRMkItW6rs7Ta3l4ycDYfeiDF0MgLMKubg
pkVr8JPs2PpOe8BErt44iN1srVTJX8chPVozmNExo8z1zdg4wzTVTlmeKq7NE/xjnJpNOxQT6Dpm
ekilUAcBT5TNSglwZbVArS9OZvEvRd7aPs19vd71wUo0AwT1LTGqKZG2KSQd66oFf4PJugbUv09j
1PKTyDZeVYetB1/ADlxXa7yW8+YN42t/L5pS7P3KILacRUvH8h0eoPnkazDxOm1aiu4omBUVENxe
iBWd2JB2hZUbrhg1+rRdo9sIt64ozFebLRQ1airzfpEcaw8CYJ4rq771ynce3zJvvn5YwxAu37Eg
PBoQzp4AgagnKtk4Q4j+jkrRfTpndMz8vObVCnhqxWZwliXnFOpy8DRoefAUGlnmTtipbUXfhNv4
GVXaW4SiUy9OK1LNtad9RrDx+CNCTMLgI3OBM+7AjRgXT5WrTWaXpZsOKfCc+VJYVoVyGwcJ0RQD
ok/E9U3zAAehPGpT7z12qZUDAbHSVZ/b3qO4NFAnF2Ol5Dusw6VbX+/BQkot5dzOYVXfGmf0Dtb3
SWyrq51a1z06BP8sJBbXuw443O+FokHbKyEwgSTV0uWQBQP4AWU4iTtx8fNqOMWSFSA3Skg4N0G3
UcstEjC0bNOqogV1OFMnQ8nBNddrLmMNu961cpLf82gejaaLl7m8qiJ/OmNSoC15aIRLDvXjWfSJ
uyyvxnNXaQ+Iijvkd4gV/eIyTZa31zrp1i9C74P9vGRV+9FtSTGQKi07pVRTztHwCiorRJbCe4XA
drsB7cVNMLzmfRHdhmKnfaN4B49fNZTX0fePHSrWHy1J48WolFQXC6wtEyOeIGUwEKTr1ja0b9TM
4xV74gJwHQc7086HhQiQGutRb636BUhjtp2Mst/8r0vr+S/dxFHFH+JkF9mFdbWx2160nOS/G610
Uf2kec0U09/8rxEhwjEbZao/18hiK0GPwQQ0oiKV7CwEQsgqMDjJHUlH5tXMr6PBhyDUscmhhSRw
9Oqq42m0bxrwJChp+x+fE73GKFYNY/ukxrYCyzgA9U1YPUWZZbuIeigbfWirJ1/C9KfqbKCMDIqu
CTzGQted9CCaxSgPO1XmjDFZeQuYAKqjFOAVJmbwtuHMSFlvOYHSfJKVOfnoPN1X82oVB89Q//x5
Bp6fJ7UyryIcT5ZqW+U17/X5XCqh5Uha6EU0cCUFz5+/CBo8I0ndXWoMYW7FD0ntD+x5/39KIvdg
UU4B5fJ7CdFhY5zqgpTHedaaHGpKnK/EnZP3n3dIyH3e3Ufvd/+HuHrwWRnxuX/W+a8rDqr++Tt0
v+/uv1c/WOzJTdyCEn844y1eo8Yn+xvP1hsqboACqH63P9d1b7Mb8zB762CJPYkYEY061HB2jLRe
xvwlvQP8OIkZ+L2cItKj7y3nblTjWF0tgRaJmWINsXrVOdY3D3t4o8muUodk3f0AJE5BZV9cvdic
+xPecsb8wptjRZ+IkNtJ27Fzknc8TFhEDnm5UaVQpyq7xka0Frn8kirfNVDCtcjzi7HfLTHvdyS5
rrcSO9215iX1JZw3DIOVGGs1Qu1L9LWypu2qKuA/OHTsjQXSdAtbs3weNAtjyTH9jtLLlz6pref/
Z4A1A4WlzM+2HkYXYoVCDtoD1Vp1JQghVTOdx8Er93+QRHDOQGACbXFIi8k/zJFppo/8jsbuwQGd
UVbLFM3456b5KlI2opFK7yKbo2ZyMY+0oMPkwB2HpDjcXwbi6S/eCKJP0wbw8USIrg4Emq14/8Pa
dzVJijPR/iIi8Oa1vG9vZl6IsSA8Qhjx6+9R0tPU9Ne7d2/EfWGRlJlip6soKZXnnPCEGt7bwuWl
gj/iV0E1OXtmIN3YzUdgVyR689Z+OivLgYN3WTGRl9JW3i1Cc6FDb+TUCf13DUXxR4jDyE2eZECv
Y6198UCSuhJBEXzVcZrkNqb7E7qtvy3wtT826fDaMNCaAs2EXXubMv9sq3JVN5XQM4ZIECTXBfSR
1ADdQZp9OEl8Bg01OLmRHbXJt7CtAIyUcKOBvnYQujfayW82/hD+s3kTnKKfytRe6rae7/O2rVaO
4P6zZMm4LoCm35aG7T8HThAtmzyQRxqtvPDWiKHrZ1WF/ZztqVMz9eG2NlBTpTyAgGhAqgZ6JhoE
whSY4hYADBq1RZitBkdlrpRxDlzRgoPW/UKjsoNkYuvYDy4kQR46v1tTjNRr8Q8yiBxfTzwiN5q3
JyYnCMgABwuMN8jY/npiGm08f3piXYHRsj0WdeHKcUpvC27e9FFHWovKHKhlokWHU9RyQKA9jxnm
77mhhmZD5UbFEbFTp4//40ZVFe9DDQtzoF3zuNmiABfka2GUHrg6AiHmA0BVYpA52clhpkuAKhCK
rVQfiBWbOzKmvtmXjOe+AngWrIWUnyjrfNl5qBiqQOp40AxRHeyhToFJwV2h+uiO+mj0H+2i2qwO
8+h89yHeBzsaTVn2P/N+Zjc9VWZZOBbsca5kBsZjIYdmVTrIm0Ka1cDfDKgr5P3FiiO3iFrJIDo5
Lhgfp1HX7u7AUrSeXJUDqPzXuQd6PDLIvQTnOM6QgAwbg5Fjgv++zUBWqOYK/NrYyjFqVxxAqoWj
16ibZpq7Nn0QV2ldGH0ZBoRLivGp8oR9qtoBEDvexF+kpqhA7UY7DixEYY/U8PFBP/Lrwa60gJsg
96jUf9koqLjFuUp9hwO/16kb/NfromyqHTlBV2MdhyAYDUFnctKE4KCrBYQFguLPkAMKl74Lfcw+
xBcLgLz+Euss3EIMpz4iYTgc0rIadxUfxzNUJatN6Pvsjlv4eWRarT26leej1M+ovog4/q5FLP7Z
D+7WH0XOFpvpPymK9cY+Yj/rNvwmuwT4IOVljZb2GPZxs6KYrAYXv2gL/VwajtzpbSMP9BT0PPRk
9IwGTojuaxCELLmusec8hzgUOK76r17Dn2o/4L+gUL6aZtarW6x7nQgwDgcKOsz+XvoWW1jgUX1t
sUxsjSxbkJxoP6TffCNIHkazM5HpsTNwoYDiU3N+5HkDzkWdGagCN6yd1KwYWtfdkcZNaMyBNYo1
5w4n5jcDlpxzQEMfkgfZ2+aBazJbk/roXwErDaSmsR0vQKIFmZk2eEI5s/M9H7V0YVsdWPuUBgFH
0R5SJlK8ZoG2aaPI+Y79UbJkyDTdmEi7nBQIflXIIP+Oig0y0KDMsRrLzjshIwGZdk0Ty0HFHsCJ
GGMBgWTV4K1LJwC6tJTm3Rj5yDEqiyIab/lQBU9DiLVw3IJf1XSt4FE9HsWeHy+Czs0eaVa+Gfqo
fY3McHq8qu6SJeSd5dXj9XVT/NPjpTiLX3huurf71vgSyBwYNzBx3ZSVFAChK61p9HccxdTAMZQH
MKoZL2XMF1UXoT/FBzbQsR2npl7me/yoAuDfyezEJdb3/xSW7LFZ+hh2jAXowdy+XAsDkljmYAJ+
D6axEcoogL52wRXVmLIwvPzNwlAWANlgvawcyOvdgqjJPsR4t6gBewL6qknAmQD8qWidYj0GRrah
pu7X1bkpspcJGmyqkkUPKWOQhTgPPrZnn9lmkXfwPel/HW0Q7g6+/zMexWua+s6XTozOYvS9/AmL
jnpVQpUEGHnONxA3FmfH98EQW0cFQEM+Dm550m+NoSluelGXa5TMZw8ViKGXTHd64CWwK+qRBv+e
S+sURg1+0bTyRhcVYws1c6dm1jP+Ghe1O81sZt31zF0Gzjq3jK9nLiz5Z+ZGsf3jAH3rV1jY5WDO
/ILWOQfA6BeYDXZZGOpfeY1T1Q75udsugrI1CNDZ3u6AAQ3fnSIs4ckpNKK9SNzsa84g4F2hrMRz
+UmrLQ31NkB14ydG/2ZayOYIs/HvDI4DejOrx1WiVK/7KF/hUK17rQVrtpWPT5+TA0vABmvDlGet
QtZN2lyFJE/PxJ+3Z7F/F0rjY0gvCb66Kd6OtnuMJPTQFzUw7GY6ZiACwxFJLyz+OFRgaeKopb2Y
gaXv6tFy9iVSP2d79GJQ7I36vRxKKCWFVfYlHJE8Erb5exjeImagRaKIvWd/HjHoPZU8Ngdwb2bF
65gA/Bv64ZNwsLRqR/AFQoa9fBUOslNtmcS7NB8LbA2cO6+x7LtOts4dtZQ3akGiXcxQQk3Bhgh1
r2bUsQuFNIW3IO+mYe4Bb1IcJahgyNZ4YDZDHzWVWRNU2lOnHoFiUDSKSzMw5RWn1jS71CAuq1rk
Tc+oB725dsFiqFSfLKgXGXrwFACTeFvUWB9QQqGpdFQJddYj7xu2x+kbsGRFWHwJkx4fPoCWTACw
V2GYSAiy//GkjIPydCxmPcoBjLXk2dU4gnmbK8jqCqLQaXoaUSyB/DTetEuUOnT49jyAI73A2SaQ
ifh56o/UhMRutHHwcVvHtZU/kqvu48M4lAUk4f+4GklfPEJp7WtRaN6pt2K8CMyBrxsAZzaOJoBh
B/YS2L/xiVpl6ToPrpFeTNHqqBqBgeaAnLlW9hBncR6M0i620B/hm7ZxhhsH25blkEfet9YcwMvV
ej+tuMsWjhFkIIjStA2+8OwAVik52erDAEhhL5fF2AJOOenEmsVo7RheD3dpJbdYw0ONS7GSURd2
0Ug4yreu6I8VqFyAnlQt08O5nhH3j7GPdUvoGuKcBCCUFB3+oGAHfXA7Rzzo2CJrquyhr2V95qYB
eJlqGi6Kt0XEkeAH4cZLnbXOSkdiZjcZg1B+CkmjKiQ4mN9CAhSxAV9I9EIhUeLxEkof237I2Tqd
626ioB42RNWZZ1q3aFxDnqlpZigswdsAO7/oYqD0Cbk30H7+uxMy935QtZOTjrqlhfdPMwFRJc80
+sepZ2N0cUpUy9ADyDr2Nj6PHwsvKPdYR3kLSliDZQOSPd2YAFCNjDjYjv2VWRjljprIbqM4ZBDV
qVDpc73MLgNo9O96WQzP7BvZpJXp3IaRuKV8uJeCpI2PJTRNlMccnkYpvDWCZoBc8fuNhdEQ1Sdq
mggfGvoq90CB0y9YCKDsaKL6X0qg+sD6vpVJZb1URqh0uXxxMbjmP7d41Sur2Eqyc5ZCWOjfnRwn
eMhZZS+BcE1XkRDpqnfBqRlJLkFD9N4JYpthItrE+ua3AzKA/aAwquAHvWW6P0wX0PbIW6gXnXS7
Sk/UT11tUZk49XPZOoWkTgg0UtgddWhn5roNVJzyMJVHgmq0ddIwCGEKzlaOVoJ1xLDyF08fcHAH
uls38LqdG0Xums4DbMt/sAatvm894V94jJfndE7wt7uPYm/qNwXvd1joO+vWyuv9xPwyZAPQ6D4Y
zq0xucViOLmXqKc9OTjAoxZdeqtoNm5gVCtvzNJ76sOJib5IzS7dU5MGPglke1BlfHeaAxlC4wv8
/ZKbNtTF0uUtfrMcrzmDaChcekrJ0gJAOJNd+KUpcUJWWD34dbyuvUdyJV1AnqL7bmfh1x6o3Aee
OPm+9wZ9U8mCv0rGwcmIEN0A1BVq5ORFc4fmnIKNdIrdoLq0ULFrFbutnAxourS9R6FGuiiM7Ams
sf25Hri41yNof41ZdjEUH6jXZgD7lN4LjVFXBqzqKgJx1oaa/+aEIoJT1EYW6uhwzGfgqGFDBAkD
MKERFHcekhLCoIpceUH9QQWxbw2lksfUr/izcNnK68GgYLHqoztHzdDk7viOsRCQo4/wkXxK4vEm
Li328/2mDPWbRPXEGIKYcDIP/Rebv9z/N06Uas/FWPKDCfr+tVVgIdF2dSIXvTp/keqS4W95ht46
NhgdqKqyHr+aOKXDCNnQ8OxNzVidzNDdfKntxF+zk3VJzEpputvRmS4NFDXOKQ5+zpIVSY+stPDW
fZJf28zWNnKdIGflOqDhfJmCGxGSG1tH7/idzzx+hxqlduk2TrqlJg14jURxOwj4tpk6BJv7yDcI
ix0WA8Vt6cb2dqjbYWv0efqK04JVPObjtzoDJw74vj1QZ4zyzg11CCaq7aQhUSTVBHl5Z0LcD5Im
CRRjaJ+Jb22CavGXpHOtLdISbyF98CGQwWchLRtsCz74fNegMxUgF2HnEIoM92PepvdQusm3MchW
l9RHl77yARXOIYE5KBPqawtj0/c91FBVlwWAEY4kk6tAQZdA6xXntVeBnAys5El9M4SrZDTNCzhf
R1RL4q5EgcgmVneJ6ovSOFni72geoVuUbULbGPZ5amsPQ2zj9Y5llYP600WrldYtQGPakWPTvCrU
QJpCrsZx46/kCd37YS9BS/wQCrDuKx1UJqwe5EWFv60dxVgPSOoqikv72WTxL1+6ze/xd45E52/U
L3wD9rx+ab0MPCtezG9KAG93bd4k+9RK/Av5VoVx5ev+AMTR/t1Xzbe6YEiGeOxbb6bauGk5XtjI
PbRrmeBNCi2myDjTbQy+k33qB5urPhpIxrg8kR8O1kBlTXHmkcSOAaEDuHNRggED1AlJj2I1ZnwD
lQetPVGunaGniI4MZe93SPlhlUH/BnUcLfI8Mu4hhKpIF+CZYBegPMlgDIo3z8Dybowm1teUfNRz
Hzw3dplNCq7UNAwvm+ReqckK7J9n4+jvJkDQBvLMOLHXzScBBPxRhvjBoKKGoOPXTRpFLcjbKDWF
an7mKy3dONJoHyTOEdz60S7HeSyoI9N0n4ECAS9s/O9T3VdfV7cQEODPDoiUriyQkckWLGsPoC/3
ziUlziVqIM/gkvLOjVX2KA/rhk1m96h2o04aFirPbsbpcTaeTKitiEXe/HwAPSsrymNoL0VihQ1Z
BM6xNPuF9fyCEeq9xha19IEGa+s2XpptnT74MdCAeZX4p4ajxphjhQa0d6zdgHOwWrVQgX7+LFIi
snOa2+bXgEPxYY7Ew+xo2bK890SSQD98Wky5KCLNLU07B72hnb3cBuDXqnfUlVi2h1WXGhWjdVdW
NuSFlBlduOuHIE9KG3OVoeppedVJt1HT2QcwhO5mF72yfH31HotxLVEkML8qDgUgsIi3qK1XF2TB
3u7w+zsuEmhwrj2AVqZRMrly4ZO3CdqmTsva9RznykhXIee4YLVQtOV/rOeBLIkhGxtYNt7+yGbY
h270olsBbU+wFNy4TQDlKKakFkQVJCgPy+Nb4GTQCd3AL0ltx5NDNwzxLb5k+ZFX4Q3FIFvURsS3
ZSZMUCAP2pr6aJQGME3W9fVkT93TVAOoeKk5zd912itSKOxA7qNk7pJVhbMOuH1fyHZ8kHiRH80B
Rx5ECt6X5j2IWq77iRT8E3sqmlX2KAbRH7iAhG81AuoD7RSJD9R1fOp/t/8Q/33eD89D9h7ifLB/
j2Oq55znpf5/m/dDfJr3b3v6d/h7XiCH3v593uN/Nu/7vxvZz/+/n8R///91pPsA9Ky1r/rKvg8M
sHJjUW4ubWHY96664Gv04AyGfxI8du7jEfRm0YA8Mw2SV2973sKQXjIFkRVUXmwt20rRsGI5QK0C
sgRtvJk9PPf7kOfijnoigeJVmpRmoJAoD5kmnVqD+TYpNcmLJo07nuwV8+UmtZDwNToOzKnuyK0G
nueX3galt4uX2400kNZOS7aoUcH2ErZ+f0IWF8kfZfb/7EXByav/p7kw3xR8nmv2qhopAdLB2jFs
0v7cBuUdfujkvY1z2RsNoPfpPKTtkPd23NbZ08FHMhwblEe9ogA+OjZhGK2o2/Mze+Hn0jlrWg4C
zqBFfhinKQ5DQUto+ZAzUc3Az68mCUGxvSD3ugUJacZCe/KKyqMddOy1rvPoGCBJsYIOtQ16u7jc
mgFPL13V49WiYZ+lLqI0UHIX280y63g69eURIDFgEDG2RS/6dBmZ+l6GLEHlJjz+YxAtL3L88jfr
SE9e6Ic0z0P3UmkZoIIseWpN1m/q3Ivv/cKDgLZfmV/9tDoGpm3/RjZFVf5Z3zPUIOKHazAfgOkH
faGN6v4cRTwQOKy1yV1oIF4m98Kuj6hgntwDbprfnbq8djew7p3cO3BJQoUEZFMA7ZZLHDR+mJ3c
59mDoGUbchcWFO8H5U4PT+612/BVP9go3FHfsBY854tE9tlx+r7kunPq0/Zx+jbF+EVaCgPCpPRV
iN2xutPzeDF/McBeqK3HGlq8c98w2Bu7gpYvzZCnY7T3hjxYjFKPi2XF8Wn1pZMdyYOrGRPev81o
JrYOSWvMSM9DM3JkwalVO65/SArwGSVmUyMpyKsbw2bBHcvkM237E1CUrAPTBw2OKgPU6x++hu9g
zQV+uUEJsqJu1DfUi7IAhp28u05/pv7Zm2oNDe87By/2lfc0h5pbH00g4Hvu3717AyEMxLarOziQ
RAbiL2/N19/mpicnbzOp84uOxV7S85MvmhKULSbO3UUL8ibHeawt44YjQXzj4Y/5aAXQZc31zDvQ
INYqzioby3KLnIX76Hv4BqSV3q1otCzj5ohcWr8gXxdifyjM4wCbIC5dQND0TzO5IIObZsKRCSZ+
nyktjK07jsmdwO/BknWS3UvTQjmvD1COZ479zom8FqyN2KLYod5tLYuh5C/P2bqxDetBi9NiGde1
fG378WeOM8cfMTKfHagO4sWoHeJCqWN35gBOsjz81piAoaIe1Xr+MF/IQu0M4bL/NB93mfNsd0/d
qDjPBx1HBW5tv7Rpumps7j1mdgeK1cT6Qi/rJMdRL1h/qzW9QBmSW//q5Fb4uEY5PuHEmZon+9LL
LADRwLA6GPibx3Gfb2kM26kWycYE6IiiA+QEFpnv/tDdujhRyy+DZCc5KAOuGFeTvbAHpECUT4kK
iZVkUNmhpsARwDnUokcuoL0FVdMn0NdoN4ZZ/HYqqDKBKxXVTl0OvHdsAcTXued+DNx7sqqDdLJq
4hJvC/BlbQM7HV9jE6QG71Zxyn5T9xyLQtd/YmEbNc3ohz0WoQJ8ZHq9xP+p8wOMb9AdApHDozYa
45pFY3bGb2R/yDMcgZVRVuCgNJDLUcO5o1U3NxXqMH8rd1cEzg9bKtki5d6b3riu0io7+yHqMwIN
Rzesj1ZU6lG2IFoEqU60ooKOqvOCXaOatNmaR6kShEb/0ZeMhdIGnX0/M57npdHZ+DPfvndeZQOy
ML2r5JEumiHf7qjJ07HC+0QN8yqSR+DGzrWIvC3WE38GZpepc27PYQ3OskNUG10drTVs5dehz/WF
4HV5ni/IDl43DSAM7JyDnA57vmEynm4jswzXWQVGnKntzQYUIx6SXQrerAMo4o5gqMx3I6h1jyn4
WHaWBkog1WqjFsyw6q55v6O+uTnb/XufF45T4M/8eWK9zUPh8gop6QY/VWEpwY6YmTgSwrs/qBZh
qLXgFgPQuLXHfmvl/g3ZUD9kTStUcHw0/+hpaKAgjyp38oS45870Or4DKTk7isjcOFEvpxZ10aXG
OdgxHNz4WJdVWS6oPQ/TXUkjdGug+Bvaoiri1S35A0yzMdpI7j4LMRmTHTnPNnYJ1saxzapdVXje
be/66QJ1tvKra6C8oK107WyH3dsACjTCZcgdZ1miFvah7ZoF6QsWYH+lFokPUgv89JMu8dxyBBCn
fyw1kJIuWduyHrwZQ/jVUWwBuWIRKKqkXeCTXx2oWaIm9DSI+ju1ZgvoIyQ7x+c75P7BqQ9lhztT
oFTUg8rkxm7t5hUv2B0JiDFhX1vYOBzepLFjrCOctC0zEEJDkA07iTgElEJWIDvjHBRjbuUmq6lN
NkYYL6BG714Ao8lvIyxZbs0mltd2NKJiFbJ0L2RCF4oXI1mxokjzgLKNYqNfuBpWi04VhMc0hALI
IGvIgLw3P+uDiGaHrErF1//BGHLSD/iBgJ4ECMBKY5tXHJlRS0+Bog7f7ua+DowzoNlCWQH1ubWA
3CMZzjazc1yG7bJ1AlUpWP+U7uBOmoa+Sj2QnCFdDKGUDOd23YufmWG7m5oSETRAWogOlAkl8pEP
vXsg0HmXj96h69NwSaDz0ZENirqHAwOLzWvRxt7BRboAPHMo8rFELrcdtMmONmvlke46QDlq8FWr
Nt2G3C9B8hBBQhK4knpBVoKG6Patd+4g3wKVi4d8aACn19gpVzlrgmvYtbijrio2B+g6N6CNgfw6
Nk0ogrtphvbtogFRGCAjfb7qavtmWWWor38vJf9AtoN1xqZrNFRC/t9JeP7R5D0ITdMGw3iI9FQs
PN0Lv5vR70pBbkvOoVhdVeWDaUNKAwpT7d4XVXOL0jKoq72Z2mbuTaZaHsQ3IxIqi6EIrQVBXeji
tlAjZziRo1aSZHIPbuU3C8LMJLn+ZNa2N1mkDQQJkAoDlb0C1ExesKAY1FWCbxlHbTF2mI0098Io
f1+9fKcXc1s3wwaoqy9Tk97lV0bT7cfeK9eu1b7Q237q48CQxrLLLkTi01spMvaxuaIWsBJAAkC7
VkPpraEv5TtFEA27wvkx1Ga3n/v/9p/7KYYjubtIuLPUnRgb1di0AHfHWeemUgeJrjr209L01kHm
8ERd0ejxGz9wVzRGXR4WCzthRGDS/ywI2ZRJPgURcesdey1/APuWfRmZY19w+oi6jaoNV9Q3DwSs
cM4sBX1T63rTYOFA9LHHue0qzMbYArNL3iw5qr3xcpFuZe2QzXV2DL+9q74fyxcgZZG8FeBfBvVg
9ZLb2beqL+WNxaT/jHUE9cZgtLuY+CySC0UY/MBc0aAUQqxwvFjMEXwzGG7i5DkwEvsM7Tl5iXvo
3ANNm6ziRKCpLmAPh1C243S3YOEK9pPd+2gjwPWOHdEhtq3KRLL7jxuFsgto7F31kY0KVQR2sB/9
lu3T0LGOWmBqFwA3970CjEl1sUDBt+wEsM7UJAumF3tq0aX12nGpezLYxgpr9h6DBjPLjx4YCt2v
Yri1jNZWBpqyAAc5dXzQC0vfB1295mUXHt2qdlGpp26pPV8+9JGbBjfqn9zIuDYMdkQJlLdzsRZH
PkNDlXSUAk2Yosh9tL3kHmhi/6Dxvlh7lYGzI6DjPOdb24ViXepsPHzmmLI+uU+wGTwIvBlRhIAV
kVdrWHiJIe2Orj5g9dWaAoUAhqUXm0bduqwCxo2lzWT0cZjaV+4xOK+WaQI+mQ5iRdKPmqPRghOV
hMhjLsUyYpW/oSZJj1sFYILaiBQG9ZGSeYBKi0Nkpi9zV2ehSrMoFxRskjBXE4TJ2Bxn9fPINsWS
qQlmWXOaQEbYAlI0CiDspFybLpgAmEKHECYkUndBUQGG2tsH6qJLJ7yp30mgxjN30Z2yp36KQyHe
++c4c3+kL/wKq3vCY3yA7g3ML3dJ4LzQIGE36C7MnWyHf5FsmWbmwQYtxi/NtA4V2Op+RZVz8BMg
e9QNDb3b/DX0X2wKFTC2rDmOj+IZVDFBvKHJyrMHmtGzj+0jWBbjH2YNjlbqokEQ1dTtCrXhINHC
aRNkupUdDcUABKG6Tnn/8aN+ujCelQdRlRPVm2RmCsZ809pAih3vdXqHB0G0GFt7uNC7msjekKSS
uwB40MliHpgDCB8g3DVkqUACzuQFwBK2x0uGLQsJOFWQWuwmNt32EOXcRBq6BSQ3amKgVlr3ZzS4
qyjo8m9kWw/N/9jqo4b0lrbTc7G0x9qAurmqrnhXu9VJ/VZitADv7pHINqa+2eZ9lLr+R8QVBcyZ
8g0a0Bghi5bjbQO8kI4FjRmGSMVFXY+KHcucjiCT3AaITTV1BbOm0RQqC9Nor4znJo26Ql96GsgH
JfShQq494KcT7Fm+tkVBU/niFB4E8SoXqkttVb2IqBg3KJIfNtQEeVG0LNreP1LTKqpd64HjMYqK
5EHFcByzmmL4Fcr5yco0xbjx5IBzSDVDXxTmItV3jcbGBwNljKvEMeWDD3U7fJJwN6o+Gu1HFIrQ
HY1GY/253Ycos92HKLNdiVLmZTPudGHyx2pA/aZVx2xFzRGCUpemyR65VvFH6upR36YF7nhPLZ6i
8q6MoOFNTS+BlE0TQbmBmmxEIrDqcUxHzcEHZNhE0S61povW3HZOZ100VNQ/yk44S1aKdnoYHF3j
JBhp6ulhSpBm0sOQp1SPqx4GNPdvD9O5YJmPg4wfKZqFMoqrh5EpOHzGkL/YKH2cDtVGH4U0vZE/
gsYJSX7VT4dkrmN87KdDpk/6C1Xp0TLbP3YoADqpKvqurHE434T6PRbTwbLQunxLTRoo2KJibTMZ
aKndAwTHQC4PQct8aY31FycCvTiZNkBEnmypgcoKwegCOGK4dMGSscUSBg4ZkK8qWqJlIbLPSOO7
XnwO/RJ0KF5dLWqZpr90fCEWLqD3z9B/rFc12OtvdMcOt4MTVgdIAQYgCCujjaxz8GwxFi/TTrO/
zpFMG+Q/OB771fURtp0qEtbh9Qp6l8ENd7p2JTMNUEIAglYW6vIfIaPnXAytu+nruEBSGF3SdjZh
0xm3rerK6rheWh3AWDRomQBVkTs5kHucN5M7OSTS3qij/Utb6ycByb1VpeghWaqLe8t0HpmRdji/
QldRCOvsWtYJmEEoR/k+iJT/1QGl8AL0dsU9gaO6jLN9WSCtNwGhwH7L9rlqz+qy1Kc5Q4vK/T+g
KuojPwpDoKpBxSK7PDDwTzOkw94Fe/A26dJgW6Nm4rkCrS1ST+x7kkB8CJoz3aUsUS8tpN6D/w8D
scQxQRFkL04WjleeLDEPUQvRXV+g/BuZrmw3RFrMxcrs3HYrPVAko3h5b/QABeREgkx9xJasBkzd
cg9uXuF5FPSamjQ4cycXbhau+s4HxiRH9RlpP0V9pa/aNM5A8AcpKBroPSxzwsi5oxYo7d/6ZZOf
/C4oTrOp4bdv7mRLA3mSm4e06pIW0Lp0p48dlJaUIHIRudZRAnUFZTo0U4HMQQMO3TTADNQlmoGv
yIEGwzKxrxxspy9PcdrloLIBQ1yqpckiSoPuBgqU/KFWQnyKSK4Fx9XO63pnTU0yE1x2N25iTGbk
Dl7GazNg2N6ikRl4aqdoZKZXNaKpnIDV7XAyEB5r/P4756Tyy+No/ZhamhHp6yQF13TOwIFIX9uh
NJV2tY3TYFQ7DZHjPSL5n691zy8vtadnqDdCJr/IzO4CGkemlrvpk2mjUN8uOfuBiuV1ACJrbIX/
RCpNVFwFjuY+ZgpNMEcScX8vmpothBVdTFXXYwH1gFIJtFSGrAcbB7Uos0YtKFBcmJacnMwdd2D1
WiYdq51D1LvdEWuWZWKgOnzhJA2oq2rzAWxmwzpCETKEfrNoKc2i/grZ5NuSB9isl/so9UBuLPTs
Pi1H7cuQJOCO7hP+kHqhsU5t8GU4UHHa80pP9tKvwzMYbYd1KgodTGDxW0QTDGx/IlYVN6JFKpP7
sYmjr3omL7ne42sAclm6MDP8negBspzqdQFZkQqED8Ea/9pvBshrW5uo7DN86lHouhx6lFwpxNKb
B1YCF/y1AaP7Pf3PW61TgRIGtCE9XugrboIoKcJfZUuvAs81fxlmJiakJr0xcqZPXfROoXfF313k
6MCxbdo3RzJ9tyKfv7v+jkWOYMkFllM5UXP0guowpoGN/zsvuQXD2pfMHKwXFzK+uwafzLWritAN
ULwtbakgMDhkezHTbKWVuvsYl3k6O9nKyYDAxZqsWA7VhP+vTlUnv3DTL7FyLl9pI8CH+pKnIJBm
Ms8kUj2oL50vahQVDKCXHiQ+goTx/nuUq9EP/TNEHBiEi+OEILwz20thMBTcaP0tVQRo/ThuRhvI
ZmpCgmkvzTBBZQEHkmHEiTr1503PVkOaBodMBximTndUdsAD5u+B5zJXVHaQFA7AHyFPb8KhvZpE
d5vrSVIjOnSMQ93EjoNzHviQs1UQ0pgbbFXEK9B5WpsPVAMp04xFqsliS7wC8+WzAUcREdBAEvA3
D+ojt3lg7rMt2zhm2ExwYIF4D1J6FzrvD9gkbYgy3fb6+mx7A7bWJoteuJm1O0WXgU0mmhmY7FY4
jh121MSeUAkW1+JMTdR2rlvoUT0UkgsKScztFNLIscqkZgN2jynkKEcT+WIsOxKsHnDUgR03LR5a
H6Q5TuE8tmCtaZY1Ku9zqxrvaKERo0h9we3B29OqotfxSzO7xpA0I9d52SIKLMULvQOPag+mgMwF
1RTnEkzHhXiC1t4TkSVAfONXFgJ8rjVy2IG17L8aOBWbIgBN9CtRESIPC6sc+WCUlHLkKWuGhIYW
BeXKw0IXFZwWNyZyRWS53sZnrkUiVyzxngTnXN5tpu9JrAUWWHY7kCkYqFQ82CaSl9QWYbAERRzf
cgCfwbb1Roh4tVsb9RYnl85wJ2lDhxSssXc0P9/h818cA163ODONrS/Yyq8syfMffm+DhqEv41th
F+WRifTNIu+c5QhIyBiDbXH0H3mZJbfQOflKEJu4A+EMKGOqNYFnmgCKFrXtGkca/QcnrYWTp5yE
GLVl0VWgvDOgtblomjBYj1gFLkIU0uL8ABUv52mIJ3awtirNgqSPtcZ7WWWxZN94ezpkgxwcMj9X
ydf56A2kr40njqAWQ4L/Y/b2Kqc7JW3DcGTLtI/jDb3M6e1s2t0hCHDWOa8bk3o4QPvsYxdZmeBd
RPnnH6dpQSo9OTlQRIqtYpADynrEjQ1cUCbz9AR91PQEWOnbHfV1RYmyMfmdumer2fSzvrLUYuVk
A13c151zKuvUuGdC5jgJMbAfFLYO1hxcOB/dRTNYyZ6aMsqj23IUK2qRVw8VunXtutGaZf6o6Kjb
feg3kMVW/pGK6eYSYpZqijnm2HVvMSutj24hPbYaNWhLCgDDF9DNBm3I6FjTxQIbC5aIg7P8OPB/
SLuu5sZ1LvmLWMUEhldlWclx7PELy/b4MoIJzL9+G4caU6Pr2f1294VF4ARQiSKAPt3Sr9b+cSu7
Plz4y2679qJlJmwQKMtEmpZUEMeuARtqQryhhdYy7OKgWHY8RTWAtchK4NVGu+o0HDqeHliPyVVU
sStWdEquriruGqX/SAu9fzWA95wnBgi+Mls1b1F+kWCs34a4bYMjC312GzldMmslbLPQ9XME1NtM
FLyCZYkMlGqK4DLVZKAxUhdKcpqwf7K48I68BPxfB+ILIDA09cpixiwd8vjY4ddvm4myxho5ZLk9
bqJ4T/WOoDEE5/RXbBU459ghTxBb2APFkkevqtYO1So9iLqVfQT+qQw/eguHzm42tKCc4VM/Suu0
RA3JPtAkaiHUXPssWpVl0oNJwMYSTBHtQSrCP3SnFjNTB7osGAbQW0NycfTgfrKPMxAyqIrhr5oe
kt4KIMngtYcwHSiU/2xj/zZZ+QKomtFusuIRkl63kA7YK0Oj/WR54c47P7dPdSa8jckAF4os8POq
havOM1OvX72m3ept4H1+BYkY1d9gXwTaPlW9jRaIdiMGU9n3vYFtyKCEApbbL3OJbwF5B59ByCY5
tZAMf3B1Y2tJGIxT52e3CnSVLyidR4l1p8cnG2tH3I0/2MBeQWkqJ2vMBKYITSdOAm2WFDxccdBC
2gUUxasYD9NgQh9cZ9gPICm99TS3mnmy5IRD62VWulAUsXGNu6QHlpKqVzpXzFvFsV76HDybjSXi
jZGYwXPeWGtyoJTYcRz2kM/SbofcqsbyFsMCnDTkdnLfsgJTwNCBiJocy7SiGdiN8anG4Y1pZZAI
LvvW2gNPfXnw62xYRtCtm02GNHfgTe0x0FbZykyqP/I4XlIVC7sMB3CCgQSS3LsCXyFVGGLTYXqB
5ZdqoTaW/vTVwsxYf2qkzUrFQgNZ/BO0m0ZPsjk5OMxkHBvA5/dNnLSR55eNeY26TYPYKt4jd7BR
LJu5p8J0nROI8DDhkyz6Zou1XOpTbXDV61hknYeonANvXp5LPK4db+thuI6jiKlfjwFgjIxH4DCV
dagY9YlD0GPRFGr1hMWregbMqnhXFGszzoWMHCVablV+oljgQ2075bkLhDGPgB296wGRAx9Une/j
zu9uvkuZ1CgY+UqpdLJAHdU8gFWCcgMcEw8NpHIzyI0eoi7jj6HhmIuKNPBkk3OW3vQ+SAd0ufxT
DVl0n2KRCohEC982x3vGe9aOoWlq/Cs0sCAL1nWJs3ON8APoTHHyDdveuczalJKDmLoqeTaI/qKf
ushI/SZ3NpNr5PQQYjBx+/WHFJwqgHB5LEtQeB+rP0D3my6YwK/dsYNiLVRegmAXvNMihlxXjkL0
2xKbGwtLr4wfaQdqOt1O3Q/UKC3Gdwf/nd/mdNq+ufVkzuIrZxBCTjqMg3rZDbq28bFOzUL7wZRv
lqHgBuxakAild1YvIXzRpcCXjc2iCPchliwgrBjiCbfqZ0bY2A9kpFDQc59DBzxXgbNXAS6DrSyr
DFCbYuOPqMTPFtKcNAmvFevWYnX26vu6P88gYfng8hJQEh66h6FT423H9WwLLVhwpguuLXMnFQ/0
JlLGRLh3JrMBivydMVS8Wy769NUAWvoio5nEDAzGvb5qutpeBVoHMSKAd1aKirNO9tEZ9ZH1P/Wj
CL9ML/Nd9U2jfec3jZYIp4GSOYhA5WoT87KdQNnPKaGWCQ1mFGuLVSvXo8qGe/uiU386MZ7cycOA
fyVKfqIuD7jl0Z+MPMMcQvozC2ro8z99mcwd651YTb7g//1Zl3Ey+oKlT1nENZZb6a5mqv2rF7Ly
SPcqlmivgVmDgFre1aSNWnSvMmCbPP+Mw/Lohed/FPeVcxrhKw5TSUhBiKBSHrwc2xqQOa2VT1Nr
dQBrXX2Wulx/jxhEL2SdXqYXuxAkO6+sw5JDJ6Lg3ucAgvNSiSGOw+q93YPlQv8KV5l2Fe4VoAIB
fXw6O4+HN77aTEIfmaRgp2YzSYBgb0uFfHzZzEgM5FocxILS0aZQ+C1Wf0pDKkD8DNNaw8RONrHK
jGX5xFhUIvc+9RTwWVa17zXxz4VBeG+mRbPObAEeLj0X4DwN1UVQJCaUAZMnL2JjUOF5zXsrgxpT
hPdNEDXrzkZJq8v9cn70IrV9SQdQRMQttkxQdNu/hF6gzjutrIHBdLsXMFX89knCcpiDeuBfPm+u
FXQXeShQj8rLPAAMONmT6ikrs8DjlwPk64nOWsNsT3Fvh6urs7/6iaRe5LbZPujMfwdRNId0Hv5y
+8F+m1odYNNTa/jdoi/1V+vPOPpSf9noC//V+s/jwq6KwOfdfQ5pd6vpqKtU/by/w1Pyveap6YsK
2Zd1wlCOL1B6+WIpeOhMwWl+NDIoSulJPgcfAn+xbBsqdz5zx2abVuYc9DTKDUUl2CpwRAY1bmHZ
KEDBT4CiehvPgFYRJxtqykvA/di/96Gzc9d53j1F6/ISInkJdEUJmGiAooFEHGhpQAj5+xIceQmd
DXAaJcOt3wT/Yb7Q+kpbNlXYHge1ao6ebzZHW8+Aqa62rmNjdWjqt3oWblB4jA1i6UaG0QcL4MHC
kBS1Djbj2ILsocZ+sCGJtv+39JSjtRsfnBNgyi5WEUQ1ZpnTgyU2Y/GqM+N+blgugNpVBjJyPIX+
MLGFA9bMDHNI6admEbR3OvdAbtRFhzoI+SJIeAl2K/iO8UXfLbRKay+cBUjGN4MTAEQhx7nIoqCk
IR3UYT31KZ1vH9vs5cq1tPt4peKJfU5DT/6gc/hhCnBcTv1dJZqdjvLTqWu6XisQuF75sqYcX9fM
G7fcdp7zXrRMPWby4DjuT7sLXBDONurR8CJt7Fe5BiCgke7Ji/rJg5pqlqtzvehQKCCjqI8OlBe6
FTZLhoPPKujEUKjT5v1qAP3BbAowNKi6zMAC9xppnbO5HkKOb4t8P13qmG8ae2yDc24lgOTYY6LH
99xOwU46BICe4BD23vlMS6OboLOK3VW/iqpmkPgryRg1BZhYfF8VIZQpriKw1sX3UA66DiA33wR1
4dcw1EUHGgZPet3Mr10HM2lb/Vlo6QvvNPeuC9mA+zIgLEqQaz/FENZzrDX3+zLsy8egynbk7/dJ
supRKLWhphb/SAFkfEmjzNmmYYoNtd9ZXSc/Zy0NyBN8l9VhfAcSwGEbZHHaNvsSWOGNEdjlSi2b
dhMMYfOS59iclHJz/RBINVSl2eS+17yAwXRGcnNhq177Y8rav0JX9FOyrXpJCOid5F6ls9ZQzTnA
1ygjBwsfltCkWbNzcVDwqDz5CbKSdy29z36GjncFG4qQqlgHqhU9e3h430COz14lVq/81PXHVnPL
txLimIALc29bm+3wmLogJONCvOU2ZKEjCMUfgPC2T46QQncyQFTY1VYg+3yftTbbQVSrWpDBdpTV
NJIW4okylSOBjbaijHKkQY4kfo9EcWYuGuiYApXnqq2zygfomw51rK/Ahqk82ALoAlYAE6SYyz4b
9F9aC1GM1C/s+wLVG+sGXExbPwmDk4BI6sIEj8XPoOluMs+qP+3BPnHVgAoDFocXdceDI+U3dRdy
CCoIlR0tmvLndqT/MmT+5M/8GhSGV4plGxA8E4fWj/wntfDdh7S4g5ySAggEemKrXgo8L92VWuM/
2UbyM8CdZfQG6a8tdaTVm9FYQ1Y0qBy2psgcT/orq/XqJWXjUZxsC+x2zEcrhKr3lhFm+CXIYfze
OkVN8edlkIkOJXSEpstQefYTNZXnywhtFMTWBra76TIg9FSPlwHmMQhaidjcBQAUzfI+Hu5BP+is
HKMOd21YOWC2VdWlBXWNR7PM8xloJ8JPwzuFohT/1IPyCibA6NmsoVWIrZX+2LWZuoXKUbSpC0u9
NTgoMUwvMn9azXBIwaj1D8gSIb4UJe80pKqbPQpNMaT1NaQhoOAL7LT3qPXiPCQ2ChMZHSXhGw2p
4NF1geejaGayoJm1hl3MgGrvX/OQOzOwbw5HVTP57ZUhNRiYcaQh9xUAvvOwf629HLLm2PK6iFAc
r39FXdo5laFW/4rIZao6HR5yG1W/Cjhz7rgdP1P5U2vnbAXqYdRVypUnZrqPUdd2dypg6XcoaH2m
bvLKQ8hQeka4dcOyu/NdCbhqC/7Re84W9w7nWcM/66rFvPlm8ghASP0WqGBpOFROyHa2YWJ/omij
kwqI9AY0g+qeUd9oGc9BDX1hT0PcUDVt0QY821DJG/QofsYm1uQylGA/plm0GOuTG6btTCuHzrWs
Ty4YSkP/u6DWAMfjGTRWt2a0p30T2h5xhFScwrJKcINSE1Dbxk62mLZVyIeaugVZCL3aWR4LZr6o
ohXO2K5Clcqu7hn24OiUOhvZSWcGLRJ/F3NhdofYAscub1fx4CQLEbjVTe10/YsXf0AyVvkBFpke
mhFVNA9UBVVynfFXrwx8tCjXRfDk1cqmor0DVOI/X+TC3vwLNrI56G8rdRFpmMpg0TXA+p9pV2yh
A9T7Q5XUFnrS+v/EA6pUZfGwV/zkoa4/J52SLaDjpJ5yEfYbbKAU29qFnrKwQ7boocDxo6rxiEfR
YDOg2mG/qn76Xpft9SHwF2Bqf4vxun41hXMIFKE9l6g/XwIpLnaOy9gxA2ckFD0s9b0sHslT8xJl
1iuui7XMTttyJ/HXBfSCnv7IBT0p7bnVQWp7lQs8aep7Ez3lin7Lmd3uBymzSgfhWU+15vTYFEdX
HTn8NoYU6EaplHxmJRBKKwZVluBo5lPqDv2NglKaxYDS+yXtvngGb+eaGYXraUOnTCG4Tn20N0Mb
9Vd9U6xqFOF62h8iP5M5wd/zqa0S33W3408Ky0/qHnAbO4PQhRbtQF4BuUX0ef2g7sczh2tjkztc
7M+ld2KoxK0WF/3B6NvncS9U4rJUO5qXlu7fj1uphWbNKi3hN7R5GrW4lzCGvyJqUrju9c/UogAZ
bjVhcB9rSrgrlLDF36iT/zK4oW9zT7HxIA+lUR/sQb8cUNuHro4pMKoNugKc6FzjKDfvS3NpeeHw
DHaiI3nW3HstfY0/JX7vrVKUGG9NTb3KpUEF8b3U+TlX07v5Tm+64TcBpAc55HmdBx1Y0MEottDi
zFxYVSPlNGOUe+Sof7zR2vJWTU3Q5lktMC1uEu9Q+AnSdQrJoN1wGWK1ZroxCzBugq40zdP6zZBl
1fIX40NtFYpJ7hvgTi5UXsPwAeC6auVEsbKDOIq6M5NMXaEwWbvPhOR4sbSLcMwcxvAYRdFjOJBh
2w7qEjOCTdEBk1d7y/38c+qiM+zpLKLA8w7UItCW64SYo/pZupqQWBSO2/UnvkBnvJbtm/3J9e9d
XZkP4F84jTuQhY1qJ9kcUqXfj7f8thnAWO/5PzJhQOBLi/91Rlah1Hz+nR9EEyEW27rhir6rnvya
Tl9d45dXDPVFB57SoMpFDtovnxWg4cZ8bcH1HstwSoVNx8hr3wDVvwmMDNin1BNzjw/FrzbQkplX
pPxH20AHhQE1ftKg0gCWyMLeJmCqQ1E4tFANCGaOmdKuad9slt+AOgaZIIJwkQl/SvFGC9v22Ipg
rur4k6wSC3yltjbcJ3YVg118gGynlJdy1dpZdD30dTNff+lQpPLZROEYlECVbAaOAfUeqMZ4zSOn
BRIzQREhyikBG/UPdGh7rFfHmL9PXXQWg1tt7MvwdH34ctNbF/X5ZlNuAxM/7rowowUhFGxs6Gnx
RwKFxEWvYuF9svusgXqx1/QoydUDTdzhKSh4QFV9PO+YaW5K0woeoL5iHQYtOpFx8gCxLtsUIFUL
h6DYEgcb8bTRWcCwqw7at83E3zaxtE2+ZaU3v4kh/QTL2koM6KI84Cfzjtmj2Li01TX2DUwCG9PR
0ABVd4SsHzbC6BTlh3io42Jjl1jkXjiFc4uPJt1M0pNS+q2e0b+8V1vJqo0aFH2EobYfYRbT/z+o
3O8iFOah8GPIHyrmqcCagNXcMD+JVNiyqo+888ofhQsFJAH5DJSnmv6u1gITezxK/uAntgocqRL+
ivMxBpDQjyAZrCWzE2fO2z6fB3GVHaH07BzB5YXVQKca3hrRPJq8SB4Lq/C2kAPWl6JxBqgYgWGR
JW++0YVYRHcrzCg99xGI4luKmxJq2eAcC5mQAr9JmDqohzpX8UCJSLkfRm10kIgOT+aoOULn536h
xP36vMhqFQVYTMBmNa+zTH0RXfxoGy200eKPFjvfv7wAT5SxqLunPtWTZVYMzoFDYmELgtVg41aq
uPU4olsZXRn8kZTVyuEi2ueZswcLsFxDBgsG0I2F5y7iJNXv6AzPtPpd6WFLbOq7OoME4tn6v/fD
Y7+k7tXuCHdkuajyNFntbX0JZapU+y0HVcKJjK37AJSL+QQ8YnnndeJIgCYX6IAdaIyDOehB/WdH
aeN15bbgN5QZKKFSYEpKVpkQcMkUYi0wpt1DmAV45LDMMSENw1vQQlBCakLz/JzwuyusU29M+PsK
KSFdYQeRs+kKoUIUzL9LCL1aZz5khrcFv1GziT1gJG0BwYFefcOKqQb0t9LsUxAaHH1sNs9J9MkV
L5YTqW9ejMkYOXTgpjWx52ulIcTQ5eTI8IynXFfDBxHpqKApXW9OMx01tZ7KIkUt/wC8X+j4xyIB
6T0h7xvwx878sLKwjdadDcTX1EkDHnsuDVOE6CP7tmsAu84VbclkWbemCylw7ncbKt/mcZ8cUVJ/
EDpwGvPJmsnybyDRwlpXXiJs2jPL1F70yK82UFuAknnAh9dv+n3T6F+Tb/zTobnNNfUn6sOeNCxZ
PjiGiPeitrw5vRLZ7+PW8RBwHczRveaNLx3cbaO/J/1R+Xjul/6JzsolHl2dnREme1SI6beixVI1
N/k+tlL9tlSxavzVslAqcAgEu6jTodIbQn6BCBLVo0IAx/UFBLsozLGgtDMHll1bUCcmDmew2Nik
wh+ZgVzO1T9Rh2llHps3qYrd6SvuQSIbJMKLiXuQSCtQ5n92xnfLeCIrxdZ1PVcw8T6BcQJlCLYX
3wDAVt418oDC+d99mgXoB/kouR7fkDlwUEmkZCCXZeW8d0HPiLJ4MQewsx/P0kJFn4Ktl/HsTyuY
CWHtEfvf+6V+le37IrFWRgHyjxxUUlhYB4g9tvRmKYTJX0xf39G0puvtX56Sq4995mXQDUmhqWvE
4o7n3ALcGFMklHXPgEgJ39UKXCGtZoqjD3DVVbLGdaJfLpaPok5XgRU339W+EWvVrN4ti4l7XnfV
veejOq0rjXJVBQnKIjLfXac9Km4bNanuB7vudjJgNF47lwWYQULL+B+cKRWN9k1AI9p3csgH44TZ
Mz+AsqVGMYpbriiGjH8JDLG5hlIO+RoG+RqmAI7XgSUj80hdpoY98x6vg5LRIcixX0ovfOr7GmUK
+rq8qyDbVA5eO/yTgkQUG2yiXMX48Z5ML+AmVKtDdTWAGBof11dnpPXeDjD7NfXRIYfSJ4Biqb1x
UTO+G5tkwZ5QME/6vlxddDaaPay6r7RVxoITeaee4k6pUSasz0xUV6EgrlO8el16mVgXdaw+ByUY
aGTxiN002jzQSuNgFLF11CGJOFaVoM57H0d1+oMKR6ZI7G2vqeyEIqFVZxyEhVm5KiMpJVCeF5Fx
1Io1U/Th+SsS9//zmFeRjgOucYgq/yiiMtnQmHWeureoosP3N5orNhAwpPU4oCrvkAN5QSqTJAmp
uVq1ASmZNypEksG3PCg06Ll7IT/Jayi8BD7AJ5SJYpmGz4557olalp8NlJxalKhW3WoT+qEHeNRv
zUo1wPxCSpLneRSgplMVDPXZVjjvhlackbRR6YVzTyvEcrQnsu3INkrLrHYxwc/jOozGyIZrbbbG
5o6yBlIKFSTpp5II/46+i30QgT8yAd54/MrrTVZj+hRZ67H9h3MrnVPpTF9aV02GG7eFgLjPi2Zm
6KW1H089VXTz2DXEgjrxL2Pt6ezCR7e4shPRHXW5XQ8IFp0qdEohV2nG3HEM+bJUmDdE30OsOx5k
dyAIMKy9OEINbBFlZb2IywwkxF3z44rcZ4wgx6+4LvGywxhMWa3MfsQya75XMsV8cI4uPpoHkHKz
hyxDvWzqtemWmlwB1V9kKP6cPA1msIfg0Ga++kAdirD+5R7rtj+n6LP7lJ3ceytDqb/MRNknd+AM
unujXSbcWjgQazwWmcDkSUod1AlInGUXtQKpa/Bnl8LQJQOxDcNQdp9qC7f1MBfWNEhteN1GyOVX
pwFlrhIp/C5K1QKf7aUHa+zkQ5gOJhh4ay88tCLKX1CMOOb4zuPPUcijNQZ+p/fl9Sh0HUHMoLlr
FtG6cRN94diL2Db7X8Jn5gzq1+K+DDrQYgP1sa1joZy8pNTmWl5UbwZUkPw+yD5bpX5r7T78YbSO
scw1M9hHArS4zAiwDMD87LkMQSuPjezPpOw2plcmr6jeChcZuJ1P3LHjG0uL4rULZt+HKAFpF6X9
41IUrTlfSjhA2y/h4NlNewgRf10K5c8r8eZYIvrRlygNrLMm2IcxdhnoUtxCqQ4gZjlZEsYHhmyI
JcXBnlp0CPPcuBkS876ReL2p32C8XOhBES/JAO5xbLvI+MKxoMv65UzxGYpLQMvgnlBgFG+6AOtH
jJXOxipALVzrrfojgAwuxCmwK4WiHfVHwRodE0U3uLF8VA3aWQy9qMpwDmStowprEry6V2tgf9x2
R71SzPy2rvEqZIYEYNB9ANIdaJeiOQ1HTeFp/4fhRFmivtIGhZacPtMBhY74merzcZZ9UbJA02py
GbC4ukelGPUMGngaTdHce67j3g8AkYFZrHksoqF5rCzrtjNBCMIG3jy6BSoiQXftb8lo2TxatymW
nanJhJruoxRvCzUpmwMOSGplf2SjLspm2Ea8but4JMhGZWmzALMr39BjaDewc5O404S05pBWQ/0H
3uTJOjmTdWpSqslZRDk0NuUT7TRQafrQg9er4NmUG99DaQIIkebyW1+pD34en8+Gb/rID+vW6gzQ
ogcfBDgatEVbgBK7WF1bOs+ORhsLLNbKTgMoWdAiSvwSL2wUOslOfMUBeSAnqztlNiiagyjJR6ZY
XwDgaIGF4Nhzp/8RK7e0EQM2PHcvDJSm0EaMq6kRuCbEv4LSMge8YMDeFzZizDgG8AYrhmJwQKp+
eQI4QvTWmS2UZsroT5NwUgi8oVzAAzYE0gc4MIgMzaO+gZj8wLpbMrBKsTeRXuUzcqE+sjrVP3HZ
8tPkKmWEUJOhn8PJQOGQYM/BCQ0CAdQMoeimL8aPuc/xg8QyebEZZyqyeWXFJkoxfq4D0JjX1lRh
xfh9gtgFys6lc6EGx9arqptiyMwDVtXxjNVWOjRUnU9PqMZh6icj9RkttKsbLTSW1EeHQIZOzQIc
Jd2AH9dVP3nQCC5GmPyvcsSQaB1HqEGED9i79T6VfnElDG54aT9eVZyVTTn2k447VY7RoVewvYb9
yMepn5Ll0v+rf8pP/TI/E8lHnlrGyEOvD1tQWDmP9LvBqmYJHP4j/cRgaX1ovpGliEYL/dp+W+gT
+x1jBS6fRYrItq4LBsKicx6mwemKqV/RvYexRZrzX77UNwW0ifLqlLG/6V3+UNpGuaFl2LyN43Y2
LdXSKu2Xy9Rf5Eblr2tePmCjrARFEZZ7L2Lxs4RqsTQ7reGtk3IbR1BlmRt+koCgABv2E7OwH+v3
0Jdq971kEjZdm51AiTGnFh2SHAqSEFE18QcODzp8l4j5Kv6Skm7fuqBnMQWWFGR9IEuCfq6kjC2n
V/8fGNpaYQDRAZxNzmBq47sz5RtADgc8RzPgQ7300Juo8pBSVHSA6uCe6Yo9ilVpTpEuHZ/zFfmn
lZpCBKi88IeG4d4tyqWTP2u2qQNPrWHBqO3LO1Pk4m7qozUAWiygPpQHRnPNEaDp59w31tSmuHEt
4SvXxfrCV993uaLGlfqY2Ff6K09epQ1gRWozu5yrXhSPjmPnd5x5JblbrRXPEt3ny1h0S2Zm9iEI
XagaOBZkDMZ2keJxt2b6aBZub6Nk+rdjFhf5TsaOERRMVvILZGxbDPoS3OS3Dv5Db6DOEYMnLklO
qsvDbRKnUrDj3EVnHhCSh6hgc/LS4xhFUIUMqKtmAXpGc08G6qIAU6l/lVVjY3MDiaifPJSiaucs
6Y0lGbABjUxdNzhLI0SNwHgRlJ4uJcWlUPA4JF1G3WBby7ArZUEpahSB0hVQiw68LCPUyynaix8L
TOC67vPrJOPNTaAG3WekVVcmFIreRNIkff6MovBYcd+wz9ZCDzc2ilGJnQjt6PBX8jvTdm68Ogbt
lOTYI7c07MEgPLWnLHQWCr5zcd86uGWW3aFgeEsrfL7ipHeWC61QucL3ZWtAHfSU991oK+Ra4GhT
u1VWPGV4UIhraNJhvT4qXey1+N1j1ovxZDR9+VyaAnIe4sf/p89VuLwMA+g1gJ9vr7a0piZAo6+u
Vqrrq52v6X7Kq3afBM1HXh+xXzZ8gGKQzzOQo99WUQaii8iz1upgGvfQawARkxTb/rcr/v3Pro0u
jPs4kgJHHrd+6VBTlVmh78jnHaqKL7JOrkxmNQGjq/v+I+KAEDcGKndLt5p78lFFkc8wnGmAbTJ3
Rl104Nh4u+3UOp51Ocu2k282MA1AeMQH8slnNKQ+BHf+iHfAFTEbnPKX25vxXpEHD7zpW8PR17UK
ONTqwhBgV2NmxU28R7lGQT5kpQNrDb6LUKGhqn0NgUzsShWlbd5YdqyuSiFQKhfKXR3G0s9m+DCB
jPuAxmgwbyENeueWZr7Bc6q1cTvObq1UK+ZZ0jbvTh/N3SLPPoV8ujexuA0hxpKvwEJV7iD+NRwS
1FYu2qFKXxLTOlF+tQn3EUvjn5Woajw+mv+6Fgi3o5CO8sYfXWXVH2qDymO6lt73iw1U8axNz7rz
tdhF0Lwn2LXiUIV7jxPlzi9kzaDc2M5uYtbg3wKMKQ7ojGfcS6FNn4APIMTcFdBHGEBziG1HaQWP
UL6mPoFqIg01i/BpvOgcR82rYF35yNx0rRuhfediJnbPhLftIyl4x7L8BlolYAyVQneDCOsFyvya
LTUdOzj9GUTddeKfg8wBgkyGCcUcPBtAJi9vbw1Drx4dlS+pcholCsBU+GC4GZtWFi15jRk2KQf+
JaigIFGf8sQHv9Wf/yh5zMJl4/N6TgY7wUc4/hNRG8VMM60ss/1omIJByhCNcdP/z0VwXepjXCGH
m8LoDACEyzGvE8hYlFeB6kX+N5K1zFi/DUK/wKZ2myfzCeAzRA1+2AYe3gjgQ4bQTfIdRKNuO4kD
oq7x8KdvKSSRcKKqq3FiC4yFtza7/HFs6swFRkHIuXAkLU2ZPo4by1UdzNoIrOJemlWPpZ2suiAK
7lKo4z2qlcdmpdKVN7auVo9BqqUrKP40S7L6nVPvlBZPDmQtgPW9dyugUGWon8lsbn3X5P1wpC5U
3ZlzKym6DQ3lpCBWjyI9XZAvRLQBCjCbFzJSF5i/BttTHyi6CqIQuEVdYF8P+VE75yxS13VW1Kxt
u8WqCuRiqcnMRIRWchP0bXnPg9q/6YYSlA6yiUkYDp7L5q1I+JqXzrmvdm3cWvr+RB6hH0F4IjM/
qUWRvtvVi7rgxSr24hofHOgla8/kR6WjYcpybxrp0zSKA03vZVGU7VIpqwoUylZ+54KDY0+D2kmg
HtJI2U8BnW16S0/kKH79ulRdcV9tDg0rGgWqIcrRgoxiyt0SssvRPpDciJE82K6mzRn2L5eml4Ch
SpIj0tlkID+KmAx+5Zwjvks19U0RNMaU/q8GTPj8XaOrey0ImiVgfcWc7lUpUT7RqSEtXFqu7md0
F6O4IGqLOTXrRC+MxdRJt7KxU4Q2yhUN85xnvP1d5Zhuf+MFXCUCzkvyx2lchNCMB0oqlESndIBU
iz4TFf71qDloIBoZz1owqnKgpgM/uOghhyAOqrWWdsWMXBPiWJ3SgWZFgyoJ4qlvOsTaKs2K3+nk
UOR1lY78x/Asr1e9MI0Z1L90+QOwFopaQj0r94RyoANUk8MtYPIP14Y6NpRDzNJ14hrKDflS1xQ6
aB1k+1IgTq8MU+K2rh+mgKskX8mBezpfzeRLyemKqQ9TgnCWJEW4ygUuJ5UHOuN1fT676qsL39+R
C3TkvXR2ZY67F7czgotMUzpVDZR09teBKPM0Lp39tW8cnMyO9lxgv+biur+Lwu4uBp/S03Wj3PU5
q5LEaG5Emz5xowEIuHVA0k2HAaUhy7yIURoYeqDlzHW7Gy1AwcZnTybpuyfPC0tAHN5TOg30kZCh
7taxFaFmWR7KDiTcWNWKgOoH7ud3z3jmryBx1B1BMWVsMTVJb0F9k95qUEkBCVwGtsNeUsKTRWTW
o1sX+k2jKuizKjCNkQ9Zp+AkMB8dlC/cMJ40c92tQeYsp8hKjmqyAgBnyOag+V1fK3fW4yDI567e
VGsmJ9Xk15ggLadYcjHddJiff9W+42GnWwp2dnmfr7hWl7MJ6xXoBSrvCSLGWZmvmAdJZvAPY8Fj
wo2VuhW1s8k+gcbIh5JPfTSMIfNMfWOGqT3mUt8qD9SBfAlpx27ZTPWgQDxxZysYBJYtZgOmyRgE
3alqNOaKg3sFti5GE1jSqq3udCrS2HnSrMowMp7K0vioDKYcBNcBuAissZVLG/BmF60vW+SZp9QD
4lXxdbbAipd3d3UGTLFy3Tf5+U2kgJUHj87XflkEekbx4DRezg7MxhQ5LW1tBV66fobJwz+FpNqH
ThSmC00FneRU8u83zPeXwN2z2WQmAx2oz0y6NF5gQSmG+JKtACeSstnkQ4axabJq1gMBsbOa6D7p
HP2BoQh2F4X/Rdp1NbmNK91fxCowk69UDpM8Y3vtF5a962XOBNOv/w4asiDLs3vvre+FRXQCRyOR
BLr7HDTYEzqJkBs1moJNIQcBYbl2DXv6epV7A6qnmBaXawJGucrJPhdxyJ6z8oPWIot6+fIN6fDB
A2rE81xFGnBhAEjEy2YDmvL+ywCovw2qM4EsjeLf56XM/tmimmZzP7X90aEGhlDUVEegRdgMg9sH
wD9CTbWQ+X2Onod7o9AN+4tQGpCDFo+n1KovVZLNmHRBY0/VNvcbHu3Ul1p3cmxBO1mFUgMw3qov
sfxSmya2qi9leDUWL4EBRpydZvftR03nH6lvA+WSP6pscl670hz3ZGDE8T8aFF1Y7vxLuzZSk7g1
TkuRyfS1xJCqXCzj7LRvNzGhqyl0ZsJT80MjXXlF2W6UorIHoKGFjXEwl8dxSoc06Gp1ondMSpaf
J3c2VbcFklXxNdFRINv4Idv1c5R8jZxVlw/zV5cVSAcWhb5r+jn+CgLFRoiVdSfEv1jPY6/v8I2P
v6KgWRcdc/G2GVj2bI4jWO11LCDELTcUlBoM1N67eSzBoy1k6oCK5htbkpNtP6VAahF3a/InhYjr
F4ceJd77ZQntU1YgTRjcnCaNDsQgv3ROdCb1UQ8Me9tOjnJIGvLRRQw1vHEhdcvAeiz8SNENyYHV
KNTrjBzleaLOxxX1QJ274FaJJo8jDQEOuzw77hzQiA7hXEz4nJr3vShSbaFm/B0v0K0vKxQ9YtUV
Avx0bv10nTYzQ4eIjYr6oeu3wLDEYzdDO52AmsaO7bauluWrMnWNxDna8dJvi94Fy+lP0xZtwmQa
174DlMhXu43bPShywhc6MNs5pXhyPKRaFr6ETRw/O4YTkG5APvWl84F/qGVlFmDH3ElRs59om3YI
p7UKYs81/o0x0HgoyjVw5tjDA0VpUIz1PHWuDEwGUTE0MrByouDoLwAQvJibFDNaa2VwkhkACNol
YQh8MurXiDtUJtMp3VzoYGf+qeRFdPDoTkRadf9RQ2FXCzvlL29L0s8Td6urzc1diSZRPmRn2eGp
4KGGNSS8SERnhRb/cC3s/0ygY+ynYju5pvnsHEr0WTxj41cL8bI1Aqx8rKwD6YwktZ7TOIs2E4qk
10pWTjN2QLL+B4mU/BJMSYd6uQ1IChWQ4pPsGlCJSO4cnMIqtwvAgFca8ksayiuPg+j0oYNeA5fK
r9GJOYulv1II26ry9WN/tUVxznhjy5PpEkTY2j2yp21ZYQd2VQEr52gQxQwR2WZji9eJUiurrZWB
p1jrUfwNAgjQ2UriW4fzatvjKwIgup+0udgJmtcFtiHASxY0SdZu6Dde2mgSCqqJPTWFZu9IRj93
OtTO5HVbup8UyH8BB4ob4LaDobIZIxPQZDRW3ihFaoM2c4E7kEzxpu/cMFD/ePU9uPkWkmHT4p+u
vkM+fYXdUXQkzV0bb4wMT2pzrAJHFJW2okwUXBaXMxpONdIPfp57wZ2CtK2oM41j1L8nCTokpewa
RQUt8v7WRClUUBWFtNhT0besmLxntz8yazDSoMrvT9CWJ1W/21xV8Br0yEQTKPaVinXFC67XK4sB
wA1N1Ms6yu1ym/lt8mDZznxg+RgfRp5bD6z17U2V2uaHXitB2wBwpT/0Tv+GNXv+Y0Z1apaKolYN
T1VkZLO/bAM/hdJvUd/numAfbrrwBcWyt8E7lNfL4J5VY4lR9Jfg0c/gTufmP5oYhRsohMbLQ9HI
4NzFD5eCI5UD5nc9wi0Uy8qtif7/B9FPuM7G/EzLe9pUoHW/bWCzBURfBxopOZmRMppmwLVih5QO
ymw0W+l5J/817M0O61XhmNVlvjvXyihf/Ot8aioyu873P4UcXXSAJegiZ9ohd0PzkQ66s1iPacpn
vCA4dXCnoKElrgX7TgeyVRZNq887bPzWwKBAEKW4etFcHG27wFxoauuxEh7/eR6ydYQDRVLz3Clo
WBv5S2a22kE5zN5ywG4hbnAtKoL2kTaAEz1+trOhO84JgBFXLVIYJzrU4qwcsCQ806mHimV/T6oF
txvH7I6OEkm/uG8vISwtzmWcFAyBFTZQPHQNVgC2x3ZwiHern4eYuU4ZNEjkSCFPrd/VytwWjg6+
9mVAQjLvlng+Ds5amVl3FkpDZ3JSOqWZKcp91BtLdXkkbIGJfp1Put1dtopaowcZTOrgPMc7SHIy
+ZieoqFMTzSkM5KpIclCDpM7u9J366Bqhky8zgDgU0S58/1/z6Hi0Wwgo8s2SqYuiGRqeHcteFNC
xjYbj3paNcVaHy1j5cwgcZIPSSaef2AzwHrVyX307QtVQc9PejTeqMhLjukpex/QSfG0OJCKDlgN
o07aK07WHH0B7RlKnybHrB+7pDB2ppv/ITEF72AKaXj1GNBh5G9vsAqtUAe3bfVHrPVD+nq1Kzxb
X4dYqYXuCzdaoKlHArmaf/QiZBnd1mm27gQEDpaeqD1L92q+cZapPrposXj1sv4z9XOlQ4/i8tJr
nkJbdx7qiQ8rUvDCf5j85RIw8qN2m1RY/ugdaObQQDYjs7bxgSOH3Hd4HxCgIs2TkTSoI0iaYcVF
Z9k1YIpe7b03HQvX67fguhq/pKLTMWEgWZo1YC6izBU/+6x+LnGTCbpxSr4vhvfmg8DwjfdTeah5
yrdNrw1fGj1akYHeORdPIHvVz5nG9aC3E+mJ0qThzazriyer4vjRr+JEgnOZYDgKZjbYG9qPocPk
oJVZDemMkLzoTHkQ+JdSkPZm24fUuojvO/olfuHMvJczk7nCD6M4ngWeSbK+j6MuQoZg3ABlFIjC
Ng4SFls2oUBNvb7gFRkwxWZUAlCnKT6QQr2qoEIcWv0XLbcLY+sVdRfwDgVkDhqiWbDYZRR45mjv
SDgsYfw4gFzjkYZeN7F11PjeSmqvik5EsPzQA5b2+FE5kNwHai8LDHaqwqZ5IJFypxloVi217J1y
lddDM2LH6TLjTbzrbCRrq5RjYSou4+dEZj7b4w5vCqcRqaS2ejOrfDn5fYiyVTaN2GrBmVM7EQh3
Ac4vx7U3tmvsxYNdXciUgs7ek9WXwMr0PibNpo8o541qcBD9B0O6rF+uNkXdCDaUBw0bs6WzCz1k
fihta5tttOrR6Xx2wHUHPPQFNG8l++hYHn9Cjf9flBEmpzJK9XsnijEP7M6JxI0+MXRsAugFiI8b
zU3jzy5qCtasr6ZDmE3xZyAq/IUUqf9Iytj/UozR8rHGreXF0OZHT9g4AN44gUQmQysGIhTW4oHs
yAv8GqKe2cPZ5wVoVhygigZzDDgieeosXgmQV3dNaiYUdGZoKTbCbk4dpMZWLqA318roJg6dKk2a
vCVJPp9o5pD5Xh+QsqT56TRL9Xoz6bkpL0f53oUCEx+4ngzLXkUpMF4DNDsz0KXwHUNPCwhxwQDc
+jUUajwIIQ1r0qgxmZPm4tPNN8Hes/tHmQpF8chOydqu/kuztKUun3PdfvYjVK/QnULePeiU1jIT
NvC27lUtbx/SiFTO4F48aT2lbkN0y1Em7y2byDjysB1JUdRNihTzhMxJoCLcCNUsd5dHswBGqV31
bTutfWuKz9ZUmePWwOI4nnPnmGFtcu5rdMIc6FQTNnTGeq9fT30BMjhhQ4quBsjRgeK0YHTsAhFH
mxBHDsmyJo0KROYyRm72awtdeyvGhz5dy3noNLH66uiafOUI+lsQ8ISnpXAPy2CBWVKMlHwWLLnv
yZRJY3jSlWyVnLz+XXZ1JdtUTE1ndOioVlCNlc2vbkrOZXWh+KPKMEJ1AanoihLTPoxtZO3B7Dms
Mza5AYZtCcBn7gDdzgPgOvM150hjddBj0AmZ4mAvHPgMLh1JT6r/NI6jtgJs1/KZYpCLCq5k8gLU
mGzur0peARmR/r8b0xXwwvj8ro+6Iopb2pO7iouWz9WhScB/N7XooxxK/QjWKZTWmxrYZMTBxXsq
GGtRcw4wWNHFOKIf0dMtFEL+7kEytKBcPFQU4cWtCNW9IqaWWG997PO0eOidVWj0xYfIW5aDldhs
27dJ9jkarDPaeYo/NRtZQ4A4wqJOl4Nva+9alG6GVMOcfbOMECQ+UVr8yWbwR3T999AbuzVqTqIH
hwGZvh5TwHr/JwN/TL9fkhSz27k7bvFyjTZv73v4RaYowIyA/UAHnYmF0aAoRelb0fukCT2A4S76
3M2/xYtAEwdFcZAV4d94arlPfu37HwareiAQ9SR3nN0ygcqMQNTN1v3bsSvvCQiI0orEQFF0pZVV
A3l9nKy/Z+A6H9zIfOuBpPbmWNF3PL+LB3xgw1sJqMJ1aaEFj5To5Cz2CZu1lSO6Uto4FiX43ue5
rlGq11RB1Kf5G+lEnBbly/dxSGksaCUxzV5b0SxVhh7NOXU+k9ISobFLj0vKVKyyR/dGzD12KHLN
f51Ri0acTagGD19HjIiliXQDxw6tYHDqQet6pxN+i6BIrESUq1/J8Gz2vJltDC3WTtoCzio0H+Pe
QGN5CkJ2p0osqSWTRtC89mCGQFmHcIliHy50Sgd4cHMwTyooiX1hW7rjCdAaKcgPkNADwmT1CrS/
cm2ZTXl/RloL+In/jZ2MklZdAMC/dPnUef3RzOvuqcBL89FbsG/LQtSmCxEdUj4AmG6unpUoth1v
jexevLNFL01e9d4O4AxxoC8MDTY0tgsw60lU4Mb0j1HjDUdSMGHoCr+m90pAsOLsLsy9IgNYfDIf
ZwETU/zw+LD8YCF2l7Sim9760kqQK0/CU+KjAmrMsHPY5kby0erHPPjNJzS08Y0taBc0hQ/qtICB
3KaO9HHbPge6lejCcUcrewC7tmcMuG3HnhkHnRZpeOFAk1K5ou3wSM/ZeWYGMFR+bniT3EIGdeWA
HGJLQ9KSbVnp+7vddLItUAixJUVteujBcIsvlCVDqwjqHCzzuQUv8Ull2kxexPs2x0uPyqjJtJpp
39iSkmwbhtccSsEh4QYYDpS7jfUXPusrQDOODwllLgd3sfdFan3gQ4MS37hqpwdS0+GqHQW5FFB2
oBxD2CmtWTgfaEQmypWMyV//aSGnmGKvOcVzClxfMM5Yi27snDYxP9te9ncMxLKnwWP2R4bfO4nB
14sO65iHAXIT5mfl1Iph32g/yKmxY+c9J4pRhO5lpi4VPfMtau3Xujayldz/09KDn1rV6WafMQJO
EJAgWydwUs1y17Q1CCqNgxMP1cmdQxs8TlcbE3vRYNsWW6IUMdeqAHBfPr5AgBbE60S9bkWDbi0O
qDyrkPZCrQPJrBoJa3A+pGtLtNWGOtqOhUOaompwlTj9rXEd+9gwRbZOxitjSxpjbWa9usB2YvY4
vFh6glLBCXzfBE0EQGvvoRxQuD35OWjJhDYx4osWWVlgCFvskZCN0o5Zj22HBcyvVl2LLRYRgyLS
gSyiaxwuLFDEJi0oGFn0YV+vUsAtLZ88rQFrEI/RaOLiVwEgFPbgNkB6Xw3jLIcFcbTdDZm3SG0T
u+EeNZEtPisnwXo/qr72rpkAkHOovqL1KAl0ISOtNwNz/3+3I4+bKF7MNqB4BbAC4CVXeTWkzx3r
rX0+G8Z+AZTWs4uH5gpfhuxrNbNjPY3hDyuNT3M/RF+dacYqq3IuTqHBjf3Q+cVz43TWapjm9KsG
6koA/gAOy0gAygGWPpopq+oxsOoke+iy+RUdcvF3d17A06Tx5Hkxx+nMtahal7oXfwfIA+rlwvJL
hsqfbTd2ycEyE/PtHc+idaZzY6MGNuva5DtoBlZtM148wW8A6nRWG9KT4/mSp4uNVE31R4qty098
afyNv7Dx1C+u82CCfmjtdD7/kiw9mOYGFP3/NEVa6mKaDdPFdOna4YuedcrUN44u1/VzLYC76JBR
/xcNG3PZRyx8VqJYr0Vt1NVkRvfkXgMylXItQuuMUpdk+QT69tOlSkQrX6O2ayX0FtWQ3NdEZVkj
TVSFiSqv4qKAC1+y3D7r2h+tqMnuxQGIjpczkvkgnFtZcWOvSYGKKhSDk6ENGHjhmoiSbJPalciE
xjOwGqWbCkoKMvk5aw3YwENSeVMwFHZ34qPtPtU2OryormfhSKmyMfwSAVNrc2fBF6f4E0DMNxZ9
PedbI9PYKtJjNNOJt6MQWbFj5dcYxiC/NKoS3Fq/amMbex+GeF0yxxBUXb9q/ydfMo4sXz9oVTWv
3ptczUZaNaTJ35tNXZoyBnz7fPBQasBmvEDI8kB6cPqj+TGfhvlID0kSdUW27HMHxPc0pGcxnaEG
TtrSiBwAgjVLW93DOi+2ACQKWhA7wNYc2o7ssTnJoSiCuxkK7QjmT6ltRFEcDWfYBID1qCtL30ae
MwdG1lSPNWfVYysOcvirNrHCnwqyE9pmso896qYAb4kdu5in8xr86/OAvgTmneUp2BG8cyb6LcO5
/zBN9jQEFhm5wogOZJNrfFsXZXmUNgmgOs7ylGzUFEAC/4hy+OTRTwCAh+1ec6VF3NxmUwEUH3Hw
I/RiLrNrbslE2SkZGZPv4KMUJpJrnNyc022vTUvgCjyJiBAk0EEAzvcG6SIBNEEKpIx+k2nMNfbk
O3eR4I+zl8uY1f6eR43+nCdT9pRF5RernvknJ469Uzk6FugYNf5J78v4AEBrvIcLrc/9ZaujumlL
w3zs2BoQJ/2ehgmzgGjYoIwfYMn8U+b7PwBP3TzSqB/0Q9dWwDgXOiZ2Vurwo9+l7ofOrLY02zuX
4lUh+gCFC12KBpCYtYznNWyb4UV2S0MPVZjyUmjoG97tpeSZ+0Njzc2l5KbnvdBV69XaGwZfXkrp
1VtD/KV0KZjtC4VjHPUGyH+ArEbsfM6GdvBGLT/QyDFG7EMjETeeaTw43eWsiudwUzAUvd4p7l3I
efwZVYWis05E9kcA6spJKGomokohzXc5FVen5r9eJ/b9N26K1HwzGM2wpb0d9AAtqMlDI+qh80BC
L7aRpPrmdPhFTQq/tPQjyB7jGPu5HdgJ1rIslnIeTjXWR/B5rGtTm8zPNOysRpbPSmqVaIqbo6kZ
8ilB9/wlqd2zyz6q2z6J1ZOmY4CRAIAfeFbEg0c+Wuj50IAvS7gqW/l8obFZZ6heEG7qcUNnC9Od
Xc4AzouKGuRjQNjx2W2WA+HWlV01BxYIIl4We86OWTZcLBybHfDSW/zpONjnzL32YqElpbU2unGW
FRFUbBD6Gd/1LfrSaEhlB6okgrSsdIvgpm+CbECWjI1ooVHWpFBaikpDCs3xj9u1RdRt8in8q+L1
/BXbNv0q1Xj5sJiASJyi7AfJAacOdnMrqaTcMK2tjZ7RNNvHfHB3eINV7xbqlYRRC7qLJtMzLNSr
Bp0ZpCQ3QMWX56F8nJcO6BO+7x9CAc/tl6dpZtYnYAqNj1MKECVau6CXN9/liV5saTjGaGQCLG7y
QMNokk6azcbHDMuFGycDT/sthVZO3AbmVZEzb12hu5eAauZ0/NZ0fvvm+Tzfj/rg79xhsd+uBrEx
f9P8EQZJmO9Bhvk/G6gpfo+wjOgxHfIIG1SirL8Xhf6d67Zns9K3JKKDVdndU90AR+sqb9ohWbna
kh2A5oblQ9B2301ke5+o7ROvi/NqZAbfUisotZJqTBsPaTzGN72kpIhRGmShfvFRtZIaczcD4Dsd
tpqtlWHQ+eUkfZ1lwJeI6+YqNsPmkcLrBZoNHEFoB+iLJHNOpd3h8baY7iYE0sdaLljsdrqMuxIo
lWSTu767mfCsQpJYrHFovIhxI2z8qf6AtznE/ZiE7KSJKmpVeUhDQGM86QI9/qZqkarLrGEGSrtQ
syWb93duNJzN/Gi3c3+kX9GUNkEXAgJL/WrUr6uY6hvlXbPmVXknp0AA+7rxJJFskPIT5wD6dVai
qDnRxy8z1qL0W73pwxpZ6R+vCnKW9wJS5Ia1X/Qe/wrC1LdMc15JALF5yo55Bg4Q2sAgmazK9gAR
QxqS3WKOCZdKnyTbtarJvkT4GZDc3iPE5lq1rNtZ+xAi0wE2d4Bnb1rUWQdViFxzUqb+k54BWihO
av0JDELYngXDIYly3eE7ciMzZYvCmzloG2SNs2gEOJLlLeS7iEDKtnNjEGFZzAxI4bWsDHT0X+vt
t9SI5jUXhLaF4LetBb8tHbJp9k4NWkaE2PBSdDmXV6UyUzJy8JFKF8GGaAJlNZkpi8YBvL8JDm56
AKqEi6aBTpj7vNwoxU02RWWBSE1PXZIpP7MrsFlKwnvHdp6KI/ZTVpQDVFlD5tvtNpqXrzJ7SblC
Ovxmh2zmjc27mUutXdotiC++qvg3dvL0Jrup0pFkr4Y8coFEoi0/qg6Z53VRW8mj0xyIPjdEgvsx
LWvsEXkmOBw0N7bXtcuxh2THPHmMF2knRWSCHhB7Tc4xCCfKKdND9wWk9LPcvKN9Ntqs89ryA2iL
3L3ceqPdOblRJzb5rlranStJqzbqrlq5F0gR5CZdy+sPRupeokpZWoXzGmjwqMY38hQUjGx86IvE
PY5T723RbA042aIBdrxtm3+ilSfoBSMcEj7fpr5ln3rh5GAP8kHno3MEfsmt0xxW1p88AWpRBka4
rhq/sdlinwpNSzZzWLrrpuF/0wuWqiy5IarzvPHQ5Fp26GMbxVKqTEXWpZR8kGo5JHUft09g86gf
68RApQCIO060Cq5b7gZhhXd4WkwaBaDJkSzKkf3Gspe0U93lJ5Rid88oDu0DHRRJn5M6fhu00PmL
Rc3Zc2Lzj1zXnHXTGtWDlyTJueq0CRhmF9OIc5dM04QZ96YLSLo38+Kk57Styx127Ua02vjN6+h0
xUrHavFLZRqfOweb4y0+6A6EcHFgDfkOVYztnyhUyYMh0cNPU7OEK15qLdhxqnkbA3MONwQUlIQR
Y3swqGLt6KNXWAU3RfAYRbWsrrQfEauDUnMRHIRLMjgKk/LAaBLtU1FYIVo/l/bFFsGLLF/OWldE
6Kzr2L7kQEwAqMG4yZa6RXOC95iheg07osgYHGi7X/OmT5qVhHuVEKAzUnYl+5QA2nqvMgN0xqMJ
EOc/PZWS8gnkflVacwVAAhVSKNwI7VGXvrcad3Os6vRP791E370XIsPZ7IQH3R7vTfAeiVutusFq
+cU6T2xj3/YglBK9NLSDgF5q99Hto5t+GtpsqAF6tq4KACmSmbK1/L+VhM6MZsnWY5lOG9fIo2dw
yItKcFnnYLgmKqb0pthSeQGVKTgDw849jZlQZ1hsg40dPlKjiiFIbQpvUvtuBvROimHW7BdHUbxO
Cqud0oe4WqtHEdIq35AA9rf0gZBcs/DuJR9L8lSphDXSx/6WPlSSywfR/YfcF/a8GdwG/SriRYwO
fdK169Y1vA29WdErGPNQskQy4PR3N3ZAUPc2ZELGyrcFsscOhAjmqtd996mP+mciU7yODEHeSCMW
t89EwnjVEQkjjSqNP9NonpFsFZbkx8e+OoASKV+ZA/87El1U6hBGw1/4nbHDjYgBvHOuJ2nqiy8O
KX1zetc0Mdq/42auNuDjbVbc6IdTP2XDafHb8qCN7aYTIiWfXONi8e8yh03YDSObEG8+FOq/8KXZ
6AL+OXy0zrBphm1Xf242QItPNhbn/XPfpv1zi/xAqvv2mUYkbxKrBP98PazRIHIxS2Itfyx80D0K
J9MCMV2A5xsDRr4b7UlIxkuRpgd7aPOAZEpR/zIP2ap51OXQPBXmMfzaajY0RXOdguyy3E3kFBRF
+Yo/BcDxz1guZFm292IgKdLK0elsdP+qZaaTpetyRtk2LSbHrIkebhaX0uWnyY2vXJ2iC2htMBSH
k13vjegZVqEpIrpF17mIT/LGBVDbslQvDSgK0CUD2JmTPiRopylNJF6HZNyTjA4xX1J+sAXhk7Sh
U7TA3hiC2cHttl038J2HvUB6zaA3ES9BqsOelxHbo3gnIQWdydeOOzW5kE25aOg7W5JXtJfxExff
ZlAr4EssDnazHUNXO96JybQXX3Xl9F/IEA35x0g63bn7QKvAL0BM+o+R6tT9VBoG3+nG9OS7zrDn
vQUyomRAQyzyhzO2x4SgF3Ao4Hh7wj7zLzakvfERNk6KF8Z+MdeoY53Bid1br0jq/KAtGtPx3yrW
o+LZ9abdOwZFEn2M3Yh/BP70tGNgP5cRuGv/oC2cdwy0PrZesR3y7wbXCG6dfER2rL+/hqvBdQq6
yFlcA3J/1qswyLXG2HC7ddA5HmHv82zN3Hq0wHC3KbEMXPUNRwmlJt6cnRTdV0sUPYBgGp+IIQwd
YRiiWXNV0Xs0eS+9Lw17Mpy6ud4YjWGuK69bVYbhvRA5UzKnXlDHWiKJnLhnJSCQZzqAVkD6ZFuJ
8YAu3E+jGJEDANHu3flo3Lqjohu0bcKhA32OcqeI19ntTHCmxN3DktjWIzDkR+xJJuOK/ko6hPkS
A0s07lZg3LTPNzJlffPJGACGy/PSkYZkPbMx2VR636+Itc0vKxboSTZvFOQsYfIQFI9E6vlHQ0dy
w4nvLNkUhukc2tTGfrgbmKCLvDAiXYclZW9rcPTpQotdxe6F+LyEiByIAIzkV6d3RGRA8qsjhbnG
KhJzeJKzXeO4LcsA7O581h18pl3pZR/HNhzk2fKOLMMfFWSa8WaVJt+lA8p8V6GdvGI51ZwJDj2y
8AeM7ZaLnlWSzOXSncJE/0ojkhc1t7ZNN4YrktFB68dh5fbYklOyOMxeZ8NrzhKt/RKa9ISz7qYN
SN9+hiZ5JkJrJcgvFPQ7hUadNd/R7LwGlULaAJTdqQz70KNIXdfAsmuKQ+L2lzOS2V6ERT5oK7d3
CjKuvV76D1iDLWsy4VniPbDZb6WbCkoKMrlOq+XFAAS9ZEFVWuR2zToiFF7C3sW7HJJY9Qt+jO0D
DUgsLSBPrf4i74WlTW/ukAPAr30gETkxpHr1wGMyjoycs1OW2w3ybzM/jL5nbXuv8z55zHlwALHw
Z+GC0cjtyv4DWcSZYYF4zPE+hbCI06X4swZAdlAtbvfBczS83pcGulb9DC03oLwjGjyCvzInE69z
+PcreYqPZgewWsBIi35ZBaElbF2/vtiSEjDg/k6PnIutaWHza8kKyb93ja3ikL2KrRTX2CRSsb3F
v8SmayZ4rloL2X5IPiq2ByPUtV2cuc2KIPZJEc2i+yJMJ6Rz0Befhl718m9ORKQBMME5aAyAYFGg
XDg5+lsKjradg6zbfoyNv4kXBpjx7YpjM+9hbIbxRcgjC7wwQ95f5EOTVNgbFuVXyOquosiKn/Jq
Ss9eWvlY40TJNxC9oxQH/8/azPi9xWRP8bcKBW5k4eBns7KKcD5V+bShNGMYd1g11CNbO06LLCCN
C2CRrEld2wlAuhNZsFOX+m40Y/Cf6dgYLVK3OFUCoZUtHN1NaFleEzprnHTlSwQmEvcK2NpwjgRz
lpUn8u9K/zeHdtBW5F4UU7QDaoOLrBqyZ3UA2He8XnZ4bSXUgTFqtWPLTFTUCZgCghkIfcBQ5A3u
CUpWYVfBNQAte+elEA7+3asqmgNSVTqYCiNn5y5VvXeStHircvM7laa2Nfs8J5n29h8NvHmasKGF
koQ5GZNAbWLSTmg28nYFhJV+e6ewkJpvPbTqKLnlcm2vZz1KfMR2qNwhBerMbwHIpfV+CxB7xSVA
B8xuV14LBQiR/97ebbL+a4AmsW83ZOnPoCCkkJdGAfCsf1TG6groGpXC3/De6fYhEtmabSArP9gD
ku+okotQ1tREO86n5BgyGxj83uCdW0BBhltsI40rLKKHtSmEpKGDkRXeWQaqUotTXFYDFDxwFlaF
eK2F+a9hycUgGxVMTdCAjKNZ3+gXR7uNywBCtzWa1AMzLmCbmIkKpZQtZRloc6M9LzHotJrPfgXA
G+C48wB4UGhh6HNUvo1dtO+Gwl1FAMN7NR3NfLHxZoD6tLxdLUn7L8ZNxcwX9AYFkz7Zr3QgB7zM
OEcaqug0WdG3Fjn0bYbouohOxjS3E+XRvhGXQr50Kcjty+jkr649BUrCzrQna72M3MOzsMydb9Vo
PSVAiz/JbwB2tuZT5tln7pVVsZlBdL8e8d6/lmN7Np58o8xO6ntw9bj5hurg9VgDdW0BSsn1a3v1
DaMp217aKPPBXzlmrvsb265cgSHel4EhGhH6qjb8jSmkpKID0A+gz3qOJkYege8AWimjU4PU5CNP
Q326uFNMMlIyXXd1rOhEkDt1OuetsSdN8stkNzOY5E3RyPvmzyAhCiKjLRIc5U6Ro7Sa8+LUOio3
2qZ6MOoBaDdxWWdIFDNgAugABNjxClDdpAeFr7S+YU2xQwPsK8pHxSaXi3qK+pXZjlhymfn3ZFqG
HUGZK/jdG3Tyq4lC4iVjhcRLbqB6+Z5N+Na0ITYnaDI63F0AXhbZPsG2uySIIa28/MxPwArRLPnN
5yE1ZHR1tOhTUbFzAAQGVevkyMLjQxv5kOx5UfinPkSytEaJ4kpvC/8VaGX5q8jPiQEdIiTGgiZD
+Rd+XN6ra/rmrrHTZE1aCw+s57npt9xzAbHjacZ3UMvq50af/ddQa3JQMbr1hmzNRkP35Vx9WK7B
UTp7ThtPeyT7oQTEKxCxKyB9rkteOwbYVNLisY7wSzCa2F7dCAGZi607lD3i/uHaggyGF48eaMQe
kyGOdoCOBlQUaXyhIXU3xNXebeo/pQsFJwVPWwYO2f5Z2UoTdwB3cOZPYB1GEHJwh9HB0q2ITTRa
dnJecjOWxgahAzrleh4+oCy8XHauxVe6D/xVeeUUBRQwSPGgbORGxhLz1QLo3kEGoXhRC9wJMxy9
HTBTrS2gd+egcFrtlPr+pjMtz91ZhleCmQ75ZycdTCyOcagX23xckDU5A8dsreQWqOYM7ICzAXdX
rDZ9DVgk63pw4wdwXwTkRtYgpg8NYMyBFxf4YcWGTxMDQI3hLg9W8YVMKBnV1Q8Z+n2bdIv3PPSl
teDiEgcz6U51BpbjVtMvIpKz0qiAQsyj7Z1iaWptayUNOLsAwWGBHRNRFqDNncexBrz7z8B0Rr7V
0JzwOoh/zVVJcjWFsqWzrk8uU9wpaJp+qOQ0dxcm/pIZa++13YMHWWb388YZAwAdechI/9xLJtnS
Lt6etqBpL/lORpvMqfAlO1UZEDn+GCA1/n48CiUrCK6+NKTJ1bVc4oFIym+6HliIRXX2DFSbi022
+1QfaesCb2WUNScbWco/JX5JfjcuMuHnx2N1Fj43Nf9qd+7qNwAvCG1WQ7/J6mQ+DWkW7ulszDx/
3w8tsCTFmZKBJuM32b/bvad9L97/sfZdy3HzzLZPxCrmcDs5aJQsWbZvWE4/CALMmU+/F5rj4Wg+
+a9v73NuWEQnUDaHJBrda93aoekJ2DPCOxKdQYfWvWU6pMGWOTFYESVWFstCgDTProDlONu0pu1v
Z2YD8iM7MtFK8ex5IGK1gVlARc8tHq0h1/yvY2qVqwyIDvdSxmgo6LJ4Ayhw79VpjMk0FNHOSOrg
q6FMY8BvT6aa35xNVdTeBGluH8qiMvolNl7RaJkNGrKLKF3RBwPcnKwb9pWZBveO4ieetSD/jD4V
Fo8+gaVsX42DP1n4wGOc/MmBDkE4fhiDlBRIzQKcrHOMm1kuMbyLxd9m+ShGNdrRwTB0PQMIXDxa
BdZmIJcqItS905YJDdNBXg/BNteBErU2QXcP4+q98Y0vaWfj/+7Lhuzb+dnmFdrrnFf+74nkOSM9
202yBn1zhllubuWXRPI8xUfJZY3SzpSLzr3gO4W6sQOz8qdzaVJvpTZ22pIfxADj54a8d8fsB5HD
XEazTlnik8x6Jd3/1a9Oy5sZ5vmU7v0M8+jiFyZatfBzVKFVMjsBn9xfFhXPVhy8Ov2ChD4orU+h
OnghVjKVg0YHB8yXpPSiGh915CfzAC2VKoz0RyG2zMICCtYkmg8Ubh6Sa4qswdIuJbhj0azHei/b
0ObLtIkybcHQlsmsn4TTzst5j0b5yshAYzht60zOFIfcSDUXF05Ok9GsnzZmHPHJli1+FGg/NMFc
ycN+X6IEGiyu4AgtRY+q1VI1GnqTSp1+qA9VW6HrS+DXZdgdntDYQDyzniFbJCo80ViJTqwbpBct
Rv55lvVp4e81bmxn0RzkRlbIAPvMXvOPmOQxG38QE2CloFqcTZLK0vfnhq3GED1K4tFaNW3sz3v/
eiVyEAOhesSgBOFcC2C0Zb4F7Ew2lQFwCwUqKxJSIDKcfCgaaSgQDdFS9RKqW8qjm1Cd0dCsu2bX
Whp44NXNeZEHdGfarvsbJDXl9iNX8giALLGze3wtK1ckJHAT06lPp0Fk/0Z+9xxgDt875t4Z9D2K
DeWJdak8WS12LcCJ3ixRMHuWzVqS0bDDLdVZcbujkaX86WweVlbRHvDnbyguyck9QrFotyBhwlts
kSDpjncP5r4JQMNJARYorSnPk82287TvJ9O1wcQz/fJH0bw0WexwZNEL/ziaejY4x1iCCykfhvvC
T68PaJVa6DkTJ72oc3NB2pBnfDfmWB3SEGv7/n6U6oOzGMHxzZyab0hDAUlNwxo9In1jxqezsZoJ
6KB8Z6hY2fuJyYPiaUI/x6NQWKjszxc9YjEaRCVgLUtf3+hxjLxvZvvlFlQ83m5sffR2gbfi0AE8
d9kGtbua1FzRmd24+LXnkotWJ2N48FU9mKfZLvqg1bjh5kbXO8WmlH7xc++t86r2BR3n7Qv+hX23
E9PAMsSPOiySE6lCF09cwZH9o2HKfHxRyk5booE8WcUi9zeh3dYrcEdqay1r0OLQZ0Og/pxsp1fS
4ctElD+KsNAOXeIaT3TwDW9bVhaI7qRl8eW6imPjKbWl+ZSCK0wlyrZTrMr1tYMI5I/ZlwMLe2fU
RbCIsAHCl4ZEE3sKsvHV2SV0Ba64wxawmo+icje1Fs3QGOdLEnr8pRJjc5zDjlgzCcfT70kE1E8J
8KAIKRVXR0mTKu5IZMlO83Aso+shcunnIX1TZBdjKgX5yNg1GwkeD7xnZ2PypVCe3csFQBLSHSvi
dDk/zyrf7pE4KviKqp1IQQcaYr+yX1VKOz25ZhvSSA9Aw7P17CxToK9S1KvnZ1nm3wHUP2xpZxrI
9r808IBtPdr56+1Gv7valKZTPI9+dU0aoSoVWnL7h52OxWMWl48NR9+u0fPiK6rraxDfoJc3St3q
1QrrTTXq+Vet0dttaJngJVBmLO6PFT53P4V10p40NqA8W5lZPjqZfKAF34VaUs/uTVbfuhtIQk7u
NLseVM6LPWrriD75c5ABodW3O2m2WgHg23wfqWFDNOlZkU3D2Zi0SS6Se8dutQFFFRWIadW2NC2I
A43JdWvFzpKGUwXniDWT1Y31aar5nFbOwJRYD02mMHf+OCMbhf3sDF2roE2pT2RHB95LXFvDArRs
ocPQa14Y79CVdcMuAwhVC6zqA4qkVV/hLU0MUcfwl9TFl5ABdldkFZXoxovhX39cTQH4S4cN6aWG
3MMq8Wx2KkzCnlenNHYDUR0jO1jQaD7ECpt7HpJZDDOSB3pVrC2RtgB1/YM0a2Pl1YJa+5665akN
PhxCd83c1J8a7WdF3GuAW2mLe2qqJ9vUFd6VbdczZ50MUbKcEWMJ5c4MalBSlxL/TKUPJDMSYucV
IPZkmaOGYdILQtUjfUmmvs4WToMkUxHpWzDOOkta79Bh1PqtOSb1A424nl1b0MLJw31Zl/3ZYoqR
Oc6SVmbkZZrdFIPsb2KQBSAobmM4ne7gbyzHbYlqdSxBZRzUd3qboh4mN7/VUZEtA8uNnqsy1jYx
0KuOmZE0d00Y8U3ZCPNT2Qpr4Ync+NH6zTpJbes/yh0ZMvMbEjXX7gU45yb3tMg4tm1sY3JnkW38
MIHwC2ZMm9wrXQC72bZGkMHg/UzvQA6QlKXNwYg6v2enF6Z6iVYBwI1G9SHy/oWeoGhlN9qST+9t
cqBwZHcTcw5MJsDWmmLOcjor+/Ecc766yUTLh+Pg9WuUplRHFNyiILvFB3GtjdK808Fmc2TAmDsa
Hmhv9mREY7IM0YuPVCA4KBYIe7bUSxNjgf+NZEOmNfJWgIZWoT0VOmMAS7HKUqDnvQwOeq0HBzrz
iuB89lfZoIxJWwZY+y/m8V9dTCuEIU3QDvteZOVh9pqv4EY2ec1B6ezGhq53uo5/cf1/Jv/IFNvA
Ypf15Q4fGOwoNYNni940GT77cADoFDviuyvOFvOYzmabWUEhyMXXsgCFotbP2ezD0HMo3BKYhJzn
MLN6nuRDWdYGa1saP28v9aNQeVVU6zO0SJsmd9OF3YS9GdJ1fSRDBXm2Q0/sbpr5I7uP3GbZh7P/
NQxvqmm6j/4wCvqRK8mmC0wMHq4qQ09XwJwun7guxQq1I8mGdzleyVjBIYVtaXITqT7fUGsUJXZw
Mm0gKQAzhX2rR/D0ZH34W9jWYWAy/lY0po3PA18+jgFQGaw4sXfC7sRjGTVXTmYXXTlF0rNR7wOn
0A7NnZ2G1uSUKydk05cc2IXLdvDyr2kRFYsU7Q0PDne9pyB3P5McwKb9Gvsb7s7u8uKrzL4Lq7ff
sqbBlakeLbLSnPTs3XuK8+6f3mlrkXeeAgpx9nZVUN6iBkBEDpLufhKAIUz1qRJJKqu4QN43iDZX
zKlmpRpqyGhiTaVTOkz2XhdtHIV1pnEUV95StHKKbjbx3p/mzA2PT+GCtMJOSsP28xVcTeZZRdDv
O7/YidI825Dh2OVl8Fkp0rrCDm/pJkcLnfGbvinG5xYs7UsHRaXfgGTxMFZRxRY19ovcPPgdivan
ZGP3NiY2XwWSt49NXY1bI7CsQ2zY2CxAsfNtnMFyH/S2v4pjtNVPE1VEb6YMznE8dCtsM+ydHAR2
oKY4+oC+LiRXsRiwfeM4U4/esppGbt0d+Vv6EVfprS1FmYSxcrNePrQg8tNg1DI0TvDfnd26a71o
iztkgMMjMv345lTIR4kFrOwRH96/g6+9wkZy21EurBaVmFYPiHPATJx9Sq/nGwClDy9mhjIW8ml+
iNoOf1sKJclRPjRPaeXjJhLCP1WoA1oVg9neD2HBDnpk9luvaIMnbBWj3t6TxY/YH1b0M9JY8VIm
o/9WB/nZKWg4O9Q5ds4SzQ2eQAvNl5WuFz8iONEPdtQlgEyb4K1PNdBMAKwUXTQnLe7Ko2x5BLZA
W3vVCusrZdWBRbTTNcP66mQMeS9jYPcmS8+mMpLsc+Pps2kQCfsri7x6Mk2sHlkUfSI4KoDc3rj2
lmXouI8+IJZwiU+CbMqefaYWSurBnNH8p6ZLwDxFmwnOBqSgIGNWSCWMObhUV3+ivd+Giq9p83fe
C0YDfb+LfBOlbuC3nuV0RratZkaoz6YeGc56kJe0urk808z31gp5v2gfqIbikA3PkdemWPkm+ier
wseoW9hvVVbbh786aUH7bKfe2QmEJVsKncbm2Sk2un6T5p6xBvC9i11JTVvUQJJ60f0QVVvAJKNR
gLMXxyte0pizexKFZd+tkibLQTntJS/k7ozetXsuslUeq3rVjIOQ0wcFHNnmvOpWad/mW4pErngr
aIu3psu7Y9gJkMyy7ESHkjNkdu0Ui2V9zKL1rAlEjBwajclvBKN1GWclwAUv3pXaBSdnBzvqk/OV
3+x8mRT1X+iUoqp9c/D1lcPQ+0SgTUzhLYW8WEt8QD8ScJPeRvnKQsJ/S8pRG8djpsVyQdr3DhRj
uDjQ8Mph7FCwcolOrsaYnKOTsW0X5+jTkJCj/lzO7ND0bbml+W8cAOjR7XoBZp086UDo1sp71tj6
s4ab/BDYIgU1bWc8kwzfvtqit21gYCqTFl3/jwMwnWhEh9qw+Kb1hbOKkHwH2bDbH2NdnmMGKqYI
UB80e9g9bq45Zq9ilka2nPyrHM8uzW+d1exxuc7c0/FEjNmzbaKfmQ5A6gUoIUMRGxsG5I8jrOYn
zdVY2lvN0LNJTm49S4oWIOjR2ThIsYXglwqMR4We1HT6X8PMs5EtHYzc+Rk5ZpmPn1KHvYLI9mT4
Mtr5iuiaDoZ6xdCZ0wtwZs+aW2EhxGmoQrYjl4xeOrc2NL7S0+nsyLpgbwXdGhB6P4Rp+HdmoON3
PdbxWrT41cd9lry0DI8P6Q7DolWF7CjfcZ6b4LutTMlAeZeN5t/RKC7HeB25eb8hc1OKszc5ZJXj
PHvNd9KRfV7Yk3eZ6nIF7EoLdcKOjDLsmlThoQ3bcAJwtEM9PABDB5kj1XFJWsaqd8NgPBvPvgTi
mKpQH/kS/KMdx+GBXXxpIooMpDUwggYrqarUGIo6T77DvkoqS3P04ailZvxASmD58LXmYMc7VraO
g5Qg2aoRicIMzfx/tW+Qqz2D2hhtCixvL7/jXhovKPfa+9i3ddkv4RiAz2y9/MlHkep9XDrtCwqX
+6WsrWA3ZW3RrrYdRnSH0JACSbc4B0p8k82BEr+cAnUqFfxRIF0FIm0nZHG+olpfnjeNunZwVsgJ
bjwjCx4KO/AfHHXWs9xa18AbWd4oAl9+w+vY3c/yRjO1OxWD3Gc56MvOMWYFBb/EmOXvY3QsfZND
hNqWAp+HozXwHxkvVqHuOV+GkjkbJ+tBwM2C+BVpqycyMF1094Kz3noAmZN3BwwgvvJyI/qBjPzk
GQ0OQEGUZ1h08auRdE8mE/xHbKpG4IsnzZnFVrFz9aJZUrEAwC0WvTSsh6m8wGyqhSgK66FWxJFU
OhD8saARVR0k+dmJRO/j0IjkKhaFNnzkZ5dqiObAhc5ldawVoWoWgurUyCzUgDeB3i1ckO3g4wTC
+UCG/YAuS+wMgjZJaWfn2Q6gDcEQ21ees2lQ9/8IPseYg8+yOS7JBnYVPGnaFn1+9CzQi34FgMT6
WVru19LN3KOu0H177tf3rp/sSUciz0eRWceqcbInWWBqX81Oc66cLGRzSfdXpzAJkFr+7Mc6eyCs
UzwcqocShCxho99zNSAJ6SA2K0dHt741bO0OpajU1Eq9qretv1ZdoRQNzYVrwlCYQBjI8mo8wys0
NngUsOFkrMkG6BEgogRuxmfFWrmbwH4SIE1rHtCNpiGh+NQEQsfAet4Du21JQ5MyvXSqXEQO/Hka
lcp4wgYKdDMEB3bfLydrrtLHBl7zYWeIQ+eD/tWpy241Drq/aNTwitS1662sWBDp6ySdTSdP3gxH
plmxtiTXyX5S9aNA/bsyKHoA/me2uUdzP+AoFfEfHaSjGL3olPj9ZlKuK7ZA3TCz1exYAfD97EOO
H/qQZnak4D0HiIcB4LX1VXM09TMPI/CW+q4cVtQCTTL3PVVXkAFbCfmsAbQtiqDiqv2aVI1MhtWE
CE+q6aAYvG6Ck8LBox0tUnq2lSiF3Pq+jQSIFMOXJh9+jWYkH22L689559+TWOJbbLJq/H6y4lYl
Hx3PHGcrH7CGICDU0PS8MEws7HoPoEMZeLJ22ZDEn5zRjqemCSnwjggT8fmvFuBjeNLC8R8Ww+jF
YGFAI83FArlhCV4n/zzL3yxQl/dN6DZbmj7A4nyb3cdgSHukQ14m0cYVgYWUeZs+csNJJoWyxS5q
dGWbMBZt/IvtHETZVlUEAqfcQlXpOgP+aG1EySGVjbWMGz58QWKqW3Z1ah5NI82+uPGCxH4AmFez
za1lJ7vhC9oizlYoC7+xqgr9P03l7No6ZCt8048gY/0DdTzttJGmqpvxw305L8uiFU+7l2lVmYX+
iP6jvvScR82P72RcR6dYyPaJDlXNtpWViPu4aIJoiTbSJdh68odpKMWT1hrNI5kGOcue0h+zr+t2
7DEMo0U3dudwZZ5592gyERunNazPgO3IAf5XmcgPYCikqPF3GfbKNbj92fa0Yi2ARrP11dAvAr6U
rCqPZIx812sRtd5D5Lf250T/iWdL8ipybXi2e7ajCEVi6SenzdJFFSNtHrg9WHzwyAd7yrC34wJv
NPXMp4MJwKBlowUBulf/yGrrzeS+fPrfOnlNmjwNGp56wEUyNgbAtVdAGOx39Ik5vh82DtYBhRn0
OwIUJ+08/Be+ZQhwYGAGPrK+LrbIQJRLSnXSIewg83VeLim/CYLZ6qmuk7OMhqT4SNbi67Bsmokn
m9CzuNf9NI0g3s+AWqUC2rJkM8mrLtK2POurjdkUGToywB77HoSb7lanAtWMbOLtNLrcwO+V81bz
fItfwl7V3tAMpFAh7X6jV657h/V3BfTSgZX9QhpxecqK+NTkbbVPLKc40YHkVaPDxNLSZGXWGbZL
UNQgt6Q3QWO5RwfjgUbi4kfDaYL3USkgaedDGPBkpeVAm59ldFbQxC3AoPcoqzhM8UgDaI+7mqF5
K/G09N5QwJyWOkQowdqgXbEB3BOGpEWU8xlpdQ2dJ2QMji9jgQrwZt93SXhXJOUPWizRaqzOfqV2
YD3TYgk1qyNoWZl1oAVU2oph46ulB9lfvOfV1TvvNM3O3mTuihLYL+jMXJM9ebcJA8Glg/J5lc5p
3cZeVs1Y7WKVwOmKatz5YNVcTkNZew+j5+9pRA65zI54/vQPJJrdSZkKHe48O7vX3PYewtIDYCSm
IoeLu93Xzd72kYcwCqtaONJv71mudy9tHG9r9WKrSgclL55I1wyFQl/waQui6CHpbsy8LEIxDZmp
lyZFy1logOI7G4E955wMNgC0Q60oW4zQFHce2QU+fZSOfuxKN1v+0490tNQkSwPVnRV/i6rMxKMf
cDqa5SWHyKiqLRC30ucoQJ4j6zvjR4n+YMrY9nr42iLz/qaVcOIlYHIKOSYH1xnhFIG8QgQxWybK
CTQ/S65SthenYmjfatu9n/ZKgjYEzCFzJCDUqZ8Mz5Ik4IB0DgsJ3CDPXYx97C861TMlwSK2YFWl
HZGpsT8Vfs+3ZgcwClrYWk6YPfaltZlWvT5LzsakJeMx1VtULGOhi1VrPhmrkRVa1T0TAbr3tXTR
551zGKws+lRH4PjGGoct4iFHybKr1FmTntV5NZ7Vou8VLrlSdzo6mbWOmohRHuGCSvNY6L752piN
85LnVwNoWhCVTpoKheeXgUDT95vgqGULozerBgArKgSzhRhN6y0KAoYPoLTc0LCutGExZgJ9DUoL
AvK/OmkWaOUcVH68/dMpdUr+Vmvds1mE2kKWv+iaARWSvAzuL7oyGvzRlErzZ/BHQ2ahsEjzzifM
C2NvSldDx47/05DYgkr1IT7F2tAuRYuCcdtwfjb4+Ty1YchPnu+1YAYBA16X2i/njZyI7bomWrQg
vX+Ya9tBeLNIRRs+zCtS1lyLyFT+sZpXpCpW6Er5MPAJV0+h+O7Bl3dMCGaMgPRmrL0ixEM1Kf0j
oezRgZQz3h75XyyMzOhPsy2dXWLE1MQwu1KkMBmn+dG9hM/xK5tL5OnKJrTAOWJrusc2tfu7Lv8U
qYUIHXzGH6U22FsaxYmiKh8U43hCKxSSivn0vc+/M7fxyznw+j86uDVy1GWAZfBPoQ2AWADgQmOq
oXlvMpXl9GRTKmzy3A2mCJPsWj8guCr6OAgVfNJTyOlUeQrDM7GfhhIenuc/O1Hqu6HremeB9a9e
iu5+QF1MtP4z4mZXPXRkEEYPpd10962htREwfCZzK5TVA1C0xUZajY3qCGw2YuMWBdIlFnurLADr
5bRzSNuYpJ93KT+S+dI8+/0LY9rCTGqkCM8PkpwxFBSM8X1bxXwd2Ib96hVCLvrBTX6n/UtkMuc/
Je9f68gsv2iez1ZFZkm8LUy5A0mbtc9Tjd/zOOdAB+XOe28Hjdv/CYvxNTTj6ssQWmdv3GxyZyLQ
3m3y89yAfwO9saVPJU5UDtX7LNqahclvy57AdrMP5dDdAXPb8xetsmtrly9vmEewbTnZUcUUKX0X
9Xk3MUmrYkrHexfTVnNTVdUc2BHJFJPk0kItG0ipI9R8jt3GKQJ0l6Br8CkZ9UVS9NEnOrT4N1/x
3u02NIzHUD5ZIVb57y0oRtd/5dLE5wDY4lK85OTn2hG/r9BBCS1U18dqHXZZtfwIfZS02N2slgQe
SgdyI2hT0jrgvpm0s+ImMhmPLbohp/VX43Thas7Gz3n6KfM+jz+yKfovwziYh9v8vM4Sc8r2f+Q1
y2Ltyh/sucnK7ltsgSkAJGoF8XIHmW8bPI+N6iP5e/fJf+0ymX3tLDjHm+egMzL538vANIKS2mPA
Y9xoM83M1FCWMvk4a6Z+s6m3LH+nmRGiKAT1nL33nbymCIzHU9TZjTzIl2QXixv5dFV6mFxd1TSj
2JzBChNWsz0LUc71HKfx92pInvFQYM+OF9uPrOTfuEoiGGbSb7yiykABimyBsjLQp/rE49Z+5LAi
sY1vcPx4YNX/sbK4YW7SLhJ7N8mTZVojtTgvFW0l47DdopoBqBUWk+fxvEy8kU3OXlKhpLTxT9jh
aR96AZBWgr/mAaDR4ornD6QIDUB4kIIpBXZm/6Ew0JJypaBQkQLvmD0cNvJlWhhg6G4H/dlnPpjr
vHBcZZ09JEs8N05l4rqnuAqxe9hI75DLSCycrMNWYdFq8dLp3G5HzlpZuY8Oml4t0lIs1gKNBstT
PQFkSXwyCwH8czVTM/juoZFCnK3bEgA+cyyhW+6jhVjTTBQraIMe1XlOfQAX/CO+VPWdj8/UU+bW
7KSN1vlAMhoalfPIzV4HyQiUJOe6wKs5AjTH5KFMAtTrOmnJH+zIVLxakX8X1s5KjKx68FMPr9KL
LHckhmUByA5QmAHKobFXtRqR8Sy/+JMcWQL8z/kBkLND21h2XjC+0FmP9NN0RrJyCK61H9m17z0o
ypq1UU/7cYb9GXUniy4ZzZ+yBN9MZfXsEwNR68YFCcZBc6r+1NZYTJq+bSBDlH4nxhsvKhcjtpYm
p9ySZyfg4LoH3TX7k2kC4Y+cpJV/J8YbNZNti4cqsMt7Wmj0HOWKgtvltEjRAMyPhKgJ2BO10ug0
Hj1V6BifRoQEoRwsdMscSZZIoJ2lyoHWPO8diqQFDFWd6rsmLHMjX4K6Zliko+g2VOYxFYFcnZpR
ViPV7369ktEp1YdMhSR4L1/ZyFrYa2EA6sRVfZkdEP42yB0B618NbXWoQAcZhmX9dGNBlEkku1iY
FVL70TiOG96L70mOwqiyjJy73BmxuEaO4FuuRZNc8NK5E0mrL7PCHL4FPL21JzkgJL6nfZRhp1+/
tQfjawyW3yoF3k0hlkxk6ee+as5n4+Vs1s5nDN/cKO0oxxceB+gfCEd3RQ1/gTtYW7vGvuc8FJ3j
ogvLNV9D6Z611JvIu9L60HfW/n/0nS/yZt4i3oeD7aAq0RmPhtmMD66uJXj8gvmgbYZlZvlgm6qi
dP1/s3D1fqlLJ//WDV5yG4MzsE2qWbCGv7bwWqDNo+cFDV9maC1ZYFvfI4CVdkPt/XJ7RyzSlOUv
lgG0GMcDbYMZ2+2Dx9yzbSftZSQAUBwMYCH0nTF76YYm3GCH8mxLcTOt/iVRf3IkYCnQTJmocY7s
LQ0JWMpkLf5VxuJ+hruabb0a/92z4mJLniSvC/Q81DF6gkRUgzHM0cWSYKISIwWfYmuA7+miIJyo
0SjEAjjH4WPr4tINzvu9blT2vakOwGh9LZ2m3muSAxewbAGgVzsG3xUGjxdkR5q6cjExPt+urKcA
KsrsQcakkLHtbkVrGugj6/Z+HFf3BHXVWYMHhhj9K29qUJjmrNVXOWvEhtCz6PDewYt87+iz4ets
oKM1bYWK6lsnVGuj1C/oAFijfh+Bm4Jg3dGqOxpWsjwP6cfUdeJ6OGt7Fy/e2Mf+VOSZ/cofcw4g
WNa+GF5+jw334VvTAavJ0hnkPooLiiib5GRPclaDhx6v3XtAzQzfSK4bVjTZyzS5kk9x3sUne0PF
5yrOB/Eb3XwL4rE8tiVaW9Km2RgK62nCzi983VgDmspfknDGa3LS5mswopxlAsi5+BLI0iRDqaOx
BlsZWNcJi+fiMociNwFs6mj8nBrecIrVVq+tCDAjdYYiRlT7/pGTiJRK3phS3yQeGu7QFykCHSgZ
ZX6MwTe1Z46eHyN1NioZE1Gyz3R+PvvILsuwFZLpHbO++6Cx/eaDCLA+Rg3yEUhxX9ZNeR0A8wyA
MzuS1aGt39d/LGg5RhY9664tKsM+gJs13U8LGwDUd4egjcENbVTjkuDM5yGBndPQjbNxIgSbh0nj
xa8lWjMOWl0k2DVGS1toNfiM0pvz0Kut+oAt0ushaenOJe3sS8PgEurKFwXXWspPeZHVz52wq7vB
r19NtL1KQMiKcNXlmbOOa9AKL9s2u3OTzP27sdE2zppC0eHiECcyWwPNEkAQguFhKEfxXLPAO9jM
T9foiY9+8KfBSr3vGrAa1rnUx0MZs+6Z+8BCJ30mkmvHMjHTtaHqROQD0D3d74leKYBS/+wYgIVs
QfpYxGJRy6TbNGHgbgsZf6ZfpFPnIWCMhbzjtcU+vZe3Sl7WcXQjB2CBmOSBxz7TL5XizPbv5WT/
QXzfqa/mrX2uPYE16FvhocEscjrUdasVS2fGqwHI8a/JEI8nI2zNabOUO6geIjPaO8X/06oo3PG1
Hevx5Ovj2QzIdejDkkaNzn4nPYxWYTzLfNwXfZq/AY9UP4asEstKDW3el5t27JxNnLjZW96n/kID
aPYdaWPmbWI/bj5dYpC49uxximH5ev7mqhiDkzsb0goDmXCKQdrOcTY+65pPWuhET6L+AZLme8LW
tUs/wzZN3T77PK/3ZRs6m85F0b727y1a6aBPPXP+EYNbAESKovTnR7PUIAz/fLEAkcSPMqoBhrjg
JsrZ6WWoD6BM4qXxJXbTeldIr9m8l5vok91pdtRucpQOfIvBHOS4tvGF5GRPb9sP5FrlYpOUJW61
qXtgpsRBVmMnWasf/QAwN1lmA+MpAYhV5Mf5unD6ZjWNuY/XRFPpS9wc8CA3dahsW1/oEYBLZgWW
FGJvm5ZYUOTZOADWf9iH1t0sN1mYgdOpalbYLzEDVGpYKc1DXp2ajAKnwjjPMytoHs9yMc/leqLQ
dB8823HSHv85miv22JwYjnSwLJaDSUGNr05RQYxaF4COD8c0tvojMEe85QAs7CVZDkUg8g2dXlm2
vR3nG1mhLC6OsmY5qWIHrYZJaCVr7JHj9T7Icc3jergf8T1xj8YEdK4jR7ny9aC8Ixlp6dB03NgZ
sfv9Rj4pXe0cbjT4gCwlYsqxQqf7JRzJyJdMorKYws1yOqOD1uDq9E4b1sxpwt3YG+3S/eKUXver
08NgUQHl8alI+nEXDXq+y8eKPXtx5iDhDvrPs2U/8HCR8uRsaSZ+vgNyLnv2C3GxzAxQ8rRBUB38
8ETrQTMP/xPn+KBD4r3BY5cFd3hfVUfNcJsNMCJRYgkUEIALj+avax9RcfcVPHnNmtcmYD/SoDoG
H/g4+gnr9n5jBY67H6LeXKEjwd1FdpO9AWrid5g22r2I/ewNT4Ci4OFnLDe6B9ZX30mayyTdVxla
DMiFIgwItiNtdhshUxFkLvoHv0q/102ev1EEC1jeK3Jpx9JcsagY15aZvxm1b9zbAZZ7ozqr03rc
dKgAvQc8n2Id/Kf239pRFPA9nON1tY9OHq1dfRTzxvavc/8/X1kkg+1Y582RSu+tUWyKSI4HqtOf
y/bpjGSJw/T1iG2wc6E/tudPN8Y0LEt0vgzmeJiDTP4lQIQBcvYnylXx/9Wpug40+KBb1mn2U+6G
MjAZc+6kNMSRUjQkorRNmVtX8jmTo+x9UZ3t38tjFWcWXeJ3MgSgpEoazfFVHLInUaE5b20j8rs+
EG9+FfJfWsCe/MYLP/vCiMCYOfgHR1jlA6onQBbkjfXP0UO5dR3/SgJHLk3fLFBN1cUHt2/0jVUa
zqufpVMsFoaPN7HsuiofyqIdlqYt6p9JtKZZb2I5maFvwME8xTKBGfFgogEAlVBPWTDYfBEm+gJv
EMHQAOuhg1xLf3peALQia/xqs8RYdGaUfrZkZy5NwfknFwiB4DYGuzL34h7kMlZ/KpAQ35VjBioe
KaqDzn22943auAsGTWxFYiUPTtR268r2jMekdkL025fmARfS3RseujOi2ra/uj5a/g0//h1r4Ysd
adFb6vigxzCi/i7mdnenjVm1tlsRvQnzfzj7siY5daXbX0QEg0DwSs1DVw9ut7v9Qnhvn82MmAX8
+rtIyq06te0TX9wXAqVSqUSoCpAy18q+Nmmb/McJi0M56vYHnyyxzng6XIZoMI6VwfStYendK2C9
Mp90Q3fy3aIz/2pMWa3ivDGfhG1pe47Y572eltGLFSZgB8vH9ssQJq/LniTtRtKeJ16yAdXPtFcS
qT3O634mgFBUbdaCNxsPEvkA2L12FyJ3DMifLd7NpdPssMKDYgQqX6rFkuG1FpxX11o8UQUgWLO/
sDLwRHGFo1u2O8C4N4B3nOMKE/ZjlNnwFMmseBGp+0Ti1orbnTW5Vy1LGndaYPxjW0ANpfNX0gQa
Hm3GIqpmqKKW4fm3lHltnZJE77C6ilpTi7ST0qOzRZnaqeq5WePwbn9vL4w8bDLG2oDNNK/uQdYu
sYAZGCNwF43+NXNsZ87YcTc1kt9fjbKQRwP5mnjZQ21ZB+ZTZLc7qiRRFYc7F8+KJzMQ+HiuGkCM
fFpLp8nZgE7D3VAteKf64yBs5oOSt3+ViCdASEm/o0o6zNaAe3trzTAD5Nv09nNb29NDOugPel0l
l2z+8sNiIW61mIoVmzfcGFbNsT1tIhYwvGp40hz38axBDTwWOS/Xhdx4CTrIOy3feaCl3FBAwgSs
zJ1utsWmlqX1dZiL5lykWlKm2maOuKDa37UdhVl89Rge+NYgdkLDG2lfO1hJkryyj1ZsXsuZU+JH
C1zxB2bZx8I0DD9gMwOQmNnoEEsGnrl2ppyjcjaz1dFZ25TZRgs9w1eypWJWJtmNnUUn67MN9UAG
U+6shZVyHx8yzZ6+VqsSHEFTYzV7WkukYtG8I7Yxx1ItA00HLezSwUVuwFkVKx2sPW2HdXqVEbg0
AYbMr4ak5LU2eFB1tzi2ydQc2jlyWtO4vuk7gUGZi4xCoO9PscOEF0lvVh2HGqoUY01aZGQpM4qs
JlWqooONEfYdA4xyAmMm1sTzoAHaHKGuM+VIwbBvW+UhQMOJjYSIHxZVOo2Rc7LUSyswdvYUuSDp
crFx6vdm4azwtopFnHmXiyebZHCDb66s3JPoZLsisewaZ1VKLDHFnje+58FaabVRA61ZTLaCegR6
cmWViI5q+voUD22+L5C8qCH22R2wyAoslWdPxns8pnKQb3DrIkcwnNXIKn2vhq7eRAg/3QNdC39N
ebSvzH7m6ICaCyg3n+Q1gvg2zJT6ns1qs7U6GOaHtKhZuHFFWq88kIsc8ra7lJE1vtemZuycCit4
LcAg3t0g/E/mdMlTD1yal1mLxEg3MRctVpbje1kEPxsnuWpphbywGonYeOSsPaF5K7VmRWtTbsre
bbzRHq/kkNjVOkeVs70FenaGaUNtq//GHMfdfLfmtkpu/GpPxpXc/rSB5YxizuDYOXPIkhWs+jzI
vxlpn19EX5RAXJyjodgQbEH+3G6zuVjXbPA5fpcPf2hEWpr1h0ZUiwfkvCaEkHXriXYzEMlUbrSy
ARzcjE1Zc316SQzQ2OGGrFLduFaSbmWF+ouU+DqaMS5VS6r81XIEId5tJZn91ZI0M7Q86iXWapyq
BKtMUGwQ4Z2dMx5Yl9wUWCKuxsbbTEVUrMAwyS5UAyAcLBHP2qmpXbXJAKkkfPQ2Tujh/+Kzhf3Z
woiQwgrmUhAijfETHfBkEfveDFvf6UQyr2pXrg/wq9g3ay05JL2HCCM62EiIiAzrgUTUluS1O8gV
H5nYqopRDj2CvXdZmNSuT7oMgZEbB29Da2qldHN8n7luMp2p/zufxji2tpbuYl0Bm1FPPeA4gZVV
XbzUxqc2yYyk/Ws0ivCINXUQbs0H0I0Xu9ydcRHmIiJpoSy0Vy0NqkcSUcs0ML2VmwKBIwxmDbLu
hQgTnPtaOpzbT+ihzGR4VCIHu187w8F2N3W4tP/Vw1UEG/lNDyhSxec1KEdIPl+H6oW6sruh2E1z
L0sHJNRqJIr9+zpqN/I2Swezz5+9UJtluD5HaikOtmH7DV6a32JbWzlT54DCsxr2SCbqtokw+Pd8
QDJR6XzgjbvbaXXZ7Zwx4x+xdqTqNMX6TR1yuQ904LgFERhgeuZ8b/GPtgHCNdCkEfzw1RP5geQR
fr1rJzK9o+YEyWvppc8kx3NdW42ODlrqyWleXGn+IHnHRpDEaY7+INrAwi45NlGp4zqPmY+NTezJ
anX2iKVgcJbynH+volwAiMM1n+zMNh6AAVCtqKIvgx9FV9cvle2I8xiX2iJPAvGcMjt+HRFaerSt
0FqTvjtWmPqu+9UsuHnAYtOwoZ5DjBSicJxvQKpGXH7ZdltytWzPcdHaHwU2N3dRg5GKzIl/YO2Z
mrG667epmOTeyCz+rardpft6Hql6GIxDkQLOdWgBaDFfB40UkPi9Ix+t9DX04meSG5Z1Ham0zdsX
8Bn+cGZ9MG5Vq8GT15HSsXIJvAXcijwAbDWNVKab15GiCp6XwpfDcB2p3smq5ebNI1XOI1WW+IBr
c6RCUdcsqJaR8hB6dKxKbq7p0pDbejNSpZ0PG9LXZbQWk8ZOFTgOfIR/Wk967vYbuwdHNZYP2BPJ
jCqTQBVMvremYE/gd2BPdAbO8zzOskWJ1C3szPt5lE8HakhaI7K+17mo3bWSmZ3HDmMIPJIbGcBZ
nmYktU/71Fz2/Idue+WROlhEqS3XOqInN1SkCj2p4wOyS4VPMjrwLuofpfOXkpDt3hFfzSaNEQeF
KyEHOPbk1kNZuYtFkuW4e3urNgegM/8aiTwX48UCvCI1dTWkRPitMzwyoB2clON24BorPWDtlixR
e1sKtgOIBL+55KlvzAe7KBc15Y6Vu0fDAFmWEiFqvkSScxbubmRTkO7iiOerGw9BOnvuR+dAasol
AzF/CO3tH5RHsd0GPi/MCVuTuPNkYyiQH5BKoEGSbOmrAT4ymHAuSkTyHhGYiDCvL1S6ikBMNlRm
sSdrJIs7gLbjfVNbvFxkBiuwn+d8Mboi1pYRiaPCn5A69Uga5HksbayZ5gnAvz9vlZ2DpmoK9Hat
ZPrk9kfby76rcaDKcNyKhF8nKEnUBFVDY7nG7QQlGyAAQOYGH/41QcfsZmRI1XDZD+B3VEfqgA5y
nqA80a4TlGRqgqqh0UH09zlBle94Uf3q1W18UiLsHMRrcwDhKBkj5/UQ3yBDizgkktHdoQk6atON
k1Q5T1JznqRLaR5NWSH8hyapcogmKWg1wCI+z/nFbgsauzAR25t7JXXnZoKSN1Lry5URTf+aoHaB
iAfl4TSl/GwP3jJB1ZSaJ6hlJBJpXE6o+Wpyqht1NznJxUFzQjU5lddTnK49PE2WyUnyUCA0LQ28
YplN5BJNzqHCP7YamPjX5FTWyM0AQHOOZYhlgpJITVDSXWSFvJ2g5H4UgEYv1YdjJ7T6bcAzMgc3
3KtA3uKribwBEmeycxD/VV60qmnesio3HjwLkQxUWaQFP1IoGxWFKAGhxLVpvdTO+wQiDEGlMXcA
linAqLBk2FOxEmG6Mjo7PFGxBzI2ArIlf1iKMnvAi0T0TKUZsUP5BuiRO98Wg4289S0XgXPvm6VX
+jrJx9kZT2yRWHn1rRy1W9/a1E0W3+iq8SoTI83FufrGWPKQz745WEe4TP3wPFUDX/Vjbaw95Fpf
6BAWSGj1S3xH7vVM+1iKqrpD+uIlK76VQmrnIJ91tc+2LfJYfGlp7pbUCr1OdOS9o0UcZO6GewAO
Havg2hO3sbkIig6nPyETf3PfhPqsJRhJQLpzoE6W/qiCJebV9UVIrck2s0S7N4zo+41BakJl134z
I0c7k2TxgFoh6PLqOtXQYbn2O9eXNlRPrk9utblvQuVP15VrS1ty3QHnx82oK53fuU+1ZBTu08iT
zzeukPvDlHvbe1+U+1RzM47kfgVOmPtbQuX/7X47T5r7uUGTxsSkUT6oPunsl/s3XtC10cT5rfsg
muabgjt4uNJ0Id+oDR8TeZrdv5lm1Mmn+1Y9GYf7OUqjT+4r3zCfJRCFTp70GkQMjx86MkFPklv1
sNXAx34Ox8FK1nSqswyPVq0INrI3K7DOzPUFsraQp8LjcxiDkmdNZXxaFBsPYSo+1SidcVZc+qKa
UfDoGLZivTS+t6N6YII99E6MTbuqRMjRvWKYubNURnI1dkCtUt1ea5TDi+8sHtudk+dfqQulfle8
6Qc4f2kQxyfS8OyWIfRgvpqlrfKKY/PCr1vubW6u8+o1eVFrCOmYuIHBoWEmA8spUH7BtNaIZbxv
hn4xReNYcf6QjRNw2VSfVHFTJpPkXdhXEpgAA4bkZghu+p0voRBYZJ4HY9Gh1kuPZENLm0uWm8A4
DJ36KU2y5kl6Xf1ERTpoXLBViZyFrZINVhWec2M8UwMl5x4I76Myzw+qwg7jZt+5SEtVMmqRIng2
SRHYrHpF0G+3yfCGAYClX+5MQOB6TPVvqhfSR+4jeEkMzV7cKkk/iKMTkM6/3OnWYfYDCS3JcpFU
GfBp3OEv0/GpqK45LIJVWvH4omwkTsbXbmY42EbF+FCFMWTJpZLuijpWupUVcd9LgmGndL2hTI5j
F/+oRS4R6zW7KvvsC5ivwhOVSDdLdWfrBEDFVTI6E/174bX5oxJPIRcghiw6IH7AGB0iVkUPRSN3
SkRnPDFnHIKx3qsKZwzygxYAekXJ6KyJzbMAEPlZya3GTbaIobVW5KUaqQ13gLqtLnMGZbqZKFTx
OVHInhormihp0+UHqiBdNVFItgzW5yRR/SaudjtJSNmYJ8kUvVNBHWiSgKnM2armnltHp6qIvijP
qYEYix9az+KjktMkGZvRuZ+68ySx4iHG9v2vCTFiq3ENMBnnZurSJEFo33JDqRdqoCaJkn1OEuU9
DZc1FTcTZamcJ0pUTGKmvuyvEyrylkmiLrRLw3JtBu2/JkmX9Dezk0zq4Ln2AXpY79U9Kk3EH5ha
c50k6lLnSZJolnYzdwPNSLZDryFCeP73ULrLJLH1eAMAS/3N7uK11BAXLAzYncy4e7WiiG/drhZH
UcTVYx1GzkrLpPwRVAkW9xHmMeiYqGNhtje6ttdcdYMputf933Z/48OIrfct4FIFvhBhdxQuuFz+
4MOdrvJ3tqv8JR+U7t21ubi2bL42NQ5K986HrEjX2HBwfrrTmPgWK9vXO13lw2z3Tneyuuu1/cmH
P9pV4/B/9CFmgfzx3+NA/v7Oh0/dCWjpmzrJ3PWUFCHwo2cec38511jNjiKIbw/5XAxtBlWqvm1F
qnpQBSs9BdNrwGatRXcxGyRe4m5umyy1t5rL+a3+rYUpcayjFg/hymAG4ONvvF3O/2Twv42oK/23
hVv36IoQPw9SGbDSb/7t55/M3hr5dxd/cnIZa4u9hQWYif7d7tbqrQ1qt6jT6Z/8XMb/RpE33kFG
ibVbZIvNm1tM1tQ0oNG/74zUSagO16mBe/Uv2Tz09yaWu/o528BR7IPdpT78rmclIyt3TW9H5d/j
Ry2yAUm5SEooV2UUgY9EK7UjnamDkkVaw7eyrV+U6Hdq+aeR3+m1SJQp/P9Db3emq4Ad+sb2ALL7
y8f/D1M3Te5cUGaV19wCFEuXzaugn50qt/5sS+modmRfFZE56SLj6zdmZeCWx9Q4KyN3nt4VAaqB
Af2dpT/Kls7v7GSeATjOMg83d+3uPFd+kd5vbd2ZVk0QrPjqlBz7f3nqIDkQCD5NNvyckmx4LGse
OzNOTrYDZQvD/y6EY+XI5RAEeCNP89JdLY2phgHkYV0xV2ysOEXYT55J1/e0KNhaQ39tSIpagEhi
3fT43rQSFm+CAiC+bh+D8VQmDhZN0A3WxVfJGI8PqlNWuuzCyxNJlMkICTDnuIr2JF9M1KPjHMC8
/k21prMoEvbOsfBWc6tceNom1AegWH36SdcrhezXcQwiEmWGKqrBKFZYLkNo9+zrMgaCIdzaEUm+
Xy4/jrsv3miVR9JRAyhTbxPPL0uLWvWE2Nz6asNpkQMqLGRt0khQI701xyO4MZ5v+spMrd0P/Zgt
17E44LbasDVjmdzeFEM3kL6XpdWa0VjXXg5ITYkEhju3jB4ZupHVI9eR5gNV8yn6zj1wv93IsqI/
AAaSn8g7NWQ8/8aLvr2oKwUWnPugNaN/09prk+Zky+RMastlFlaWHvqu+9lONi694GwNxrmTGVX4
5fWl80QHnWPHFwTl/Y6KTRHYT7XrlFvZOPZKyTTkwJ4QCfUVvG2IcwJVgIYt+M0YeuVT/WnNlNpf
SK0UR7JDqmFSijWvuLkBzksJvpcoyvYWWDj8KcCWoi/aYnzIpbZditRQePkOkcxYe54tk2hg3EQ2
ME/2qjeQR7HNBJ4lwGD8up5KVuUx1vS/lAe80esnr1uTZLE4X0NeRm9GZ4Qn1cnoms4K8IViq2R1
3Mudp4fRii6HjLA4tc66cI5KRA0s4N8OCLO7KH9qBGr4rKvsvepZInZrg81EE8gev/x2vXg8jH2d
+EqWdQHQNpJ4ES1jjsQyREDqzkldzQj4+RXwWvhWdYu4UndrVLxZqXEowsSdk5gelYj6qhCyXybY
HacS2dAbpLIwJ5SHpdew6cGc3cX5hnTIgGuVfI9Q4QaJxBhOknmJ6C+8DtcG3VtSZl5+4nGrn0kN
4NN8ZwIaYzWwDP9XmYxOXRu3L4Dlqx6Ljm+oRId8rKwteIazdYakjReS/R9bVVabrZUl1WqxZHvl
Y1w7N33xarC25dzXH1vx2cPPVmQonT38XasptW+vK/zV1/9u1dd2uq/i7JBzhO5FQ882fdlrLwki
wV4udEoHN/QQc1NpxWaYq0lm64/mUGnPVBi7qtxWCDBZq0YMmFEacp2em5LDJLiit7odlIsG2WmM
bIOEy+hpMQi6612gCRcZEWiwGKrbPQMCxONSMsNkH3lII1C9ZJV+1uqwuFCjzAZfx5iyZBVPoLxe
dSN/7oCs+UANeFIjEDtGwKHqIZycbwg5kWdWJtrLYLbZUTOT3r/pwQx+xoBMQ3YH3Mr1zDuWTorI
us+h8PQA9Gt1COzpWRal3Dh1Xv4fNVgDdzvfFGa2aIx1JM9Olr4rG2wwED068g6ZJOhGBzLqQ8Ki
ZRjINy/Uk9U0mGxPrRANk18Gyzqra8GjqEfStpUsGrrTJo+sG5YSNWonBwsWouh31AppTuFTbBXL
XSeNpOlL7KxW7nYpskbDTw2gMfOVUSPpudba0rxyS27ZbhA8W9VyD0mrNxAlChIstiF925uw9BVl
5UY45vitQXDENCXvhWlXZ8Q+AzFmLlp95q1tGYYHKsZjcR57j71EY5c8Mzf7SmKeOO5OhjnbUBGs
gAAAtAfrwdMc861pvtl5lL4bCTfBYwqwRNJqbReZq2U0HKg21IP9UGbjl4oF9RNye7+TViQYApGj
JtsuRQs8LYIHzcU0Jf9qZByYTfCTj2F6MsMRKUpzMY/CYh2kbnwEyHvy3kXVtsam16vVh8ZjpRn/
oS6lMQbbsqqmLWkVhQ6sVGeMH/Upjb6GcliTsXrKBkT1dcGKWkXY9FrJ3tKP156zdQ4O1q+CTcGl
rli6eNRNQNKZrCaaQbyTdxYaP92xtR9HS+avcYbg6Vkc6a12YDnCOsk2KBPGlcaRoU8eDeXkFxoL
3zgizS5d3swIVWjV2eALSaZO7oDrnbzXdfERJKl8CvOi/VKWw3Kzqi5oD04fI4N1HoRCG8vVaE/O
iWw4+guSu9w33e2mhzDuxsW0K1xj4w2TtiOH0qJ+zTAVnz0Qfb1MhXMmsWGH3r4ZOm0ZIVnjj7wU
TXcmf7LBdxtmfRuHUDtrFt5/qcfSq8pNH9r9nvyJ9PBJIgjleZKcP5sZwmnmWZKberOv5VBvSKuL
OPNzYcaA8MA0LdOlR5qmiP2NQRQxj25c309TbRjYSzJPUyMVX8mW/d/TdCqK22maaG/kZqu31m+n
KdkAKtpBT+xhmaZ9li3TdESk6zJNyR8nSCtf6/Xmkuge/xr01yHw5mnKJ1NfkTG8phXrDiEyy1Rq
8/pumpIWsNmv05T8u5umHqg5qE+36q7TlNRS3Xaxe97pR6pt+nyNbfzsa1sFAf6Vjes0lfM0Tc0J
dI/zJAHxzk8Xsc+P8VAWv5umpGUb2nWaUlfzNBVhE76ZPC4vSMerfepzAkHMNm8KufwEWkxTd56m
PRhVaZqSMbAudYfKAnsh3f9/T1Mnb/ibrsX6b6cpeZD/mqaB3i3TlMRqmpI/bYPXtxQLoGeqxd0f
3IzdTFPyx2ESO4F4SOzJn89pGrg9f04y9kRadeM2+3aepmSLpunUggaiF+n0rdKWeammKWlphrxO
07lvLZmJ+sLikfEEk9zWdGsPsqR/itxGUe+N/NEFLPApGpLjjV6SutMFu203at5sRbO6TYPPsvNi
TjhV8VgI/maHoXEga6RGliq918GTG+W7kjoj4ehl4TpGYsxm6Vt2LgMCYGNvzNzuVy6Vqao1DG03
Fb1YvKSuqMIY3PFYay34meC9kgtrmJDKJX1y4cbzsLZ90SP+iRpcPQ+Lp7BD6NBSpBotdUvfy113
d6PoJGwAwRf4rm80uesgAxPBkyvSpAM5UlWm2CEGfFqcVhUlNlEQZal9JdFymW2PMK+kDpehuKko
jaOFbKkLjRhdDVXixfgogM9wUtdM8inB17iXA5HmriIci3Sl877aqgpyBOnwyZwAGX0EHbIjjaz9
grByCT5FgBJloxV+GCxpABojkSFlluGH77ZZ9DHgixmrWqJZA5o7+ui7UALJoJcXrWmbL0j+xyYn
2oIYMkTAuAx3VCxz7ZwOdvOFVFUXzRjUSxektiWb09xFPHdBwrsuCiMGfBK6rvGitFVdzF1TF7+7
CnwqN3i0cu39QDYZKMiOdH3UowmOGL9InOtVlOiC1KgLHlq/vQryiwYwa+x6vXQxX7vq4e4iyrkH
V0QN+LrTpYe4QC4PDRa1msepnW9FUh6labu71BXmA1ht8u3kROLZKZsSePVx8bWwQsevWmF8ACnq
I2wn+bMtm23m6GC8RPBTYkcy8qOR4as/qf5Ove4faRrDu4jidOUgIe41aCdzrQHw/qnSpbUVCDE8
SwRvHvSRuYc0kvG5c6ZqV6UeqAwGUJohRj3/guUAoKIiq+Ob4DpwVoEx8Ndo15cc33uA+5Qh6ApS
+CBTc5XiQ/w/+lB96Yza/V4VXu8nple9McviMwJp8eKOpbGxu3S81Gnk7cCiChBwR45HXTcRvBuM
SFMCvYlTcw+80YFx4AUvn0RoVCt8end/h+4ZafXTT8Q8m/huDeMXbRrAqe5m9d5qAZzrmoXhk4op
n1PTKv4OOID+WjPMnrjB7cNks2Q3gT7mFQxciY8UjvFnnIgNSxj7DjiufD30en3RCymQUZmFW9y7
5g1Iw28O0mB+anI4t8ABe2f4g9jEEnSfiP13znxKw03N7eld9uxEDsR5+20wwvwtxT721rS05AQY
Rsw5LhF/EfTa9yy212S1SwKAQiA4Esl7ZbGrhtY4YOWnXeeJ3hyiac0AgfBFsEa8gjOp8HXQiZyo
CNgPc8Ok7W2oaDDweqSjAZKOWVnYhfgSsgsVBkALvKZj9Hea4B8gqkPxioxXbV2aprWlSmTYiKNn
Mvx3zq2RKG8/g3pstdiaRcC9+uJKnl5In7uyXNupA0Y8qtRkgWBpp1zlczFBMvkTQst3YYskw5mf
8Vwhfe6RdJEnYq46B0jqZCkIY7GvnNBd+prMPAL8HL54Zp/JVbNqt6OXO0/UfGyddFVIAExQMa+i
ehcjlnlNxanr2EMgmjcq0WGIbOBi5+KFSq2TGAD/Gqcj2bY1q99KoK4sg5hhN/8MqLJ/lpazC5It
t8A1AutUedNXbXCikzcf6Ewd4iFBQlNlFWAEnU+DcbjqlKLE1o/SpLNIH7xtK9sXpUfyezMkJJ3f
mlmEygY1V111knlbHRsPSkS6N70gDDTeVAbINQpd1A+aBBhOLfCCmZsBMNbnA1WootVXyVl4+BOY
Gyj5XbEc63+iBPRmd3JlssPf2obF0+/7KphePVBfIRgImgakcYtPd/YYE/904IH7cz+tGfwNJF4g
ndXJN/DHNedwPpRxUplbKtOhEQ7f5AV+Q3GVja2vaibPbs7Ygx1y0EKb/br1sHE/4T3yTDpUfWPN
K6J6ZXOrWZMOVadkkk5zJ5D5ujf11s8aoL+pfm5skCb4ld+nzq529xVLt7MDLhhRAJqVHqgByRdH
rx3OOkEQYycMTKA3ZkiThsE1eX3K248bD5VHS0fz5dOlBH1UHVJh7Zc+spb9GqesGIcWgH5WvwsN
wCCoEWxYhV8nf5lKDgbiEAyM4OzQVkPg9adxxEd3GITbQmv0DxdoClsDYCX49ocayCPWNUI03jym
h6e0AgEsqRWdCwJ0HV/1Kd7in4IeJHtkFzRwydp0jOKUcUDRVXGyoQZjP2Q7A3/cK8Mxv2LR/6PR
I/aM5w+7jCYgLbGwo380oSFXiIFvz144Tq9dnR1JznWsgURiQDL2rFaWkT8mufstCezk6EWMrfGs
NT6AQfi9bwBgEXgsuJgI6/ARt6t/ZFE9AX4xLubATufVtKoD2QHNW7dtYt3bUfMyQaJjYWm7RCDV
J2z2VtM13207Ert2zvahoputACrmfYxZHOxEmthbEiOVzTeMcXqfdAv4lLHItlhTaL5rKVAN3b76
1rCwBUFBhQSXOa0GiKLNLqgK/SCGOfI+q9kzHZD6NQGKE0Q8OTN/yQKjWFu9QHDvp8zhPXjtc2D+
UjOq8PAZiGVv+1yZWryzeaevqNLkB4mX1qWDEmiuF2Cj7lU7SxjlsemcGJnSBdu4OlhPHGcOAdas
fJ+agetzw8ziFeAn3K3UI3PlztVWlQ7PYVeZG02AQiWp+VWmg4ppzSdN35Ae2crwM1mNSM/Z5mab
g8E9Q47Z0FfZfrFtx8DvaENtOkTeND64YFNt+1Ac6VCaw/WMiiPgEDNfVTPQNh0R+iiO2GcLM5/U
l1PVvG4CuesjRPeGpfFIh1zqO68qmhuRoVfOA0PQw8gn49GaBh3QFbktDl6W/gxEYTg+NeX9ZG4m
t2QrhIAHySaLzRSLSfG0VeanVBcr0bjI9Mtb+WDliLmfv7seqDhEzQmkO/aBRFRJclV0re6Zg3l5
X42i3kvO3lQd6RuzxdTi79wGHbcSCb3AEoKV4QHRD2O9Ay9JCEzVtouA0kpeuFrlh8Cy21KxcMNs
Y1Q5X7EOcAFZ25fbXkzYMbF6Fym1OARDUx6dNPxbiaRVt4/CTnwSUUtLSnMzaFgcDQ0blIVlMvZ+
h+W43hdYKwS1fJ2sbbd3z4twOZJu1Dv6Xgr3kUoBljrOEZaHeh9QmsUJHyA+yagW6TQbZM5UR6VL
Z8VYeFvRlHW2EliD+UeY3OyOrajAmxm7D13ZXA9tZ7oPJtfOiNznB5KTBk+ncfJHwDhsm8qxkeoO
PaoO8Gva4xXyXXa6ZfljVsW+gxDLPbBWvQsdstL1Lniw9NsxZJ4PsBbT8kk4Sq28ONoOyENY1DIs
Zq0FQvn9jmuJDyoh7btdDrbPgY/16IpRuxSJBhoIA++pEiue2E1m7XMDvsBzW4AEiSrqgb/IcvK+
9LbmHnVkHK3DJNC+V7LfISlqfLMzkR5GiQRn0q/6DyTVdx8R/mN3+Kl2O9Gk+yDsnb3ZDfKYZwVg
p4KoinN/Oe8nBslyjtx2ecS/9QWsSsmL1yD+jOvlhxsa2daecvvgSBtL9iL4xwhY91frsJ+YP+JL
K4PxgEw/LNb20YSnP/cexg6slu2QvzvAR9gVNr4fGMJv34LJPHfC1n6AcLtY9dhUusiOaQ9RxeUq
d3nwI5nGQxMy/jZFibvrxDTt8I1VfysZvmcy1u96MzHwpBtbRAMY7XSq1GlUC4k4TZZsgrnGzYOX
DNySTyDUC/bYvszXed9Xby6rgi0Doe+GinrLsKFndOOOiimL7FXYd+ahaOPqTasAYlWD4uBcFS+8
8ID6UljyQegW9/XaxE/BA5zhjn5jsTWDgqes3Ljzn8FSU2IbZIXQJ29NQmpN2px+q7WuWyuRdYB9
nH+1hoiKLXPwkh9lo7YBQ12xsXnTfJmyrnzGrrwP6uWhXPUCef4jYx3iBcLmiyZBWDn2zV+Dkf3o
sk6cMzxdnx2jtteZHQB8pc+n50WGX9zKw47ljmRl6+QHBDpUiK/HZgSeAnm7BnxfsRkzLUdek3yP
LA/guTMDDQI8kW2a9+OJ6IYLvC5uOsC2LbUG+L7OtjmTn8/KpSVSYKINw7FKEuPZ9VowrCXamUpc
7wwg7cZ+COqBpy53jGcwtxiP/aD5VEdaQNiXZzvBt+WsTiJk2FnAcTQABDVbpQoxehVS99Juxeqq
2mcgfvMN8A2BMDNMznTWWymWN4VtbpSMziqgcd3oBUJrkGYO3r9aY+nJ0RA86pfzKZWnohKAl8zF
hoqAgav5Cj+XbxwcSlumReAoVO2oHGr9tbGqXhrPiiRLNAOplgFDV62uF5s/KpKtBuQymud2hyl0
0GLxi06penGZTLTknjZiOJz/x9Z1bVeqa8svYgwkEV9h5ewcXhh2B0QQQQIEfP0t5D7tffa5D81A
Qqy2l0Gaqlmzqveq9T8ufZ1CZfGRu0ztkxF687WHpR+4PLnC6p5czVlSWdcabnmH7y5UlHXXLIus
Gn8vM8gcRuTaDym39jm0vRvlsWsHA8mrh5zLtWE0WNcS6sjffeYsDy2Alajq2ppxTNHQA7pKtmPg
dyfTZw58cCGhGaLEPpT7vA2GWwBS6I1xMdws4XwWs5cevrvGosKyN1pw4VnGmmE5FMau5XQ1o7zl
bnMW+tyJZJ97yAPgw8x4WH7bOwCUMvruM4N1puJednsWAMz1Hd48W7KLfD2oRzi6+I9p8W56fRlS
GK27+x4eE8/KgjNQQaavaxaX1amYFoXrwG+enXmGg9PASWzurEG030J5Pl1/fdDQc5SiLQJhyych
E6VXQWoPO3O1yK06VryxD1kflHut5wmuCv20Sq1u2FhuEd7Xkyzuh3lvGhne8HupZxtzcwJ9h2WA
6curX6Gmw53pgVKRv6mDpF6Za4X07EOugBondbbFstldzTDI8IodhBZUbJrmoDx6y7GMnr/uLPK4
F/QHFsPq2nZ5fTVnBHXWm8V9MjZNFHjjGUgHjbUzQXyY5t64hpAo3UFXRJ01tFyOPoPAvubqnLvD
wj9aTkVH1Jln5bnNdQdYrhoXp3Hc8XXqzUEFp0gNbSXP7VBGC/Mm0pJfdp6ukL/ip25yywtUrMSl
WA6m6XjuiaiuOPyr31xkof3BgkntzPhGzE6ctEGyKmw4rYSpqy/13OwGH6HMd5e19CNL7oJc2R8a
bFgoQLHlaOWkXyM47mNAx+Ml54k4hx2PzL3mNgHKBgSZMrrNRiV3douycnvq+KqDCfmu1sp9LGHx
t/EFRzp4adLMQlIKslJxADeiRyHJS0qtejdDGOpkDukyI5adjToh0+7dKosVGGfQEVPbduL/uWAG
wrAGxUzfd1dp3W1sgOiRuWyJslsr2eqvz/r+D77v+O4TNWuPnbp89/xrlDUTDo8m4m0AB5Zn1tDy
DJXeYlXjaY0VTXtEMOmwA18lfQ2m8Cnj0nklhSTxIAJ1BzV7voUYGTQGh8Y9lth8blD7Gdy5JB/i
vu/kW+Mn95aef9bM6veQbjlafdjfD6LM73u6UtLKflJ2Ao8k+RzDjMXV1KVX4nvlMVRyjDNr+JXA
3renTXXXuUDLHArXwiz8CW33/vf0Yjxnio58yMmWZy/xmhURtIxEKCxMXznYVr5T36Z80Hu7GX+b
1ne/5vaLHzaQ7/07dOxZsbPTQEdqxG6EMeUW594HIuQYjRMS9n0sBhf7jylxfZj4dPTkSzt2FzEU
xV1nn2Z2eTAGCL3VQurf0cWXA4JRujOyeRXFe9I48s8FNbrsiH+bvC3hEoBtgYOCssA9INyEXzwM
YlDchU0sHMOWXjMKvBLABUiobhoIHpz/4ds3hWO7GkbIbhrTP0oV/CTNdeMTWFaAAEo67L7vM/1O
E7orwSp3NTDsOAIH5drGNy+BlebRqSD4YJqk89NHcUqlLzYya+ZdrhUBwJSF5ybMrV3a02nv8xlP
VFUXm3pAHGf7LYTzWKnWvAGeQi0bfgAS3oK7zHawyQoh2kKga7PXTlqOdxzSc3uwe1BbJ1TyCkuc
P2fFwP/rrB+zO6Rgd6EvnKP191DMIYNxgv7TZ5pNMTWbIBCfU5iNByL1YcRudlsqXgrYMMrxYC6Y
Q740K3Pla3Tgo359qZBzBne8Fx539xNDosk0uSyne5HubKg4neYWtUuXOcV8A0ILyFqQnkIBc1DD
mri3F+NvCFKNuEx1EZccs24rGn3sR18ffTmhwHJpmjN3aX73TQUghKKDNlrQkm2aNPr3cuLkCXJD
bKxgZu2ONzvt43bW/UUkw3T76lKWjluY9n6NQBQ0YViJbHKus4i7aJo+7I9+aadvDq49yLuhnkCf
DXpsw0mWrqcp5GsU/CXdxkp9+ZS5khyqojsJiORxaFtNUHqZw2I9dzByvVYDkt3gLkLDCGzQcYNN
QxW5MPrawrcT9qM1Lw8EiaDbmNPyMUl+GX2+GlPE0pgQ0nr5uB5Lbt1IqVUcQhNsL3iLd7O15KrN
m/YJcij2XraLJDjvKCwH9XxshP0xFqH7niI1F1uDq89ykdJ3S/BUQzHVJ2kNVexSONOCmJFFCD2c
fziBzoD1SQTvudXgFPXKgzfll+ytEbf9PkinhGyJadeNxIfW82myyedopfibea66d3nhwjCMbnu7
7O5h7qRjSzTJtkCmb62KPtvg2ytRD9gUdwQm2rmH4DKGDmMBqkMitjrj5QOjaXMts25nWuaGrPTb
GPpdUCJIXxJ3PEMDg92Vbds9FipHhgWqrR5RMGURC5l2kXQN+LLUVNAAN00srjoO0sY9mCZArwvD
nHEHl1Z59RDhGO+fxBnWVV2iDNAnCIJM398LpOPOms3pvB+hB9yi5JxpzP3Bh+NP5AirRUwYy5k5
TG1ercZk0MmG+oJeeVpmeyzEQB8ayR8SZDxjDR+yHTRwdp4W3Su++3BXZ3m+Ns1KwnzHxXNzpohV
kLkN2VbNfnojBLu1EIpnq3b2swAPIDodrqOhczJU1xf0il8T4TUcDPa2dF9NV1nMzIsALoVrmrdz
bDrNwV/uKIF2xY6fTFB/xqYy8xMEVdZ4g/iZe1ZTux48nqk1jOF/MNux9mGQOaD0MRfcPdl50bdU
pVGuHMI0W1UCT9S/LoA4W8a99ukOaUrnlPDh2WgbDoGvtsKr2JEjQWkk1/oBOuEQU2hW3iK55rkk
jfsKBijdWNLnOqsgo8kQJvIsXbnUuwemxN8It+SGyJxsaVekb05h7xgPIPeIIsqoxGb/oYa3N6jR
7AP5Jid23bC/QtizOEgtk80iZv3oVH4BMIV5P5mLKsthEO9KPo5ylu+lEHB56vLn2R+rQ9GM1srJ
S/k+6QlixQV5nOuxOtpI/n7189Z+cHReP3jTMC+uJwAllzgwXw5Tik1/wCe9UUuUCEnzPxdMs4QE
JKTqsAkk3gQpbXMLWMUSwjwQhERy/MppNx0sNd4KL1/SvbD+7ZZD3ernWvtXd+7oE/Uxg1rwzN7R
xVTCxRy1Sm0//WpifB/Vc+aXlw7IHiygsfF0k19BLj+KcCLPYkStoIfN2Zn02jtg9gk2rNH4CUJ4
lkMvmv7ogDtDtjH5ldPu66YBbkINrJXgrF6DuUdb9oK/WZzPenqnYNpsrF4nO1I0hwReDdaDj+0X
JCVCx4P5mj3C81l8wHsK5AAHDAFz9n0wfckybG6aDwSG1oHU1saR1adf0v7Gs6y9z3l/mxbZepvb
/RarsdwYeXppNZ9Ow4cbZAP9I1YrF6lTDXaCU7DtEqB8nRWJP2xqEnpYiuCtilTrFA76lnnwWG0L
OAr2pY0wJikA0VW0eBq89lfqVaiNJMnaL0f6PlRhtgJplF0QOTiH76F06n5BvDAA4g6NwhqKMcth
7AYClBQz4XEsKDSkSCPnHWSLrK2VgxAA1h3ZhWDwXICVAkjqW/XouRK0WGZXH4HvnwQjXhoJ7zw4
fPptC/Hi4qt95VBZi2EEFly9fIqZtu2dlAKicsvfwoYe90ygyMhmTK4Amh64roofy0mqnfz7xNfO
V8/bDJTtWlslVr60tlDd6E/ZXTkKdTeRhm8bgkQ9XjO9SmRLd2VfkOempIv4J6lPacNskAqbOwUi
1c20ivkeIqvdE7c1ue8FYhNzC5ugx29zIDfLLQ0Jq0MC34EYHkr64JRarNOqHUBvCcZXhSrPSFvp
nzPHVWtoBMvtP3Qw/3GKWO8yaqjRZbAau6kgyQ8DJOJyPVQJjL2C8cZIuB5Zt8iFozW7tNtDPMUb
7oGEtTFwrnqP9/XFxL7FIiqIGhEH+zucVRn2VmOeV1DYRh/BZBgPxFZ4rAM4iC0HvxX8nMLTeid7
6zFnU3qWKaSRpPkvWCNJ1I9gyRHPYTfIpiYnAskaYE5u+2GV3bkjXvOU2PW4D3uOQk2/bT9sa+fC
MiWJCEKXF1Cj48Yn9rGAae1XF8yHqx1UfPi6bdJzHyYK0QD2XDbvX5J1yl357oVy3gpiF9tQucP7
nG9bNtK3MCiTra6pt8lK29+SvhRJpMHtONhuA3PRTIiNEaAlae0AXXvrGXC9WFYFbE3/XrRnyPQ5
yXpcXLsQAbgPqk5OIZYviAKG7kOXwk8p73qxMSNY0kV1X6ZnxA6ITFCOCEstECrWtlCor54ysdcE
tthAgEbkPiaxYt0g3qTPsZYuUc5AsjvN+3nfpWN90bXXrQUw9rWC5PiV9+5h9iv3wRwS3r8jkvZP
ZOlSyFltuqGLZA4PcCT725VOa1hqBchmSBZsfFq1a7c851Zv/2jJXMZQkg9uYVhle8p8fzsENr3X
ovmtehJBIxRW23CbuBSLk0VAVpZj0WfmDPTaZPzd8lT9QvtBAsMJkCFd3C86iUkpHSTkNQbSbAOY
lRHIIXr6ULSA1ydnUnvW57ARgWdCp3SEDPYugFP2ihsrZUZ/Ydc/3wH74A8BJJ03oPa4KIVefJZh
oBdZniYX5SL3ZhRs076jmxRSNpFrpHDDRQC388d236S9hezuNDn5KV9m4nI50CqXm6rFpG+aBXwV
vy78qwkx/haS5AE42ctUzmG0i6n7sRIpqlWgLfj1lcBKgHqyh3aSFV6p6l7NF1W7M0yXYKuyypbv
rXBosKLa+V3DB+BZAgB/h3NR3GWF+EFIBzeYKpxjTlAYaSH6grRFJZxVG+gyXqg5fWR2JFnRH1Jh
sbMt8aAFOfFXX+bT/viegYyOeArphl1qw/YqWDwGGWfOCZPAg3EvNF0FErwrRyUWhFMxwlzIkKK1
On5fLh6HJVSPtjN3pvj7pkmMHy1K/Y6mq5adc0JZxUO9/ATULcpN387b2bUoqDJ+G3E43uzFKOmd
OYCrfB0lm0+AtOBWXtC1tC16EB6lh2Y5+26avqmvYSa8XDUHc9WMq13cCzAp2AOi6h5Jad+LYtAf
Wc/r2Cp0e0GMaF3soLt3+3Y/2xBKjKAdnN2y51rBIVw5IXokA2jn0kCtiRnh+EULYEkgQYkx5oAs
QnObKIQ3fU0iiOWmn1Iig8lD/+dYofIi9yG/qFG+gQepLQ5NnnXX1raceNRq/JhLrK2tl8BYaXRW
Ip3rozk0yOwey6SpjwC05tib/PyYDP4QKXzyu+sl97WbWr8c1sWp5aEoaspRvl7Xwe8ggvmmtPs7
BbLdk3LUIfFYepe3nf1kew1UWfgMVBYtCnf5xka2wLRCn94SRztXQBT2E2+aB5iAyKv5lEGGT8jM
J3Bwx7UhY69z2HdHq07sT215p4DP3Vua0xox3n/OVBiWh6/FJB+KYhcae0g+JO2+toS1zoLqOkyi
OxmPT+PnOTrNV5dtC39bephD4DrvnYSfrofOh1tAD2OUr1A8sMIk/lLmLuaEr+0eXBJlN2dAOzOk
59V9gYLENyi9JmuX++1uyKf2bSJIUsN55Dn13eZYQEQUxlsD8CQsIlhUrEudU0/FDuHbmYr5plgv
EFCHbdz5IKuYJgX0sg0nDhkFCR9RPmUAEdVwaELGr57nhNg2luUHmxDhLdoJcIDmEOUqYTRiK8Sn
0GUGSQe5vJ8pUpdWjkoJzw35tfaR88MDz/O4rZW6M1+JmzvzpswtNzbNFIKPJ1gattHoQW0W6t5Q
9gy8h1ykK0Wy+Zk1o7w2/fzqoqrj2WXBcPSYtCJzsUjdelMj11us5VS801B6MQ28Dpsvp/bPfjn0
czRAWqROszOUZ1Byks/CXpmBKQlv2QCyo80sdc95km08psgK/2EHA6HaX7s18J/G78ljnyZn/CL9
tUsq+pi0UPDN21wdzMVaJ/06bZ3FfWdotw6g9fhr8VMWtje+vHl9uq+QkdwESN4kURYgoRLUOZLm
sp1ufBEWFERkK5bxX4U9uM+jhjWd6zrBpRMKFcZt6e6mRRW4RmAb88Xr/N+W5vCTbY9lfRJlOG0n
kiYrujgIzF2x5EdB56wC+BG5qADaG1l67RUNHMwUPbjVJ2iXeK/V+P5uPIbK1pdbNtrwxxwT/Q5V
1CTx7r8chkgt5CWv5R1kVPuLQ/PqMYCA7CosrXmLSoTq0W5+FzVkfgpH+AfltuNtCmEtOaZkPlCH
0RhkCJS5gH10K0aZ34Db4Q8YlOmzu+yMxnHiF1t7qFyDW/lMh08+2ATIIQXsM0n76AHaXVl0bj/p
gbvV8OnyGUCg65Rrt9JlRMKUPUnFPNjbWESACTI7dNs42Fh5db0fqLQvFVCTi1dQ++IyWR2Iphc+
UekhfRFiBhJkXDvL1RmS0zteBJ/hUIprWkHLO6ndh8TzyqvpMmfTEOizykj03WXO/OUmh2WrLuPJ
KQhBcY1MXyuzV4qN1B5pMCiOZwrKknM97EqU8G4QhvtvekK9qGDJo8Ird5xTHoBN4flvcJ5HFJCK
9mbDvvwqwfZEgu/XXCXizjy5Y7OQEoAfHMxzXfvTdJXw5JiWp9x0ZdILNojv+Mo0zV0KqezIqoY/
d1l2OF0b3GU5twpUBx6l4HciZoWAzbRNzUkGpp+a0PP3Ek6+enDpf8dMYfEpStT6iJY89O5UvwHO
HKDP34R3oNkgjoHrGoyaamvHUeLCaKFPPAtKUEWk+wFDLxRvFCgBI/DAEKJJdw6xk2c7ozszQIsQ
S5BQ7ZlzewZpB3TGrzsD/cDzbZhS9xhA6Anu8qhCWIXLITVYIuyK1n49wtvTl/XFcSUksFm3WJ7R
Go8FPLISO7XPyAhkVKtrqeUFaR1kPNvqEDQpRxFhOxyDJBTId0FYnhPkyI8la/tPpGHdM7TS2QNF
nbbaQHlwjgTqAM+SD+k5Jxk/T14Pjzyi1ZrBF5KtSIASQUjZ6djlqTxg+j8kgSAnBYhwjzT3BrxZ
+2RCPcBOR1/70PuBwwrwYkTvGhYLMc+0A6Zdmj2MeKG3kKxCHYlP4OgxfFo+OAKZnuET1k31JURa
dmXZgf9RI9gqFr8ZbFCcSEPW4O4su9SGu1cB1QEQz2/cRjbbAo3mDTzBY+q1mLOzGsXzFbCOJKjg
F9OhQIxY2LhDlD1ZkxCFOGqqIYuQQNU9L1u5K2YkXxTNnPU4t/Mzfi4fdE7NLq41lWtA2QAFepbe
U1ICAi3a7NNCOUVGadyMSBuu2lCcAJ+JNQMMeXFgTBU7TeZ8Knpnfvw04GlcuLl/A9qf7RxVxgFH
FaIa5HTUefE/ZyRTf/p8CCqvGB2ejPfhaCPp3lQeEj6Lb6LdI8Wp8RL/ozktTVHDCtUbtDyV/AMR
VfbpWC1d1XgLj8TO+Z2T8X4JpY7ACbu3bjyOArpNusAuGDFJ+JD6OV/jk0VUjBnMzGq7PneLS1JS
IIz6Rxsh2cmj9ZMtwmPQ1TSeNcmCLcqOo7Trn4Ism949Z9+7dvUpZkzwuio3Kez3buFExa3rYYuM
bXgQmb5yaoIgEol7rCoKWdeJD/BDtexNg/YRK7MdmTVEDZoeQaezv6ZWc1VlvY3Iw8NqONi0/ZRD
7cEOG/YMq8wGnyVE/ewa/D2UIzUe2FVFmT/Ugx+H0NDDkp2VK+aG2XmaPs1LlwbNk+ejCmOCPLMr
8grL9VTdvsxrZYQf6lUjMSNWeTDw+4k6n96cbWZZZ++FP/ax56V4uzLAdRGoU9WaLStJ0eoRSvtd
vjJ+M8aX5tuMxvSVNVh+Y8VeEQ3RzaTT6d6yEtiiY/v2Aa2OPQwnnd94YzYuqx459oT4rpb8wVQ3
ekVruLR3XbXlCCt+8AY1xVxU53SAN9aX7U/Qqi5ytQWBdc2hBj3DWkguPq4EthARGfP+ztKsRyLK
buPBB4/Ocnr+auWu81lp9QQVtXKTCYYZ6S8AYc70FCAXCkHMTaOvlRMiX2O5HZzpwgAuDMLnZ6VG
fqZWAl078C7mpeu735xNTSOQnQXymfXiykferRLmkxVznMUME31Zl/prKOjD+g1yunEK7OfChrA9
FRmKz33fUx9V/StP4Xz8rwHDpBxUckD7Z1R499IhEzv4lLRbxL3kxS2RL0g6DugGqyZKKNpL32fd
3WSxp2GxL2JdFm5IIoJNWhbTa8HK55m6zqaGxlEMEfziko5QtugbPPBYKhG9FF17npxq449h/gQz
KXCs2ROEj02DjcGdhOcHNpulG8tQuJe2gzCKOTRLk5H9FHYIsEJaRINP2UOfzuNBoUb4q6ny3HmY
UGRf9hZdmEbOQ9ePCNlF6W3NDfg6QEmudAfj32qkEOcAHzocmze5GJsYixOUVbxlSB7eZIfvdIbp
x5bYfo60hwUFCw85iXGE2UzUWKG9hfzbz6EOtl3blPesZFiLGrsGRNWwl7xEHVNWeMtOeZ7XIy12
POXkVEhmn8xZCObhqjeTcwri5yEIa2+bOz6Jm8Zp7ttuZ7Jm0hXVNhxCFSeZL+/+v76pCuiqMlF2
D/H8/WgJ2I5U4HeOCwGMira6uRAsoZ41Xk1Uj5nySsNGnQrd4F3524SZDt/AzJ2B+AvPZ2QErfPQ
nkyjL5mDYKzXsWMTuSnxWh2LKnkZVQqzByqLCgW26avlDkPUQVog6pHW2DkgYt37rIEP2SKFVySR
fO58D1HJ7G5g2rVzoLlZrDksRWNfhO26TWz8RG0GlZ0AtqIZqeBmDLFFgxQBSbHW2vYTxBYAZN06
Sw81ikOWrYh7z2zSrewxBxQ2eGlsEKhx1Bd7bmEGuSBQDiRLIMzTYyuQhtBdKYftVAb2ScwUa6s5
Ra3yxm264JQSwDlVUM0fSQoHnBGU7LuxRL6PuoBO4F49fxRzu7EQ5WwaTwBLthZwDKmnPhvFbcgD
cZsTUCfNH8bLNPkyM8yG2K+k9wxIeb42E3k3ObNgaL0IiS9nm1f06iWWg2oFCHGvcl3o7Rw292HW
PtaL8WiZVtlqqFV4tDPVPvztpwDnV5ULs03sKZCJKgJy42E9Rg0J+Cf8YF9aCAo8cmZPqA/Abg6C
lUkEqLJ67DLPvqth7IwNGXajCerpcjAJv350CsoS3AAgKv0+w3dN9+CZTTBE12oGzzPs3+oaO80Z
ktHF0EDI6r/zJf+6gGi5geLCsiNUxLOv5QxfUvy5fiJh/qAsgXq1rqmwAcQWYXBDSMvQcNxBzSS/
IdLhuydpQdwCldulvZXIyilxaXu7vgjfqkBEBQsr+jBDvjrAfNo7jnPvcZHf4DacA8hygo2qajjG
cJHpS4np4KuJtHKGBU3zNXzRsXYsTXOoMj+7pdAvAiVUn7UDYD8NKKitU8nvMjaLWM+d3AY0KVCN
37QJ9pQiW1uBhoj4Mgb793I7K9JAgANNvK/8rqJ9uMd6wiPT58gUnCuPwZEzCVeA96u9sWairFmD
wVk8dVVrna0SGVjT/69hM63XkAYonuT/M4xMMP8dRsLi0hubS98ArPVnSCv6qqdRG7bso1byMPfS
TiPao2KhKMpfdcV+ebVQL14FBay6sNit16zehk3VHJG2t48KsvcrPEg70EabW0A1yie9pH1s4IAT
9yz0XtMp/Ylw1v0BN7dt0wHfi8oLyCMufmu32qegUcOwxV1Nk391ikF+8CIcIeqhh3PN++zGEP5H
IwnlRz1ij6M7279zCoBXaQvwuPbD8WH0nBsKEjkeejc/8YVKMktebooOfhh1NqSPdpups92SF3MR
CnPpo0+LTaMGcoNhn7sesxy/B5utg8jogwOeEQABHDqZdzeiUAmDWtTDdz/UYexNJQMFjjfoFkVC
ivkZXiXVNgu0B4fvooLAJkOGIcsdpMysYqexLcAy5VhQT9fw85WAwdYQ4QRBPu8AN4nkUnVjgscY
Z12QjHG4bHFN009dN9bNxNaGfIFd2Hsie9Qhmr3S3ItwrbMCJMZCHZEX3NKCJRfDGJgYCqODufxp
Wl1ZPAND6C404VoencY+gkbuIR3TALEqMhC8kRveC6vtzo6XgIFDJ/cBReXQDR4BZYL2GOV5hp1T
nat1O6Wx24X5qQsn/+wtcI45k0szLSBlU9oJal974WISn5kTgZaNFQlgwh7KOH7kj0OIZGQAGVbW
qw0o3fIdc388FHp+IaPX7DEd2mtv6Regy1NsOZ7D0msOAbI3keTt/QTs321och5hu3mDr05cuRwk
kr+HaWr/NPXfM9OHENIWkRn4rzHTCCzw68r3ZduBAkhoteW25MGRiXk4hdmQWxEB1wephGzYCOIF
F3NgQHiQnSLNrqwA/Dei/9EQzNY0b+w9yZoB9Kt8PMK885yy0oeGcV9sp1HAvTpIbk0+Yq8zdipi
SFtYkZWV1lbC366pw5/DPBDkp0h24dX0CfSYPC2L8YVV7bu5VtU9+Piseg3L1jlMUB1etb3fyqhM
ib+fp8OY83Pr9/Kp0i2AcKG99Yw540hciASQkEgZjaGYd5UUB7gUeyA9Ee+Ieq2Jr2SOCv/Swxta
j1xchET6uKlSKErgYIXFh8xD8T46w2ZsdY9i6wyyLtksf0syPhKbpqDPXhQ4BbCTg587ZLY/oPwy
PAysCfcBgJ01ckxgIKMEKB6Yh62PHspDNmftqcZGI659H34fUxqctZsgsz4pe0M76p9nQYEjVlWG
onXfR2zSeE8M5UYvddt5cDK1OEJmNG0qc5gUtPUuLcPfNfDeq+0CSKPC/9mIEAs9vlBLWmID2SVI
tTHZXlBx0qwKNtATynrUyirD5o0w7uw9YgdfTWqL3xOBCA0seGJHKHsnULF50WGp1z2C8YfBUyKW
fVG/pdJ+gfJg8suamwisxOpj8IaTlyMX7vHkZRpad+3TLj96auqv8zCAGugV3g8U1lSplj+kNbG4
IbZ7CQZ32eDDD0+wFLWEyg/IpnKzTYay3Xt3lGfDsugHdq+hF3RNwYNkJRC73PP0ppsdsPRL2J/D
F9oOIRLd1t196iCDB17UmuhA3YeewJtPa3WGTdcKmfPxNW8Q9QOZILvJxTMEQ6cbyP8nsEnqO6H9
9NwF4EqayL6jI1KM3vynaa7Wf5uIvxcZ9l/V4Mxr1BUAoUEA8Yz94BqmIdgjj8mffnDWgudxmr76
zXjqigiJm2RjgMSAUY0FFyRLuhi05iiTWQWF5KtB6SRCEiE/uH6tr+B3snhqEufDaQnqwUBBgfZd
GVUkEI8o1rc2pczeCkyl6wI1tI+Tox7scpg/XDoCIE8VctE07C6V01exuZBMJ4Dxx3Fk5UszAEyB
IiDHaz6Jq99DagZ1eOWPQe9E61evIHemEcsBXopQ2qsB9oIa2UIIlvBeyiPKQ32KVEvEmvkktWd/
YHczRoha+yfkMcYVFgZ+m1C9Dn2gyd70jNVQQAE0UCtxVAnvdl2XN3wVQNd/L3tITEIv/rGpkeWb
KXtJans+hjVvYlRP+QcAdf0W2hNHBfYXuGwITqcAflwDKFh4C/UMi+ACLyAf5y4mXffbUlBHVUVQ
7Py+rm7Io6SrpO/7V2z1nqSLqcBysf47nN+xkM0v8zA3a7jf6FPeVw68M/t+rRcWlzm0Ab/lnUe2
plUyAsYXhEAAWKBqYJ1YRX1BDQ2bykvhYDLH9yTIvmO6++lYE/JpCpxCiWTg08AgIW+arYbvKiWI
p7IJkbZbNgfT9T1CLSNMs2sVh/Sy8mON2JavaV1tWiqcvezqQ7nw3YZcIc8PEOjguvAPr0N+KQJN
7vpW++fQ1T9AhF0HTDpn5Kz7/6PrvLbcVKI0/ESsBRTxVlktqdW5bd+wHMm5iE8/HyUft8+ZmRtM
BallCYpde//hgR1BRwkei5fO8gE5zp4Eh4grigU1RWQx1qysP+Zdx3+xHCf2niLQdUTmrWnrNZl3
kJblrhIw8xkojDxcA7MBBqva+ls3sI3VagLsarlL1QtyEoIrapn63y+IU10+NRlyb1Gca5s5wg4Y
mML0aUriautXnXVwYRF9AhC6LxKZHm03xNcUY+T9aFDvy/x8PNttH+6qdLafK4HVPSuE/a2c8y2y
B9avrNdPBtpO9wFqodOpMdJ0f9unGGnN/hdran+DdBh2wzhDjuCl1HZAHbTa/iHzLDyqVlGAUV5Z
+M2rvluTyzJep8UYbFsgodtGjsVawqG7JIFObQg+xjpgVTrFg0u11hvnU5SOm8Z1ADLYENBWJsJ/
O/VR/toQ6ND9VpHjY882iXpLmYNrevm4t/2CemE4xcWWhOBOLX1qNQy8tlz1UV5RfWA57MKwfPBy
TJ2WVl33yaWb22sY+gBEdDKFt53rR9tb9uuD+yTr2n1tu0/q3wxWzINbha/Kpb6zMv+IbHd4M61H
ZiPbxuOMQGfQYibu5Xnyi7z0vI4tPXqORWQeMcMyVypzHCRm/Xird5qB85Pd0e8s4mzH8wWBL+Ri
lvxh4pnRKfTs77aDlqCGgXYQE1iABi2eLIcFBUPf4i4Gjs1mCAkUYZfTu1Enb6P+aU7a+WW25+o8
ZCUbpaAXr21VU9SlCHdb6NVotjSzXoQvZVKtqGXXqF/hVKmyzcIv+o2/qE3JALRa01GPrmv7sXCB
umWwq838Ehma/7WVECojlv6HtEoBk4attW0zX/s04qMqIdZ//8+MotZhaUOqIKDKX8KqMPa+nZQb
1Rx8ys15Hj9WxuwixFk7i3xD8JD3kXMqiHJXqhrluXZ4uT1JKp5WUA3Iyi2VOW9pFiUP47Q0fhjp
iDVqDTpvGyUSbHRr4EkQmFzEXYdaJ5sk4MxpP4FmNgEr/TkLHeN3X/zn7GP044ynxYTGRoGduyv6
42R1cqUvcZI3F1+cqZqf4Vs5R6O1tW0knP6LrX9S40HbRmvhdqco1Otj2JHfL2T5kHel/ti2Mn/W
kU5TP0SBHO2dxId4DQN4XhfO3AKUpPKYgmZaDZxN0DvRq6A4qeGyczsbVN//N+9jNLS9N3AWOU8C
kHwqldS5QUHak6ZKO1UlPG2gEUcL+PtdBn7osWCbszKnBqxJ7ByH1PHeDQh7O7RqEkgU+vDXjHK2
jpQWP4fmOHfgLE1jXdSmEXwT7DM3uRawkaJwc3u0qlN1QOic36idnrPAE/d6PAQb/LWD9eBJUvOx
/gxqBhxu5trstLNsF30hz2dRIh2+Wmldv/N6uUkRQ722VHwPQ18mxx53cqAMhb4xWmHcj4v4woJX
0u1EPFp6Yu7brCOrLiPzHk5+v9GdMvs0ONpTLIn+4Eqtx+W/oGHrnLTGITIzzPGWxOrUNfVCUhD3
oOJBkqVTvwOYG6/FbDffjGHYyAUOmo79iytbD3WFccIeJe/vifMrNNzvtRKNwMJsZuAS/5wVmLEc
oPtNJ3X2n9GPeVrSrctCii3Sm/Z7Ojo7tzKib4XpiXUzDtOFzVkA5woa/e3adAB1Jj2amjbPODu2
yxQdGM1fUYm0N5Z68tlpn57VgYiSApRKv+WG5mxchHnXuCn3FD6s5pjP0bwPpjp9ngYsdDQtKr7n
iDYZhld9RbSyXZd6nz7GbRYfYuHLI4Sx4lq1iISE4eR+Sh3zag0gsXXpoThS8bECNJG2KmHdmKRm
9VYHFFej11fWaBM4/MQqECQpu3dRbPxiB0C/TZfoHUen9FTPudx2ColdWLb+BH1aK3cEkcm3ovZQ
+tK0AlpkF0Sb1i4t4tAlrpd9be1EOC8p9BlA3zATUNjmrpRd/+ymkf7kBkQAbli94yo4neKWrzMs
uuo9MsgoGnrk7IhRp12YsB0AszBugzKIdt5QoFJV1PLkmwAykoWi682V+SwkGEjGFFokrKgUkylf
Y16lndTbTtJcDWxVX/VKjx5Rf39Un0k6iH7VIGhZPfgsziT7bRbqpCAxtw58w35r9VVLofPbWNfZ
No1t7U7qnfaYlXVGAoeBzNB+mWlmPAWG98YKNmxCz2pPU2HFR34/eYJU+ftM9f1nNExL6Nd5dopN
1jdvEE+BF0xfIvJlG912rmUfib0am6XxdIPVTihQRZpjfrzmo98xx9/9Ae8lnDJe5ySjIBTaxU4E
5gSCkHusBrJihtbwlIkmOFILxjTIcYmpF3SltFkfhYfGp4JeVlE4XxtGFShDdX3MoBYgV0aLRqjj
WfPKJMtwzcayu/rjOMGvAgasBprCr69dsAA9tdpaG0X7qDZJVl7/gOTT36kcfRlN4w7BCUC+cCmp
17blbojZurGtTGXlvfpS/wXalN2jvEaa1H/IYBzIGhfWM1QoVE8TdhK1jN4hEKLAsxRY9N4LVsKt
/Dv17LYHC097a/Lv5had7CGLQAZlAoxQRj49/HNW5OTyVN8yin49RSB0344KJ4S7FxvOKiXy/rO0
Q4fp90UU/t1Xa/XvedGC7R7qpjwk8N9Wlq0Nl4CHMphVVrZbhcVoiuZOVNVtK6qPObW6IkuOKtzS
EYl4tIutCsxUT+JG7SEb5fkWifqm/D4HjfFs6sm4Q6ytQv6LXQnk9XZBdGuvgBp/VuMQ/BzNR9cx
51U1AdUmmxus2twEvL9sSad/NykjBLcox6vK36Pqa1XNj9c2ITwi6DN3GbTBVUPk8TKVYn7SEba9
RR+ZJ79alH8vajAMvXAL1Uvf6bkEEmVX/k4Bou26cVdophnwNTIwxzpR2oGi57zQNuCI4MTiN68S
XTszar5mBfLFmmhzxG2jBhN70wJ62U4v8OLAmESYFrBrFHvPQSsgHRKQSWHBjiHCMGbliXG6U3rY
sCW9K/2bvigBBJc8wlPN0I4O5tWABrgh+bIPjsiit7ELtCMklr/6NXOK3uweOV0ghAWQs+JOz3Tt
iW3F5663tJ+A3l0/c0P83827wLCcr74GyCKwA599dxRsin6Krhg4VZgdxKSdpsk4o5qQbJykOHaG
077bY3kUzdB/k4R361hym/WDbZ5D+NcbNTCNb3KItS9TbXZbmUn7bpy8+dFMSNypCW4yvpLERhTN
RkTbM0zzqhnxT6QjQPrMUbwPY7vfuU4dfwrjMIfia9j3y738mqfTGqG/BJZM6N95iSXW6lV2G6Sb
PIu9beHEVH1k4W5YO7S3OMnsTWkGw0E1+w7E+dTY8qKa0tS31ZxMYP7RNWyjZFfbnfaWa1F9kbEA
di1+2HFqUa0JzZ1TzcYuXXbwswXPcQhi+6I29AcXsij7UeuGedFgrZ2FXu7CBQGjYDAiyNqr6h/s
itWP1v/RX7bGTy00yteptYn3QN5+0YYl8lvOYCT/r77/zENp5btuefKENuF4BZ3/Q9U/W+Dney1v
KXgvHz5baoRdNaZnfbTQsQQbAYxGI5GfBQs5BRCKztORbZ8dArwmhLXG/luJVtQ1bzXjdINgLpTT
tao3N+gMrCLfmonc3fm1NtONWtlldLhFh4Nt0aWnC8aBSCGiLK2yS6q2r/pdE8Kim1bNc1EjmDX5
Z60v7R8DZaYWu10TFYpgnjqyHGb+ChJnIeBGt2UbHdJbS62pugt6vG13ZZYlh3gSzVkdqiQiCFma
FRoCcjXpdXuWj76XbHvMUh/LYWoeCzRkLllT70PW1GiNWcMe3ROQEsgCthcNKlH+2JA0J/uzcitU
6OGR7/2h666K6QYWeN7LFhcxusJ1Qen0IEcylGGMpH9rz1uzHVC2rscJXx0tLk4gfUR83+wDmS0a
8dMDaEjqosuhdl0emZp7Ua3WFDZOVdG87RxYhG3tP+pQxc5jG/xU2yu1kBXZvelmxXNOVehFlDBR
Z4/MKWo76VUOSNbFa80Bds3VdKYy1T5ofThvB1nLh7hzpi0WqvIhXM5Qg5G30Y95arRo9d/z1GvV
6ABBiIiqgNNs65/rOv0uPPB1cTFCFI3Ziqp+CyrcGpPk8CxtN3lNHXlQ/U2sw1wNLHuvmokNK8TO
vupl5T5QHJOUcQDc8igY3oHD7zpPzl9rnaoke3Z2voFGWS8hSlcDYlEHglRpPwYOKBy/7i0CwAZI
fme9jVqDbGXiB99jNleNl3loPaGlmRBcfZ9aySps+fOb63ZIhzkwp/Kxrfd+xmMcm2B5wm3l8fZ8
k6TXjuq52U+fwUB058Kpxovq8aAvAnc1HDaN/VFRzIqxPWczYqhiHP11NiUQ1vJQO8xZyaqUd8mJ
/+hJ3Qwq31pZ77bI691Q1JD3/yBZCuSggCn2f1FsSocdamnUzWVJEahcwS1r4HfFPbFpcadyCiq7
oPIMA7fWXTcHEEz6eZ9kqMFDINNhKLA0q5uZwJns1NAWO88HrPw18dP2GLsoBbXTUIEIJoxauPhm
++Wj1+PpDvk/MFY3uI0xoPmVVv1WNT8OroOxRFxYJfUb0oqh2cbUB2z/1sxmu7xH5G3QgEZkaIie
2mi8QIRHj8G0UgtyQ63vC6lvRJvgkcrXIVsbFYOl3KxySCINCLVZnHdhlHcbu8GExo+Cjpt5aQcj
JNmOaGYvumbae0a5PEa4hUCkJWA0viOEuaC99PFplDLb4yTT39UgvkmzlatCQlckKYpo+CBSCWeN
BP5fnUbfJli612w0ud/VYTbTC8gb46Ja/tyO5zDIX9SDvnSAfNzWlznXPJjeXnQ3WrDIFYdDHW6c
DuT0kO25jOX3JpX7cnCmx9m167MzmtdcON29HEi4wcKyofK4m+V32pRIKOA0Q2cOEh+s9gRusRxJ
n+kFKpBLRf+jWYfFtlGsLMLM/FfRpQcyDrU6KRZVsCFJDmh3/+6ZMtKt6uKIoxz+FzQv9RMrildQ
gqnxU/423bqfNCeJTg1mSWLRjbEe0i7PkSdxoZYtfeow5GEDTGQaeWQzRfW1QnR3fktm5U9XMebP
PcmSY9KY2pofTt+oS0ZdS4iEk5vWC1dbu8tIV/XlfULfXVvPT6aM+1NZ5DWv4ALOcP7we90HZ/pP
vwqtIA2thXDuQzfwIPfzM44BaKvWMiiJBARrjj4l+Bn4+ubWHsLss5+V/n8mJyqy64nNd0HStWt0
tNfO4AUneG3punHAjmXZHJyEk5IVJuIMTqqtDmoidfkUIQq328xsnbFFLjCOIfA+WND6STya2iY0
/Akchqg2kSPEXiK39dLBFD2gshGsVdPg8rhUUfrudg7FDoiXxUxa0Kts9zAhN7d2dRSNNcOG01h7
MGghmNb2Wxw7xYOcxbNqASfkuxvJa/nkvN7klM04doVyq0bJMcNqMGFbIuY9Pd0WyMwaT6b8pcKf
j1iHKIwAJpfM0nUXHehZR8tlyh4uHovgEwIVyZOWOodJC6v7W2tykJ0IGtgVjFGwStmTauM+yMFC
qz579Oxt4o056gcIZZWu9TZ7jTh3WhOBuIIXK3LCG8cpq7t+aYb6/5oW+/70Cfjc96qY63O/EPqJ
58SuDUNcLbpRPqm+DD0AqudVdLo1i/l4gylHJrhRPKV+zYMZ3waLGnKIGfhbNVUdwLeaOz+zMdUp
oaWX0CKOQW0iIa8hxWEvzG/Rg6soUDS4GmwDLmNtH6MyCFb4TvaPIg6NgxOa5aE1pvgpKcFP9guM
S8C7SRdEWbcwFslz/+ornvKdLwfgUVThnNAChjSI4awyq2q0imwfVvBWUdnUoZyTagPgVKyThfzW
eQM1MbIwWiqaU4XeV74pyyDcuENmUIXqoQ6Cv42PwbRYL+cy3LMTIMEO/hz1vXD4brn6Ki/H4Gde
51+GXsO+IEZqwh1DREOlax4dt+zWRjeLbzpU+Cjl/xJZToOUT0ssnrlyb4KI9Z3ZDZ5NC103HVry
Gm3DcJsBQH9UZ63ljY+YuqC6sJwNAVpP6uw/80anLO7qdv7mWazsgLW8Yzz4Nq5o/bxOoij/Jvmm
1RdaOMFnt7NXDkqEz2q6qyd/T0/tPv/m6fh3WXl5cNHppKaGEkgXo5c/isbA4JyPSxU6BlT4T58x
mQPxh5vNb1Mb9VcF140GPV4ZaZsfu2TBqKVF8VDZWXCUlfm1bb3NiITPnXoT9SfUu3801VkeIPUf
jqeUBNft0Bgz36Nq/3XqC40HA7+kJA9GGfSFSnq5shDn+6zOmgU/JkcKLUKzu3Pu+axNoI+OYZV4
awXyboo2Owblv5qWHUUoPFD78vX8RR/04V6zYzIMEVHo0pVO9rawDO1BtYapy9cw3ZD9aubupKna
VVjBlYSRrYHIT5KLzGV/DZMpWCV94j57rfMEWJqKkh/pJ1938lfRQhs1Zd0fPdszV6FVZKdwRCZW
WuGMRRlTWJTIH6PwuFVNfxLuvoz1YaOalmbax3TS6rVnI/oEXmm6myo26hYQ5klvnvVocLCLCVyK
gNrw4KR1APSvDnGADayLYwdsr6teHjCvi8Ee+d62RYXsThsy78FFoYJi35R/n6Zyb00eP4ubvoa9
b6xNx6HoFMXTgT2Jf5C+7l9HbfTWaZNYn+Gc4nlviq09tP5W0SmMvHDWTRO56AiCmtubAcQtubSn
hYGh8XshGzbfq5qTZKFfD05ls/enBKUOmeNKSgvAkmu2ger71i0/W1GVKrin/bHcV2MFvEDieiFL
8A8GOHuexaGANF8J+TrGnQZdZ9xL3wIxglog3wZwGh7Exxrk03fSZuHKi/P6UykGyoSkQ5/NbPY3
yVx5V1ef4v2kAflH+kUcE5wkj+E4OWfDdsTOjgf5UHqavvGk21HgkkB+SKVVwoQoazf+tagTXEDE
XR+i+w0tk35oJSnqPphQ3zp936+RNxrjVWpKp/qECEl5qnGMaDTtrCp0qmrn2E21LuO2P4RLEU8X
U3EfFMH5VtJbutQMlPH7g+wmuUY2Gh8Ho/SvMRI7YNgiihuoQF9VnzoMswCWZ1Eh+dNveoZxJuos
DHHXRWTOq8CUq8DPgscs6u0jiQ0EVchnvGfpeFIzhtqRGFk5/m2GH/gh6x2CbSQkZm5I4aJVItkP
FumrsF37YCxdH/3dItcKC0Jf3X5hTU4VxTDjl0Rk7R7fBcrHlVdM942NqmbtlMHWqabp/uOgJsaN
gLRU+mfVPxcy2VYGEhFRGyRwhfvsqQo69y4h4bhVbJPqXGeN9zWp/HbrpJN+1y0YiGrR84zx2QJB
xltEli8siJWzfLI8SK62kRPxIDRwoweQ9A1OpZBPZkKJYa2ay+it2dW+ryb/M9q/JXU4H1Kj3Yaa
2TyoA3dU+zD6FnpwTu3sVV/hNc2DvaymDqKGH3PVmTMET1WDCeRHvzv73k6TSQGr9p/3VWcVOikO
vIJ71Uqobz4Yn3Tp/oq82HzSITbcCUsftrGT6F9dfxV2bvRtIsm/dbkxTnHmB4+RpmdoG0aboR67
Z9tChFBOjnGkrJU8jaBwVwCI0ovhsslIUvRhKGLc/p76o+r/l+loGgnf5/b58wGruYAPF9SQWv70
qbOgqg9G1bnnj35X2jqFdYGjw/LVqAFjRlGy8PbqD6ie3pmSTWPEX4fabE/qACmJ8sGfZtNpwBuX
g+ojMTKu9CoseLKZ8Phl+JR3Rv+CzQfIuagdTqo5Wxj5VTEWoqoZIHZ1LPGdW7t+NLxMVTZf4dyc
1aA6eDNSKn47IU3xS0t0+9mucUXNgzQ+6guCnIKscSS4gaS2jKo+SqnoMDbPuWaAA5ymaXXTSfAW
hF/1XTXC3GevoE5zESeXyPmm5BP6RUNBddsGXwGAqXnj6REeySEJ2OVuUXeQulFUM0x54ji2HW9U
Uw2oKao5mNYDKWQPsAy3oOpSB8hWOnlGKLNdpK9CMw7fYZ0E+95uMTGUhvbmCE0iRjZHRzUqqUmt
Kl0m92q0601uq6R9yet+fpoH+xAv7+F7LbQ3119IvKheGlAVN5OlJU8FwA1NNiGIJVqx8OqzmyZg
qmipA5uLble0dbnJevQtb9P4Ail9JjFakPTpibA2N/m2JjTN59oQ3sHF8WyjJ+5Psvcg6IyIS7d2
54QLHqeyMJXXvHloazkdVQTcASO+t+fi+BFTW0mX7XoAg6QHCbvVAHmEz1Fio4ZXJSsVF4du9cIK
qz/6skgetcx5V92N1YrdnKfx3nfRlIjGbN6Bymivbp7/9B0HkeKl1dZNe/3Tj2a7dvjoappPGIp4
tdx0YkIQ8wtSX9UXyOPjvkpluTdn2z5QJkEmMAom7zjHNrBJLvG9OxVsy8gN31tTZ6Gdz0E158a9
thIVPtWPTzFFeGRHuU0DhNTs5Ks/aBsVaJoE2itncuwXD/HdXdP1wx0UufAagzsF0PtpaGIeiF1b
rDM/CV49g2crPvLBq7H0te4QvA6IB97O1Kgu0KnXnSaFcgCo5op1Y3FvRdwoq9rwxZ3pdc+5VSTv
KBScuwXFYZGjW4FlL55GExqtWUoDuVLtV6SXTnqZsqbdegDMoIhM8qyCOtOL5Zaor9ippmvrgN68
jIT4EvLJqpHPvnscKpeSuXppb/7KvWY+e0UTXVxg0X8dzCY79LLWjqof+lu1bXUfjZa1p3kGItYo
rknTer0t/v9pWt6wZeNvA8SIzBMpIgPVBFDTwh4OqvVxmP/M+H/7KIydRKiVyIWgt63+M1lTQEar
oCqpZiNk8dJN20rm+rPqsULwvEViNSc1Rvkv2flRlWxaMe39wpq+tka4UXsbaoHpyqAI8mJaFfoq
ExuSxI9aYhxpU7FA/yubnQzY3vJrtTLW74y5uevHJtchPtnwwVOJrscI6G6oIkwbSmCHoGS16lOR
eeZTgaC5AuLZHmQf6gwvgYHER7dCeS1ci9Deq6s3LqolsFsu5ACcK8hg0ZCU+9O52KedGiRwEIf4
Eva9DrqW+AfkE0HQUKHLzF5qbVsDsZjqTNIhBQLu2YdQz02QcAHcmxTZYvU63LlPt10P3ptXMZUs
vWqhRQ0V8W8zJ6z7Z9lVZ2opbv8ZvC3HjrNIxOdOu8st50UuJUKUjo6o35SPcsFBBSCXVAv/jFsL
zmX52C6tPzNRWsaGe8au2lhoWE1uVBdtinaqpQ6kXYsHhbP0+mS4DYR6t54DP7kaQ5Zt+cqirdLK
0qceyQ85B7u8at1L5uHjYWSIc0ofQR5EJejsFoA0KSD9Yv0UCzraXg63CWWRgjGetGOA4dWDBz/g
vqpa6Ih8hGnhiqn+pMqdtWOiY9H5TXQqs+E5XUSoLA1H2o608rpSJC1hj92+Nt1y7S9QNxngEGKW
NS4sCyNnMeoDCzIVm17RcgxzCvZSD6I1FEwu4DJBEnJqhpMhgIKUC0cpqB4y2ThfILG5W4EL3N2Y
p80zDq7f1DgE04ZY3NoRH5pXIJr1Pujm8K5Bse8KvjzbgDkzPlPOvSsBRP3MIp1ZEdA7nqubOEBp
QsylTe0GNIZWasEzZeNm1YIEgu6yFZCUKb3lxirvO++p931Uh9PqFxo995FRtS/6WKanPiyGjcqc
10W97tyfRin1FWJ0I8pYcMko1sElE8Okn7m1jLNilammmphV4dugnW9M8qS4Nn0lL+qKa7sIO24h
wp3agyFDjK3HWP1ovGlJM0ofkPSixtWyzwAKaQowS/8685ra+qsvTKtXk69+pX6O2y2uVmiN3Wtc
8vlU6zag5kQ+Aftc6mcDmXog8+YAq1sYhxyTip1f9uMnCJWbrG0gUGcWWc+yiC/klyC4knhaJcuA
V1fgiQ2K1IA/Oxh6kHZtkunw3z4ja/qMkQ9IDji8l4qy1qpYLGGwms3WQeHmF7NspufRtO+tZX4R
YZobtngYq5fb0WYGS/QZtbgGzwTelWtoBeJzugrLDY92mk57mFjpS+tBP1Bc86wyjy7fy6eoYfug
zXi0+92sXerQx0sAAWdA/3hTLqx6N5MIdWql+1jpzQo99YVKk8d3lpXnlzy1nS2A/fHZWUj14xjk
cJL6U+CVGA1aHeuSlpg/jH5CPArJzjfT0Ht2h/aMFLuTHQAuCbw8WHDhJOV3ehEWdx9nqvmfvo9R
ddYvySQf8b7/vrbMIPuBtr+73YROLO48z/qmWuqg640gyWreupIpytYa6tEnAE2bMquq98LzMRAw
Q2cbgrn+UrnzhrTi735yMPZWBHnw7KX1OaujzwC2urO2CG3q9RAc63FeVEFzcvzLKAnBtd8H5SNg
5HAPB9G4g68oLrNErUKl5JbcnErSLdk6lbbTjd5GS8gXR5HD9/nGpdDtJs3Hs76184OCMKetfRfr
zvAcpFZzrcEHrnTTHaDU22Z6qfXoalgYBMi2jnfaosagLSIMwaK3pQ6O0t9Sp1MPk6m0CnARmn/I
vDZ/sl2IL3Ko8+8kos9NoifvUw3RPjdhE7jo8uEAifyhgAO1JikffTem70OQQyEgjl0NUZk9O0iD
7+2upXRlVu0KP3P49qlbvuiTt48WpF/gozPY2Fq9jRbO9FAY6FGVwiRhsJahF1ywi0bKAizQHqow
ROKlqfr0nrhmgjEKbx6Tx76U9m5YUsu1FiCaEuSPYaUNj4nhvWQGuC3sOtYxmNG1HKrie2u/Vwvd
IUbBZGU2gG75HfR9lbvgBad8evCHrkJTEqWzeWw/zfP3ovG7r0OpCXgKlIxCuSBaEapEBUPTthC5
/J0wchsqQ8wnBNd0zge85QTint/MhKxYNL71pq99V0+tcEH/2F6OHEHnXCfFF16andkeUH4R727q
UFzpov7E/b34XEUoBRTGZ+jXwc5F5GePuRd2WKjqGaPQ38D9+QgLjtUmXKYRGqsc9vjg1Z137YMU
G8bBrN9TWyIElFqBuMCmWKVz2F7B8bCxVmoEDfiwTYfIDJQnbzxJ5LWyx3RBBYyy3eQIDqyawhsu
DmmYizqbhxJCojFi/TbAyEFrneQhtfxuOUx6Wu//r74A88V1tZT71WQit9/zzHKIkSFt690HiS6O
fffSt30NtyhPeLBP7o1dpwaEEk8awwVNoN8Id1qj/4g81MmNtCNH1EEQGt3Q20IwIY3lZoRMdtxs
40bPL6pPHYKpNY5Fo32dl1eprsgZH6Rduecko64s2OtWmvUciAyHHVPXjs3Y2M9xP4oDokwSOChN
kdUeOf3hUgvr6hJB/Si78GFMS+c9FZiyaAh7nEEAAOgJoARGReC+L1NLN3PVVBDB4Ez/PdUXbrYt
zcF9d3Xnmg49jo2LGmhei73RZNGXCTWVDQoSxT01R9za2gW1G1bWa5M2X9WlLkLzNtXgpt4Aev89
NXSabGcmHvpDf08F1KitiSmyB0vzN30wsKYDgN1nRlt/M7AnW/mV079QWsR2uE61CwAqCUG3sg99
Xdv3Sad5G0Hi5XXA6g89kKz45g2HupfXSYO3oyLEpYUa5V8tN6jiBxVZLmMQ5P8a+/fr1NifmVHj
F9cRo/PQPHSR5R6tpS4cBF4H1A08mWp2KdThEa7fPkIyVeQIt6LMKc7eUCK3zyJO5gMg1jH0neHV
cr1ntAASKih/nXB3pf/uSccOpT2szded040XR9TjJo8Rl78pvySuNULOe7FSL/xqtyC7ndL/0uVT
QOmwjs5FSEwbmqim6k7iUegKM7J+5JdKs+JBnC4CZll1HovevWeNw1CImtH9Lc1DaFBuIt3QHkXr
vqJfWH3uM29GKM8UB9UMrF8B98t7G8PbGVorB7iIBJtZEG7mMs6vvkPVvSopK41tvkGoJPhcwBUc
NhpqQd+6HrmvPngDpCzuAoqGG+VLJ5z6Fy6INqkrR7/mZosq1xK0AAL21mxzjFPkd9MrPKpdrvzt
cMHZpU4x7tXLqxSZbt9LX0v9XRFi4sxDj2QYiTUWprynUhiqk2SrsboRYYDLzbvGEj2rF/KM4RyP
ByXeGEBFogg2/VZ4dJpDjenJGzUv7+oUCHEsko6wMYajW7kgVpZmn40e2wSJ8CVJFyVcDKoBd0YC
/ZtSMbUhnEHN4XdTjfJYJ6OjwEgV+RF5dLu02VkpNUBvduW7OjPCqrudzX/OPkZvZ329spOWHC9K
94CC0E4tQy3b6l7afBk1rGcXpUnhkGf4z4zIMOsvrSXX8aLeAtmmgGhvuVtASdHG9of40MQR2d8p
9k+jRbjWAHl+MCxZbxIcLt6iDEy6m5bVtxR6exkkCBzpGtBvC+HQNhmePDTkv+CxuHgmxUCra4HD
p81eAuxOfMicdivxrj4iJhgfI5QDTzq4ShgWfns7w2WIFCUgiqM6U/PsKSuO4MKuTmuW8Lh00l/L
wSv6cZ2Vott/9FE7OE1DAaJvmWFC/Lz3ZjBkS2tcUmWln/h79UaFiEYIaUYEWYbNWuWV1pqiQwjv
eOHpBRJNNssxboofDTSqc2sMLwZopJ0/1N2xAG37VLg96PTl6x6JyNifeW9xJX5iPlFQAzbEs5OJ
YUktTD+K6kHhVAQIjAl+7ivVbLm1ycKevUavT0FUDTt2v2h4s6PaxJizXMdqKG7qBBZ/fKtBDzz8
D13ntdy4DmXRL2IVc3hVjpYtu51eWO7EnDO/fhYg3/a9PTMvKgIkHSUQONh77RusoM32rqu5j/W8
xoxFFEhj9OWvwCPuECMF01cgTPshDqeXwGI/LgALMOXsovEGCvbj2E0vNfBFZMzmOUJeRMIMNbA5
j8uTUburWBYScPIbd74ojnV6y1xUT5y1vE6esJljAM4t+kZfosL69q+naQCEZVVVY7qSnV9Wdnkk
+7zl6IbW7Xmb2HaydaNKfdPywtopgF4Q1ys9+N+EumhXK78/Ec6Va5FKyGaOnHjgB0D05B9qURuM
et9kDcezgvUSgpneSDeKNofLTC9C8ugE71i+UHbYqJYGGU1cJ7uSvpmWwdjYuxjJzEFDCIE0hJy3
sKN6SZAnPlFriB66KPsu+4dyAN/nKfVeG6PqLaCYEKf6a4q02PZ77Yh0/C4V3GA3scxHW82+6UE0
nmWXUhbBBqBJA0GYK+qApLgb8AD/oLNmZrdMgxobgaEmp5zNDTw4YXL6qylPfPWJu6gSLkNlOUMA
eCvgJy6Csfw8GkXfXOHNDQLCuW9rAsGBQo44gAwOEhVsC7EyYe+QwaRpl8D7qNI2us+tpn5ocpNi
RPcxlz8q675Xu+7BM4t63JlycdFpHWQ9bdY/UJXo+44V7i4Jje6O+I1izTZZTuoOzmf+XTzDTPPs
Ki2yPTXZNXbu/UYN/M1O4uotjyy8gGplXpvMVdZ5buZnA8XhPquHz8IR1XhKVySfHj0H+NGfAous
t/QaI6mfmUAZxSe6ze3hkqmXiXENuUbjHYd2qB8Hwizkqqx3tc9+q6Qm8t/+sMrvbn+mqAqeeOgT
AiLKUE2HUHIMa2Mn5w6yOZXjtRkUtl1FEUttq88r/nWDuF+e9dievd3vk77hNHP8StAd8L3ReWFL
2sHaDCnSzq1i6ePgIOUyy52Prkkf7GY2jiPAtK/a61+l2EA14AcYk05+o5iHDHlAUGkXRz8jIBFr
Jw/cjfyZbk2/dTfyl8g8/1BkoAWQDZWPxdR2+XOQxIRJWpV9KMzA2Y9+STbxn6G3TEBdtVED6kLu
RogTc43OMKw6JJa0SvAXD0F4G6lljxhPi2YwKgiBqblriandDE7n3JmYZzeuZdl/Hw0oa/axohrJ
2U38bG/HVbmKSq3fFV3hbzr5S5rWb0un8uCS1ArIO0NZOXX1PT9v+GjpLJhVvumyl5k1+JApaGXT
rpsShNJI+S5S/6e5jn6sChu2ZrAc4rIVJVLEw6B1MAf4zaUqmk/DnejKLAO2nRHwpjcrt1z7et8/
5lTLqKRSi4dq/mhOmv4ty9Vmi58uYpvBwd3V9xtVs0iNT6Dv9jV/7w740CT6kcbXLDc++0NZNOip
Qhj5qzIE0fQxV7DcJzd/JDYiXPtJowKSM4wD6nh/M1mGdx1adLKBFs4/pqHH+YwpLovU9yEiwVgL
enCYqQVXvEyJIxWTW+JmQReIF2JS2nVP8DECEOHGxJuyv80QLdTT5qBay1gt1K0NR+8ROE97cdv+
1qpNm7VvOkIPmX6CepvemdjH5UB+J+5idR7qLTPB6f0pwWv+3olOXXSqTsN/H7TNbl7IU6GCSlgx
jHr7+VUU8VW+bgg7XX3ti1eD3LLGt+a7Ru95SnekHuLnMokmwvgr4FZWdu823QJ33rxiJ7ld3VbH
JOcC67CLnR6gtLGaEuiKo2bVLi5fLcI0yZLq0COSDRWsXKF6nEq4E6u0jPuVEvvzcWjqfBHF0fxG
TjkP90idbkeB6JvE2TzA4DDNnr717Ybgi67qX6n0P8jSjF8FG7Nx0QMBCV4qk9Y9KI3pbB2r1PYa
cTJ3TSHUFwN00alGcEJ4HDP/yNBXg6GCj65TGPF8Cn0Lu2pWjSElZDe+ps4ZsCQuK7Z2wjUIzRNu
c/s892xXrWcFzmaIDRauEzrIBIXKgjAtm80amjWOpStrT3EsX0LHVXc6VYpFlnfs8itDsSThmfc5
5ivvYBL5izB3mI5W4/TPdk8mKDL1NzbMmGJVU7KRzbyu7pmpKdcZjfudNUFNZHyt3gzrEnW8T+WT
3ULAsLNLIuv/1a6ThKw7kdOgm/mwV7zc3tpsQe5jIrXui1SDDBOn4w/rc2Xs9eaIQKHQz4ZPQQms
drqQA1xCIiwZmZhO5AAnm52ib0zHOczSYSzf/fpQIU0PLYxllX2PqjxfdrXe8nOh44uTch9ZjvNY
gmC4xKjVF7I/1+xh3QfNPm80LKSDd0FIdluPypZB6/ZsGJ3bOdlSFBa0ZZDGSHDM4eg4WblqBBYx
UHi2Wprz+H/0N+y/PfJJTpbA8zIEJHWwDW02aP/aEy3GdyN2VtXEHFFYPYJAyY+knHdsGdPsMQWt
Y6Dzu44Z+QtK+2fVFZ5wNS+fxE1uFGXr25pEiGP9XzM2PsIsmhAbhWOZP9hDH2q7ZanbD9tMMV8j
6mknxiLtJI/kS1awy7LoTRtCtRKYC+IkEBqWyp2sWVlJ5ZEugsUL9oDgO9UjsepsYZBoo4YHRxgm
LPECGfcji239NBih9chogtlbiP3lyaEaHsKoqJnCYRWWY0Vbt+fI0zXwaY5H5Ev02W/H/Vmrq89+
JSpZHprhkiij8FF+fnjSbSy7MS6yNY1ixFIdDxpMz3Knrj5iin58bpMfkVMCz4uc8YpmEUl5WvQH
tR78czW0QPGjKeNPXr1OfZMfVVSDKzXr9CXpfgR4iVmD/t8mkyxSfYKe7Qdx9uti+U75OitnDMpY
4rlQGHxyFbmOcBLIFzlKJcYUnP22EypPxXxjn5pRVFmm2G9v/5gUeP7pq/n1b1OqfJ/7/AiZoblr
n02/beJXIMCMWP1uUyYTpVtMfz4Cptw7R0E671rXqW6z1gA0zS7lcbeUc9pxiqwHQwehKxIzZJfu
jozCtmYeZjbXPH6OszmD7OqQJVK8RdYmX7KhG45l4gK6+KfLYDYJuZbYS5fEoj2pih3M4f99ZApW
oTwbFOF72aIlZCwecFt0mb6EOhzu0RAwD6onbdhIZSZrUv+goxmSEs0v3uowgpPt2N7ZtYoxXeBh
OGNlP7JWXcdivS82ak89UcsLgn1LqgFNsM0wHGwaEYExOGylunZVHeVZJ0uOA7tc13Im2XlUzb2s
VQd1vyvZFXmq2J27U4gTwu6CdbYnYmetNd20U/iML92uqU+zlqwMYeFHHx8z5HbOpauiFkUWpW7D
bZQ38sf//ys6gpzfxugtyvdSXy1fQiqtO6Oy4fYKCbbsMyMc/yBo0A7+0WaDoGebze8BtCLXRhdg
3LWKt1H5w9zdtCPoHML1VFTJmUrTyorKYFwpGUpa2Cy9vg5db9rdNosByS+SPlaOKZstj4qrPglL
wzuKuhDe4z/9kT79q78ctJwNYgw1NivoB6Cvt5m3bA205GcG84D6gKNx11MZvJvQLMoPcQREGd4P
SajiAWm0Jc8O8i8Wt5Ne++F6mLMn6Dr4u3z7zTV6IJGTlbHUj5QHJfdeDcEiJ3tGZRU89OyQVM4z
G/4reb3n1uHWahv8LeJ2qwMmrOJqSqcwOtgYTle325PqW4cp/qrxxIfe0DNphEewyyKN+h1ADqbj
Stv55euUsr8wUgDvjRv4mcIdO3qa/hSRgrWvU3/ctL5ZvPWCMCxAy62JxIexfTwZYRLfyztTlsLL
sfasjRE3UKvUOjGBE4SnmoeHRlXhpGR+cRqpSg+LjNxX1oGxg7Oxyhv85cmwtmbWhQNuH2AcSuER
GCOm3XAVvQUJNX1NGMpF8jRyrFxnZfCBo8fZdDsChvt59HX260iJB9hJDVO7QWNh7nuInLUCVk8R
xt+dKcbzTBSVNTOr8uzGf0yzIKGkM3l73TOTvdlF126s6z0+KX2Nf296b4jfMboxfEmNud5j3CVk
RDxKRb+dJuFLnGQZ07bgwUH2+C3WAUOI/SGKK9RtavK/ZXMMMee2k6ef51jVF7fFyU0mZE3UyjtH
F06jDlKhpmn3jlLb7GwzLM6duknF9sytmHfb+wDLp6+k7zLUmmdXn+f7ug+qJyLL1tJ/aYdFcfTE
Q1k2O/FQzltt3oGgfKnK8kHuLbZ1hZ0PwfcKPTExVVSCLYwRblVE+7nDaFs3PLnBDE9L3zTU92gC
NSwy0EwLuVY19W+ROShLnzIHz1UAKLdfy9HSPdEb6X1VlcnRycUbcDDHt4zVhFy1jOSEsaWCyd6w
XG3rBu50UpKeJ7QgpoQVSa+dk735fFg3ZmuGe5jo5pMzV48ztqTvucYDf0YXcg+yFvK85h6HDkef
/ENbyF8wmiQaTxBGvGwMANhr+ZPnePamARyIZqbeoxOwiEoRKxCPGuG/mn6CH6vDaGMlVLfExlAB
WEEnaGlVtkSsQpLpTxqJDmfFwDsoDRLzf5uYu7MzxInPs7IpL5ZgGtmMTBi68t7EN9ZmmetUtogB
xrLQGRRFVaB38tfp0gifZDJUJyUyqxeluMruPIrWt2FvgBe5kyEDfmkz+A3d61fuAAQ9feVYRriR
ffIlqhM2oRUbdbDXdMfcj8sH0HEJ6CKzeMiHOVkrcft5FIi+SJz913Ulm44BMch+a4mdgai2yB3v
KQqRvUTggNNdUbFEx9Ai88QeSmbjldIuDLgFd/ZUldcgi57y3qjeLNMw1xoZQLt+csq3zoWQb0zD
pYuZuvZpV2+6qWhOlR1bB+o5BG8Q4Hk/o66iZAZn0jLDH05eKL9C+74zh5pSXplhSC2Cd2LRyLcm
2hX5olpv5rbdxBrvbYndcJwJRxIrnFUoKBwJkyIQEO3DLc0lg/is1x4ZOOKkDh+O4Gr2FX2r/q3U
Tb3zm7Q4hwTqjAsrMw9E2Oh72ff1gmELsnxVkTGLfxQlt7jFYUf4LI/mLsVUZMTpSpJ1bGcgnqnn
Q8HDHj2zKdrRAI9Wns6AcOZIHtby/+cbEfmehBTmFv6yvgnKXUMmzfLrvw70QV9MZZHtR5TXbqpY
0DbwlftxQWiTwLcLN7laskHZTA7FrzHo1nXuFOuoa/mao12BGbEA8ggrk9WBi/cp00nBpXxxp/gQ
JjV2tD+29KgAeDr0PPCC/1rYv070RiviPVi8FuRhXGKlLJdyiMtsQB9RyPIkhvBIbcc6khd8F/uA
sHSbzdyw6Jy12ZTNA1uBxdJ2O4LQffcntXX7Z54nG0CR87vlaPHKc3Xtrsbljrg+7sB++O2jGSXP
UsDJv6y9qTudeG6ZWusTYqF2a6dwajqf/Icgn/iMO2Z6MMay5AlQw5IRL/JIKnuoF3ZLefavE/Ls
SOnldtaOmg0/0nfP06v7MJ37PZE0wzYJlRJ/itIsVK2zf7KJvUDV5H4XXJ0l1AOmfX7LRNJPHOtY
O93Ni9DDt1vlcEg20nigBNHwYIgBRoRQ1DqptGoELLARzDYJ5w+9SF8aJLExhbPno8ZiavPXz8tH
e94ougNL408Sx9evaXf9vKkqNk/l7xWq6sWPgm4TkVAjzaLveapeoW2qjxPplGu9txJKQv+cxHdy
jbIZPBM/CMSb9vMmyPbXRPRnaaMfa12P8Ddbz5aLHUzK1OSDyQIluSTFhe+dY2vLw/EcUANmmhja
+LNTe51h+5kWbTijgVR7tM+lo+UnloLzMuGRt1ahuVjgGItLOM9sxlVQv+V8UCeODJSx+eja/Xz8
b/8UsIvCVF89zuMLIIuRQTnJk4MbleVehoR8ZYP81ZR5IeLaqGcPRIsyaLZA2fCVjNmVtJT4nOh1
tbdsm2m+rF1BqrRVO3qJRD9RRsatH1U9Yy16W3n9V38SkX4rrh8phdReOVysRl0Ftm7e3QqI4TDd
mqhSmwcfbOpGg1215LGprUnXchemPY9oA6C3fL3kNj70iEypfKDQrWD2PMsXV4huv5q6r8M+LkdK
7Klqr/EVZXx2xzttsIZbIhfDuHm+0aEGcyDNJppeS7eNF0MEC5Xk5eaxssuj7I89lgeeweCv45Ff
BmVlr6QnGxvsssqilpA9AQVkQys7dnb1kmlBeAKgVkKwGu2VYWgUNY301AsRT2kXT4VLWI2TwRrw
kQwu/aBBHNOH5gmz2kI6ex2SLdGR6g3ycXZgsUg246p1p2oviRdGUtyH7aQ+wKhPH0HC3bojBBYE
gwfuUoIwJIKz5v04Dwt7/ikLuvJlcLxslxvEskeiyllVlIO0kiy8YsZh1GQUHW7OFdmuRLsWGx2a
0Yd3imRqxZSY7+PBbg65SvFJgmpkMxVN9gSLdavow9Cf5qzw72qAKeh0GQBTkBwJH6cP06T0O/Vj
dhlRYZPpnrGV7efG3ixcm9HjKiccelePTxE2AGHp/qdxm5mIM4p/9fxffhPBdIg8VOqKNh0KtSQI
LTKogSyUEkG663RrHV3Zizo5V/lTEN11bjKte83nzF/1qRKdVRElY+kVEpbbZ6kqrG4/FeC+Qb+M
2565JMJOYVLq0avuzN59/MukJO1Kss/BCqLOLvVBloToQYQgp9GccOFPdXxI2X9gY8NPlzetq8YG
fMp6a8nbCsqnXJr7eKoiGDH47sBqEJHNqi0kZGIRe0F4kE0dBtPJKpw3raKka4SklcrRTw6LVrQ1
ya89f/XctJ3058iSz/IiOcYqAOiHRK1PthV3B0txzwywbAzKIFT5EpQTYq64yba6PiOurthYP7T+
cCWsc16YWUuEz2SGNR8OWKILzGr1NuMZDHMt36VGgKlNvH1ULW4eqkbPd4XrQk4TTXmCWoGFhBJL
8p8ngiUeBhQfdLQ/avtczA663WBg3083MuK4XOR8WhMjHMz9b7b8iwX+4J58T7UOEJcCplO8Y0jT
+mwimcM2laLVKZOTMlpoJ832hKWDgzw5FXrkvd7+8jdnQMQOSYeHlzmCE+RvftVk91hLzaccL4aE
5DgqPDU9Rs4mm3YWFiRKUDi/neWmCJx5UvwOnCiB8JhThRFHpSXqMeIIPNCwDCF0346+rkPl328+
fQKGZ64toQozxEtbYFYJcndXCbVYqrkfSQj9ZpRJIbJPr7J/XaFKFZkQCEIWDRHLrUBD+Df9ZlhP
9mIwsVw7eTqvkkptjtakKMHGUDGoEkNiiEolu7N+XS7cziFyRdopgZVuS7lhBTme7diItyZy0Tuz
bw/sALG9JF50XNJLEhXiXaEn/eL2xyUF0Vg0FLKeYiU5AvSfLhInN4ZQ/xCVtDs5j819daLSZatE
3QCb6/vGvjR1eJAn2bsjI7Xo8x10MZ2RM1FXVWhMr3XHhAQWdHtGXON+axyVMKiwv5oVUvXKKp4q
/UOOHUl3f1ug4kklKMyu0o3G3ki4rA07X6ijnZ2GKUCsQ05fgKGSMoDcdKA+bK8orKWbW6KPZ/ww
rLpBRMRfidrrSNCOy2xMGmoq0yx2cp6rwIQoc8++l62OpKS9xs7SQi6EZJ83It3x51Hfhv7cXO1w
E6OGeSkJRzehLD/3YBkps2GalNYgBznYKtSr4jCWYrvcL8rN2JrjWhkTDSKpsBk2zfTZlh80BFzJ
xSAOQM5M5YDktqW1qNOu2v3V19latRuKTFkag4sdRNf9u7RYkI+k31EpGL1VFIDrU80g3N7aMA2a
reo73YJJkn8n78hAW9/FZTeubhwBpYrv0jT42SX8074qjJhR2n2qeL81hjEXiTUWcXFZ6PWXz0F8
onrBEirZIT8NX1rb2kocjoKTBFC8OZ9S8FXI6Zz2xskZmDqDyw+za10j6Ott31jJOzye3z0r0dfQ
NtKt/JJTXY24X+Bs8ivEiEvM8XEIAYLJI9lHnOP4yM8QrxSzxmZX1fezUjnmD9MSyRDyg/DpoUqw
kYoCf+834+XzGUrxF/H8eLn9W+RZb3r43D0qHeIx5mrbkYTzYKuC+1DYyptDYbmNAus3FIxlMTnt
j6bj52TDsHxKtdpcT7PpncaZfc5kAOMzp9VacUJvHcv4aw9ULCylOVpFIhxb4t7M2i3OjZd90t5k
HymPb63mtYemG+OFocfGbpCbQFm7dMBZXG51L1puWYYXb7C6s6eBfG5THgPM+dmXgz2xYyjGbSNi
fDRxZOp2ttcHixQMcZ0+KuW2UETUStoemU6AVWUqsAzqObw3ytDeaX6s7SI9Le8BsgKdn2H7x2lz
aAV+tLXAzZYJ6dSF/U1R854d2XzYSfpFGnrw1QaRPJ/7d/PErpnsx5z6eZmcwkHN3JXAkx+RtHm3
yyyvUWGuK7dENGRtsErii9/PDoVLt23WJZHOK0SZ/7jMMX6tpq7C7Zs06zyy3VObtATp4Lib7lr9
sSwZy9R++nxxeDohq4gwvdCPNOmzH+Rasqssr1z8dQMQ0slkn94fzN0E0O3RbtT8qLRORlV0Gh5l
n6U6x6Cf7TvZ1elGsslgrlCx4oqKoJT7yreJq8+IORQ3WWVLgExZWXuzBxEyh30EXEIHHaQ138wi
sc69UqkLWXxKAkJdSY5p9hJv5mcGOPei+dY3nXU2a1BMspijRt7nZbIpLtMURtF+rkHXBuMLU3Pl
W4H47mxlOEJkcyRNFal7L9QBZHuGlZMea2xw0KzM5oz4kAE4KFdtUJsXxuHqCtYuo06m/IzztrrK
rp7QudVcjNHGVUyuECdUKlu9Z4NREi3bqLJzGbNqll9CdMUVi3Fl1HlgyKZ4mXKbveZqPMouwx3q
S110bANyTt4ZKnWxrULombJPvviWB7kz7fS9/O76TKxzQbrPn+80eeXz4Onq1lXifaf72uX20qhg
jHSoLvmszouvEzW7VxfgNfkqxvK7/uuEBukDFWPv7OQJW51NezERTOEblnGWfbcvMHXRSXzHQTOM
Pey3H1HFqtYO7W5DEnlwdcULNIGPJgiboxPYYbJMTz62hwd5iojNdwMVxCZVjfccHRCsKM1A+GgO
xurWhqbA5roBUGLs85IE+77YjiKsdmymCmFA5hC+R7PLlPG+SOZoPwZBTu1RmU5Zn21nqvNHJWII
WchD+VIFCiWijsCO2KiOsqvwSi4ZNX3YW0Wnn71aUwiJbb1VpuUdeT3D0jZC9bXJ8YLVo2luwRYH
r65mrJzYaj9GQ9NYmaGYDHi6Xp3Q+ilvtGIEsLY1WReXrdEz+v5hKW+o6+7St7Xy5KVpuveSBVjF
4eSWdsyHMXNwvgXBT9lH4N1wqsyQPJk4OkxiLw8cGGlmJg+vUCTfa3WSgQ4Z06U86+fYRFXYxOKc
7EnmjMj7NDb2t9vb2tvVjNu363XLBGOZ3L60vMkumczwJwlufSCBVOrhcb+UZ3HgTtfM/Ra1GRP3
uokXdSUQHAACbtrdSh/P1pg0t2ZXDSYAG71f25ql7THQoFudpmhZQ2g5mVPtPqf5bzIhlCt7Mmes
wAY0TPSOUsVneMnv0CzH+yCvp/uaiFnZXXa+sGE416pUggOmtAb3rkVso0po2CA023LSJF/QxiMC
Vgh7/+uElZBh65sNRFeKQguzUce9U5F7SGokooWy7kEuir1gHywND4qBkSbwnEusM9HyCud58nL3
UnvI4RaDTqJ53aSL2mcQ6Do8pWTJXjXTty6NO3++OGWHMonSGcqY/5wwKy1amIn2RgLESrPZt+LP
329Lh8g9nBIKRo/U/u6TSofmyPnFBPQV6VbywieLP0SUmphqVP0Qp7W/ic0+fOytWaeS3Po/9P43
5ETnV642P9mgi58dy63XRugpp35kipJNlP9cgLmPzPK7RZS18S9XW8vvU/kF5VfQh9/8KsY3xYfk
FFF3OLlUtNdeZ7pPWlhCEcV2+yutGKTm7tcUW+g92yJ/As5dIu/o0aYgJTtBRenRsUfONy8rf8tv
oMXP3uAVP92QMX5K0uoxGDH9EELgHRK0z+eq88I1+d32M+qRt078Ij1SmFjzkh+4JTw+XEF7bQ1l
bfbNRMhDZF1CuAhYAnSqoKqnreY0iB91hQgZhSTrp8hS8dhWpfUc9KG+8P3YfO3yJgM6mlnvZVi9
l4jYvheTf4kzN/mF/HiXzmGHNhJAcVW0NgnFPcutaY4XqveEF10JF3VEZaYc598F9FcsR9XPcqwe
B/S43+fJ+OnxFd41VxOmiTB8jbTWXShhFj93fK4WGNl2Y1UUr5YxfTgAGn4ZRbag9g1N1h7MvRpB
4saKR4qoxf+iDRt7hcqyuAw2M1O/6iAKW+y2OO7YbyKlcx4ah/VLotv5K6SWry/Jfl92LkYIrkrJ
VDHKGu3O1FLrvhQhRuXoZu9E+kzLhuybE55TSqZoYOyqy95rJ6MMVIpQFXsevpGMu5P9VlbiEprN
dG9nbfIaQWPJxddB0upvwqHVtjDjksWM12FH+qF+LgNKAJlePel9YTI1EgUBA53UQh46GIhObfYh
L627qj4VbryEQB/sGkAAvOca7cWsQozaXmrsZt/ezNpoIJWCQYRji1g10bQnj5fOxREGeEx28XCy
jiCMvsuWfEF8XS7xxJU7eb3jB/P9wHb/1xVYsY11ZGrJumo9L1sadrohJWu4yBvKso72Fcp4CgL/
fNM8x7LtEqzE558+1yrKs2L6zC7hoC0r2NErlITJVp5NXKu56lC9xKWUmSltZA65kkM4LSHJFYeu
0SF/EMIBh6lG8BG703Ov5XufjWCwy23+HGNyFb2qq/cPHRtb8hbwwwRQO2l5O1n3irWvAV0v5VkT
isoGzJC/lre2dkeaMfqMnZaX8zOGOkb/wQlOhmj27fCUJZrPfgCpa7Yy//xL6+ram7zShtM81ywV
EuKOa483nzPol2gG7+FDXtpmZRI8WQPPZrYF7Z+wEpeKQfCqD90F6rcxb1nGgFti0XQ/BCLrgDwX
L0tInvSrYes0gpto3xetUd6jv5TD8lyOHf/pYS0VOixHu6s38MkUQ7Y896dltXoE7Fl3+qvqEfLk
a+QDpvEHwkXjW1qaAKqH8DVgPb0hXisSKHKi2mYj/Puo/HPWCD/qeZ62ko/Ckl/fp03uLbBU2cBU
1Ozak/6XCswWCZoRy+v1ZPX+3u3H9EnBsyD741FnE8vr3Du99/BEBmQn9kBkN0rlJ5ukVErKWmzN
y8prDqWXwVN/Ajed3+um/RoH9kqFCLbCPaesvgpduhMTZCP6JlHoasfWuXONeiWX3q1mo6Jlsw+i
WVueXTFmL2SRnnDRac9WyE4W73ELOITziEzduXHuBoyuz0z13U2uZhdgdrV+gbwdbRpMGms9S4wX
PAAFqLJhPuZsBr7YCIBJKhp3g9LHSz5DwwMxnc02sBNYv+kwPKSZ1eMntNtN1nvKMmqcIFpWTjuu
IZ4YK3nLgC1jk8WhuS59v+YZnhRUbE1WfwPJ3fEwJPfyiAI/1F40bEAiJJbUUHloAcghsdZLKaZm
P2vLtFYla5ZdBEXyZFa9so07YFltPtvbtC3DM8K2YzK2qwx/2zkz1eoco/7HLH1KdZ+GeJFH8px8
UZyIfGqhJJVNeVZvOpJX553CGH6d+aGI6mJzJart9Cr7zLq4GGMfsXPAFT7xyts5y3dqFlvf7IgJ
klHar9NU+LvZygHpiuZAiPbCqyP27nrDBa42fuRZohwCvQRbiiblIU+GM95huER/ukJXXdnAvO7k
BbI/J8QZEfpDG+NxIPALqjN4fEKmjVe02LxnXLvY12AEX7XJxwY8ON+0NoefFIzegsR74zVw4e4j
Se0P8i5LPyaso15UxaE01EXUbho2Spoh8570GZRmSvCZGYxav2x47BEl/iTPOe18Ilfau8hW20JL
gbPnErjJjYrf+ct8fAP47G4+Ia96cw0j2GjT4N/Lrm4CDG4EBOLJpqS/QsrqlmGcUKkRGlolmqdT
gP3HQBX+o4g+0K/PHxkZbSuSn7WTFkzlXRp31hLnT/nDTzfQI8bvadCXKEn04gzOWDu7OuARF3r1
D7ZBDK94z/sfDqqwg5EH7UEeEbrU3I4KcfTV/Os62ez0iNSdr/uiJmeoSAl+GtEyYf7EzgqRBTZI
2kzrCifZEjG6d5F9dZC3G6Mn2jVWDP80zUakbMJZTdYlI6xAolr9om4T/5SjNO35n3U+XCK3pcIS
XeUJ+SL75ZE5hNwC2Fo7gYX4ugKtsXVyP2spMWb+zWS40NNsItK2Rextiqoyj2nCs2rVmVa26aDL
KMSRA2NgQUhGGVxwEY/WLmyCn1eWYHPNeFRkUPmQ4Yyv1DRHPDqsjLaao0VMriCA619jF/R3baGT
VDVqZxJ8+v2AyB2oBTD03lFJDsqyox4Oe8ZHsoB7kiSqBSHLE2mf03SUR/LFIgP2UHbGpiq05IEp
DwXs0A0oMvrtNcXsuPCMSNvEetIh/yo6QC8TyYlzYnzknf2MRHh4yrvAWN6OspFYnxYUunBZw8ty
McphLfjjnZYGalRkzobZhWcfxiq4RVQ0WQYB2TTiIx9hPCt/mnA89G+9CkW9c3XCNFtzUwfJtzCt
MvZ9C6RpiapbBeXNr2N5sszd7CiP2ED+59p/tbG6rVRjPGmVQ1iVpg5P3ViF1wGJtGzxNhufbCc7
WlXiXAQz+2lqVbQVDikH8mShTdSbI+jo8mww6NahGxIYOuKraZHu3AP8ogTIrfKGcVbxyUzKveyq
emb1hLc5B3kyV5Nx3WRzvpFn+7Ty9qpOfLo8GymrxHWmM8hZ/xwa3rop2vIoW16rT+pqGiP2tJKu
W93a8lQemOPBMYq9Fro2EVaW+hLmOppqPfdvX8onbvR2NJGyR3FBKOkVdVZXY827W+nerbozTj3Q
wOVIYYQCFU2bSdpJHoU4m25Nh5ARqkhJc9eHCdPf/17y122MPfVxzknf+u+Xs8GMwwXWzmk4DKQD
oovWHf9sps5wbyL6u2/yBtVOldhr2ZQnxqryDlnsPcmbvvrVPjvPuCNOX/2kAMdrTSu0/2HtvJYb
R7It+kWISHjgld5TIuVfEOUa3nt8/V1I9lT1zJ2XG3E7OhBIAKSkEgVknrP32it5mTwxx0GeGivB
QM1XQTEGm2gMna/c0bLDn5fmXQsanVXokmBtLmmawLzMwgZ5iehBSWBnUfgjpes8O6HiY1Zxw6G4
lr7lAeBpNa6VZRo76Vvo1BM4AzLP5dk6U6KN41TdRg7jiHpfIEJ/J4dtl9CBsXJ9L4cqAGW64bk4
yqFul6jJ3EE/yyGitlsb5f6THBUYCMrWjMEIOPFlTMonhQyLn0KEeAVa9bUrVG3T6RQJvB6yRZ23
MTd6NfppRttOAb/9vQK67DKJOmQ2qVpyE6thcDbmtC2aMAMOURuODiKosE/NF+gf6ZPWFZ9yUlZM
9DC6gGe0TT+STlu1m4rE1BeOJrwLlmTWmravrK15iNreu8gTonTomFYROkvUz9+01jmrvWO8dmnd
77o6xVEwBsNHaqirGsrI0YyEucl0+2gSLvGie5SAHTz4Syz442dspPZCp/p0Dse5JII2Ux6PqDSs
DZERtDtfpvc0ZqxvhS5CMucwCchN9HsvMb14YVvRs2xf2nnzC/Kk+QiJS4P+V/Zvo5EUrHPnVRAS
RgAacQ8CBAGv0uho+x0E/qwOnxJjUi5y5FtOQCxp5h/ksKozfV33IL/d+QWW33d7A/XyUp5tdNDg
YyQebzS5GCJ464TfW0sTqn8SsU1jwyC/S4V79iw3rlafdMOcTvlIfoU8pGgd9A1bafdyKE8wZR+I
eVCJT/z9Uoi9NeYR7gjyWDq/wWCkxtYbavTTbeHMnWSi9cIqPbE+KFbYsKdvpKmgChLqe6uZ5rbx
/X7b0Xz/cPjbk8GpVTsFC9dP3ZWl9b/ctkerHaTj5bHnWONFTchVzoLeZl3LWYAyhbZoycRZQG0a
t1YwbCvoVceg8yt9JWnsZjk+jj2w7PKYZLXzBH+ckCoOeTwCJUfSzb9OyMvKMSj11e93kdcpwd1F
3fqsOUW1LdPSIwFw8Eh0ZOO6IYzBwrv4yJ5vLPGbHRot1iXzUF4BNOfJDJvuLA+RIDdADk7BAM1X
+KXr3Wwj/zaYEfzd+dAQOsZhzoJY/PkqFCZofrqkIcpLTK8Pidvtv8kvIA/VtaItJlaFeznsorkf
lPrP8gr5Rmi9iqXb281OXqH3wr0ABd/Lb+FxaDaS2La+9IZZ9INm6h4iKbxQ/D3JUYoK5O6EaKei
1hp4pnBFkRvoyxrvlxy5aZnfoX/9HKdCOcpDU5xSiCVkb5HPL5fHvKI5ZllDz3J+iz6hC6WMzNzT
aGOhlnpTS2dYoUvEmjYnvHkQpHZ2qNRIazxzqepZ+4k4/NKYYf1X4cfrqOu6716pOty3Y/vW0R/f
0DAi2bhPi01mjdoOITh5j/9lT8Gv9t/Pkgsl7PIWADBfpqQfY9VOjVtpzemRyD3kiMW4cbOQZ7PK
TqO1G44Gc2o2QaivK8IJr/IyPtcmvG6UbRFiTVTyw21sEQ4x8+5vikGyb9ZWf++NJEZfStNEQebM
lTNmQ6OSNmdrHko5j5iHesUK+hHnhYX+rCSU2eRcSZ79M/zHa5c6fzcXUdEwJJzJv066QqCuXb8+
RgZtRQKVgajNJ+OOH1HYzXn6fUiebAO3x3U7FFt5WTqFESpqfn0b36/mTGReKzfyahec+FEts92f
N35cMX8TE5Zx30Zh/uf6tupuzKiifT06F9BQUb2sFPuou2NxFayNXuKOLIUOgdD2MRSs0LCBaws5
HM28vw/kLmUImdCsE6CONis+ypMtWshNMvjmair74KWK/fqS89fZDU0M/i5JD62viceXcQdinbw+
1rbyWq1xwoMLPeDxZbSyie6Je3p8GUh++LQKDzLE/B1mVSI2tumiaYaC5Dmmu9OABR1TJeqOcm/Q
QgsEg2W1j7E8KDfyWB4X5RKuk7usfl/y52JHEbz4z0vkHgI24L2j6iFtHhBL29NXiWMZP/pU7CNc
lu9aShKzXYiv1EeXTFWejJgqNN4wkm7k9WFJ8pLVAzd0qLG+gYzeKObkfUzVa6dM4cF3nH4h1U1y
MxXll+j1nDqBG9yb+YqMTJR/XJFa9dfgB8VpGqzkEA2sX+1p6C8a+BynUBKi0kzA3h72DumEiBAg
AT5xwqvG5/KKCLhfDA1V4hFUUBSRV65b+CrRTokXdGUv9pxJ6bIQR3sbJE+Wa1PiBUOzkpmUI/+G
sVuWn/KVhpPHRBq47eoRJBQZ9EHCYrqHCa14uafMx8b5GLaxv/fksf/7dUqu/j+8y//9uwqbsCXE
gupPM6bBU84DbpfG3AZbCBpP8lg1n4iGZoA377o0nhjKs/hyjTNVyJXTZjErsYnMDgHc6YRH7xVa
FlkJrMPkjgnLBU1OSx13KHeyriYLaUYEwE0e06TOpStJZJBjfwTSQT7LhzUpEy3YsF9HIp6+1K5k
yUwNl3BgsW80p1tLce18PIzLGKi94S5JR+u3kLfFDsOGeh/H8i+JuK/6/qXLs+FVXjDGXbO2czK9
CwcDUmzV0UfgONTWzRbDQNqVr4VhLeXxmljuQ6aMVDXEEH6AFKF8UYv8kI0Dd/kmPlexZ1x1P/sl
soxyzzxCIW9e5d60MqJRe+zLo35jVnuNWhJBQlcZzy1DuFPdb1c22vbNI6PbKtxt3g7GRV7CgoHS
pdJ/fyR842b6q2th6LaivOVkGq/knjt1YmWTeIJ0TBUEKLNnz8f+nFVa5XkMaAK3+eiq+PLrZ1NY
3Tb3niQItZsBqhKYqhk0EuJEN7Z/TiAB06/NR6MVW6KA8ydzSjuY2ISa5EGSntxR6V40HvIr4ZXh
Vp61ARXsQ/xcSOgdEj7ygFZyb1SnQo/BKsldVTTrEVzFprD7Y13ZOnbGXFW2qmI9Sz2WVGb1dtCd
evHJ/xku3vdWZObNKEY0kwIYQa+Yt6EaVrFiaYvaRYJALna98jwdRX9ZtaeSDPd1mcY5II5oR9ZS
9HNMw08f1sZv06ncswPP27qx8qmp6nhpXT5mC5dekV6PZ3lIbqrIn5hygDLEUnKIkZzvu5aiUDhW
9UIWZcKgPBmgHN5JYB43CElbMC0mj+/EBqoV59Sm62GgppwTHyr65L0YEB7VRjH96Nxp4+dixg+R
5BhrA0YdVfnoyhgINY/wY+0m1m1Sgm8apotvJXklS9/ptYuNIunqhMhflNDOvjWq+qOnVXobxTkP
/lKjcFyVdi4+yBkzKIbUHQUhVbzyYF2FbtM8K6mqQcbnn3ShiCJYA3vtnrF2YuX6veeY/t/H5Fl5
nQF56hnk6d/XBUGLAzJ8d8kn0PZhgDGFshxBIcoA8UekPlucO84Bp4dzKEfLfuw9zv8Z/7kGqRd2
fF9zCJw1xaG04BAuarl97MvD0XwuyVvOqfUwpQt5IMx6XsEE/vCP83Isz7CQIWphVuDJd56vk8f/
2/CfX/HxZv/53cij8vX/+R10jf8rz2ttW4opuhJ7fgsn1Pty1ACbuso9D/UpBmcz3qDJCICqhs0s
5dSLpYZVHHNmU1LPTKJLzNTfQXcjB/l8RO7Jja/R3CKNZGdHfXTRhR0+Tso9zRUweEpRrOVQlBUq
TaFlC3OyrIvapN87TRveSl3Nj6hZw2UzDxVYTbs8h7iGw4ghbYq1F+TRVg7HVNGXCIo9mkv+wu2t
5GvEQ6uHX3XrRcis3X6T0or9GnV/NYIbJ+BRMfZ2j8RaXk2M+cmtrf6FAsJ0nEzuso/jk/WV0Oq7
jZY7ncfIjVmY8O5qRyUUf5240hVfJKla33ttO4reek2svEOd/yEHiDlsfPcj/ENO0T/J7yPEfjkS
LWTZUk3XcmRPWYjcxN8ijbReQ93onvsp2stzg05qEQ25fmOgsjkVkd6eNMQ8zUKOrUQfKT/EyUqe
kRt5QnOt8phWAeEnoXeuCAA9g+DDp+xU3+UhuWlNRycLeL5EJON+HLTuIK+Vh2p51rM66KAF7hBj
TNI1iBCdkIGevHn+XXZlp8LnEcmTGVX2xaxJ4VtYkRLsQgVN0Kg9W9mUmdsaIcoKQ6i5UsqJuxo3
Qn8RYXk8UJfBGtPpv6yqC++Ig8K7R8mesnhiHFSyOckx6O+uI8Zr6Iz5HntwvArBtLy5CssmblUD
T2GGTkXTIjXKcS+HHhqVRUb/9fwYRuMxpp0D65VrSdVj0w3Tc2BMkNEbce7U5N7rsLuBkGPE+Mdu
pipUblPTJVg5JC1XbdOj0/7w6sA85Jo50PGoc+coN27hhC0RaANj22m2PA3v8kTacRfJHMAMpef8
cPw431VyFR/FY3bqp34VeXRms8rCfTVktz6i5eFG/r2jdHJr5s3MMl33GoWauirym7zMrFhuOUSr
HuQwV92PKmh8I1h0VlpdpDvKCieITiZ38lkeb+bm366pfz9eumEI+d/CAp33LCVzuPv8cnXqiFr6
gt7SQ/prT/faRR/WhGF4J+yoXeF66W4wXLVVoZPOklvCWxlGwEQOjB3cVTCpMaxbaCts5QG5AehG
+JtLbYV7PenJE6Er0URCmwlMtqti6yiHYYshXrFCcyOHY6tDU56f+kWu7eUkLBRolFQFoFZsJvol
JqdvIWdt8oSnt1QShEoUNZIrJNHlopyG6CiHvhGDisaPBG/xVy9nJQXsY4QKGlp/I6IG65YpYTpE
PV0JK6kC0VzlkT4f3CtLW2NJjwfejYi9s1kqQJto25w837BpcSTZFvCX+gxEomFNC/m56KsnmfsQ
45TM/YSVAKUFQhOr4pjqRrTKUTtsWXb173XTbx7dZVFnhNMbxUlMafjsFz2famts9wL35yrNvIDP
d39G+xxHS1RaJdYtHvd1L5KI1ltZbBq/ybDXppwfUbmiENXVjSvccVk1QXucmEjwI08sXwvHfGO1
hTLG8z/jYfL3ImqKtRySpveXWwDMziulXUFghorYhTOtcvKjTYe1CXQrpbdFTktgrxbOFseecfYx
H0k7pjRP+hrGzFFDgYhhAOsfxky56VjeX7V0TNepPom1jPEYU/Wrn4IGBifpHQ0MbtvxXuvIT56b
rL76ntJs8j5twQwjZctb84PuLCjBRqFqIUAouEb4nHciw06UkZ6UO1m6sZM6T8lZ11YpmH5MZXl2
aXT9atskTAU2VAlm8dkcpJHyQamzb95IrlYEs+uprBrtHNFWWcoTiQdlujXdO96K6ZC0GNZ0Va9J
Fyyo/HfZQM08jXeDkwcfaa2/FJMSPZtmqNyyPDiWeA1Z73CDyCv0uAu8SMDvy8FfGYPWrKLexiVU
TF9j55ZLQKzNOzJeEHD6e1xlA+lzM22gSvyNWkM/n2aW+zgD3OVej9dwygwHXtdE2OpMOidUfqFY
Afxh16uwyWR8TCKjetFMVkszzj6JChrggOmetBiq6dhrNZAnmwhEo0NdbkFMyLUxe3wWEKbzpHXs
5KmFWfBsptm7VtXBp190ylohHWTHjRYhKwXydat3hEY5mF8iS39r3bulpd1ro7nNTccKTX6N/gYy
U5wHbPuLXMesoBHpRPxlo8zpNvqb3WAEpdvSb+RZjyr1Mit6ay/PlhV3A6/RnTM32OyYGcSNxS4p
iVXl32I4DG9ZeabCXb6KorPvY9su5dF86tQnKPaXxMvLN1udjLPVu+FcuqreIsuLj6MywDic3wGt
lr3rmxaGc9ZfqAVrdydokdBABfXwIy16HpEfRVJPi4r/3hOEZsvS191XPu8drYp0eHHSVlnSlUzv
HuX/1Rh17jOvjdd936tPgmckeglcM1pJMI8p+vKiK3W2FUWYnx0D5RSNK3S3k7B35jgkR/qSdFqg
2h80FgWHMuNXmrSeOJa0MneZ4munKmzE1qtL4zzmDq3MxrQvCErijT4Z0ASCBCEfDuPnyA4x2gDG
ClncnCtPmCSUOjxltKz9YqK9Spra+qGMHp8QtVOfcWHWex1J11ZPg/K1FeYHivt+qYdWe/Bd8nOs
OREl7xOQLPNGIR9K0eruJkdg21xsGqkHBN8MX5yA0LbWSnkwztdWhp9eS9i/U0Xhbdm1AbSitDz4
PAkW7sBPbuttsZd7yKWKfT7kyVHu2fNZuVcP9l+Dk9TrqhLtMVHUYavjfbv6KZlrPYqZl5gUQ4BK
qv6pCvGmT5H1q0ichabUzqkz82DT1+YR1OX0CdYE878Im2tt2d1eRa+4nd3oz31Tx0sAksP3HFmq
pqjar7ppPsu0N99EECZrMsVwziO/PFoKcmqzmqIXJngV1adU+3WWr6jUEvOj++VXlnsnGkbfaGFr
HLw6ji4FpuQVaJzuIy7bK1za9lflWIcYWPwn6gDs9EmkXKw2Dg5tXpTbsEndW5nQj+8C3/oJOwZm
SfsrKIkI6EoWiCndfDNKm62hp/ouiVvCMqrRf6wZ/ULcrbjTXjXPq7fVhDbwzxXtDGKNWu0eFaH2
Kt8jiNQXP+d5hfyJ1Kw+KT+Cuj3IzwrfOL9xgjcg05CB69lZtovCurknRp7wxLCtHwNpBU6v1x8a
T/Y1RL6aPOo6ulYpgZOe7Rk/PuR1REuAco/rhCjKtDoC0hZrw9aB4tZ29jyG1iL39OodzGN7qLHE
rorOVz99Zfxhwt9+ziGlXTG71Aujb6UyV1/qgeUB/AnSV2oHO2s+HkL9oPxByUG+fH5by0qXEf59
6s/WdDNyy912YdwuQ8r56bIxmFrjjwyPCuKUm2hzhc5mfpIj+Qp3QN5suS72gfkKuUldgnMgBF/l
qOOPbN9XrFDlCx5XGCgJoQ28Fj7r9aFPrWs3b0IrtC8geGJhm9c/h4c+xtWEcpoV9b+doFkqlmEc
QsCfT/gNTzu5p5XdMQI/e4zLMUfy3HfVSRTlTr7n45hmlfWGFsxmMuYpTVkCgchN40NHNIv2AXKB
C2HSB6a3S1AUvzpxtwJoYQIt+2xF1e1tw/JWctjYlLYGtadQinHg5qvGXR6vRVRsCKmsNgPxRKVi
jCTYcx+mEZsuNT2xD4/bck/YIZjB5izvwyjUn0sgOk9y5ELYIfa0uXeEnb2ifpS37taG4qAYxZaW
rEnp2ypW05B3R922QPbPexnRbZ2q8gdZO0C4Agv2JUJ6ntWGYiyZ+9YvNMiBw2DUeem72OQDw548
W7GUCbwyxn2Ioa3lh2LGOdbvABy6oCjfIKIa10Q0X4Oj1O+AmII90iS8kfNFapJVK4U5114OfVN7
i8nweHKFpb2iU8Ro0zTvWTUr78sCL1reY8jCfo3ICTSLGQG6CAqlQwHEUEL65bFoPiax/v9xDAtb
9AzxmAoP5XNM218mcufARYico79aBVMdnQyl7Z/8iEieXjTxd/Smr/3Qdi+zF2FvmdAklVzPPkvm
i/ICvaA3BCf2okSsOusxAspqQWY99V2n7mOhn4IgUZ91YeCQVbzq2zCETKG6qnhKU684jxZiUZWb
5zcXqGOq9eFrhGhpX+dTuoraft8wab+qY13sjMpz93bWVec0IvMz9xztrtVkI2OaFEdbq0Ks4INe
npoa1HbcDDPPDqjyYDbhhn+paNml3hzmVIvPRrisR2urOZCT0RweeyGGZTnEdqklizpWdG5Pj/OB
vvGtSlk1EGqICHZfhyZLnhrLvsoRtCUXaAOPvrQLfR+gBq1nzxLdKcurvzd6MWiLrlFLYpE4MYK0
oHIQIfTqmoyo00whyQP8odjSb322deEcBp1QTb7rb0auf/7vHZ5FuPiE5l2tghmkmunOSYhofAtV
cnxorH7kyN0PfdBUq6oglCi2gmhT0WVKmURS3EtUPDTtdAeeXW5gv9jHKqjCkx6rxBI4wgEfQl0x
cTrjB5yLBck92tnM/HEFxYIH4rwpCVx97Mmh35npQeGhmATnPNKgbPLwJlEIU06IEMfjHcDN9Adj
pgPKNkwZG92yFWHM7QNX+p8r5h5NHJnhXtfGYDnNGYYBFrKlMB1lJ4eN8JWVESrG+sGOCfPwmeKF
WGepcNZ5lpgru7Pa51klVgQJH2oZ/Plw3Y/WwRib9DBohHlUBcWb0lSzW5ABExg1WvOlMXEvUsVG
7bgzwSP2332EbkvdgAoQuYP/rhbhW9m0wZOWu/Uyt1no6SFSb6ExtRX8HWXRXal05S02IuVguTmh
G/PbFLltLtxp+Da2CQSbOnI/RPlT3kwjwqk35eisWtsvXg3EJJNuvw2RN161wf7SOfrumSbYJq9g
kfzAMXi1t6qpQhO1FPBLnnHXNpk0OyC0zXKseBY2BXfrXqajjqiGtv2g4Y6QY5ioyGm0CZhkC8C0
1wGCyV+MwwJTLdJooRn5W6y52WlqteqmRUl5ScjzliMrC+tblZfVJiusZiWPyU3VOL/sSKydgawh
M9WzU6032ckdHJeYy3k8Nc+tTuFKOeaFYf4c/bpjSmc797Ivmo0Gv+PYOkq1AHLes5h98FG5/R9c
1fkwWG9vkOmTYcdCq1zIXbkJWmXtxRqTMaKxcyok3xHlFPuU1INlRhnjXrF6uLM+6wbUSH3tPDda
uafzMnxGddevRD4lqBpyIz02VvS3rBHh1Sdaxo05lhsfHPZRYXYzLeTKjA/hdHIt/ujnZZteXi3r
+lB3KGpknVvlofL4h3wjirjzGy11JaPxT+QokFsC2S5atBSTApJr5h94QhJ5wXcVLJXYGDd2Zg+0
SwX4Az+lbipiKpl50VmXvgiDDfCXaJP+TlGTezJDrVIbsWPa9FYZeHh6HKmglNxy7aQ+GYRZxL9d
zS9sDgNQH5tcbRoAHsCQFBOayjT/oJ6wtZ2Eq8hjtTJMCxU/0u7xhyfH8hqrUqvnPmnrpZsjsCRv
st25U6NuqQRmr3Tdjb9anekgWBj3SSgKlSrkjMEEJ81Hy/8SBVlwpG44LJq0616mvG2eiSx5nJz6
NFvGwYQgNSfgZRyct8zUizMmRvPuZcG4MvmCizIaviSTRoreH7CacLK3UZwna4qljzqy56fqtZ7i
N1lkJoxAOQp1MEiMocgMIsnaVa5dr+RZ1ojpJqUmuhnMDHJOWI1LzS6+JVHtvjSqV24tV8R7j1b6
DWjhsLDrxvpRmRWJg6H/RSfFXYlA705wxpxz0Gpw7P1wbftuvov6xP7kWaVPTfxZWHa4b1PmwPLw
WE1IKCLA6ClgzNLHaujGU3CsErIc/xBqJLAm9oJ6H+ftA2QjD6mDn596+2aKrnrOCoT6yKSKpReS
eVen1WcxC3icVBQbBybcKqAz9dSodgwhQuivKN6Lla4Q7qxVmf5K0F+BzJHh4BPLKNqEUvbULCa7
IGPBx4vQJkP7FBJnDes3sI/MQ7QDGmV/NwxM5UVO84a/LXv9oKYrhdqcqpa8vQJD2N4Q/RdyO6/P
wgegjxZM/cwRfdoQBO7xSXhl7pA/a21zjeFdvBPLEB7LliWTHOZKjtUDvfNGIWLxXVhjTHFLdMfH
Wc09dVAhCDJqWONG+rH8Csohfo76mUDuzuS9mK5Toe8Tj4XRkKXqvu+Bs7fz5zDgOXDNKSg9RnrY
vRg9KVJG0e1Co0qWpt4rbyqPsNp+Q+pdP9WTfjcp57x3hWsfoKHVyympwoMC7X4lk35E2eBv6v1o
H3ZoYQstsY65YI4BAgUVem+3r0mFKzFIp6+64kknBq8+QMEmct6pX7U5HNGYN9hlP0oRdrvanbMU
6S67W7TPcxBAjnbcjPKLY6Xj02gN2UICmNT5BLO8/GKr9vBEQSyDFBSOX15ac6InnyjyR+K11HGd
KaDmZ98/GrZ8BiHtxtJ2roFwhqce8OeidTVro+uesUjztP4W5fqPDI/IzTLd5mga4IMreOPfxDSs
TRMxb+sk4S4vs3jbZbgffcxPBB1DVmdduJJCRYou7k3E+WP0+xwrS+3VL7mLUeyCbWnnMTYZvV0S
PB+tBEq35WT596I13AfvKlfGA+Wy6nWeBRx0LdtTzotXZp8mTx0SqXVOjeAp9i1lwYc72tOFZiKb
AB54bHwMV7QFqKnMM28PWWyYKCdlyqqT7xL1Wmi2/sISV7W2pt2/yoczcmt3oXoiOslh5GbbuqqL
e5iDcXKL6aQEOcjmsgteDJqSM/JtOqueou0rYXQ7VxmSa+saTJWwNb26Nr+ZKM/Dn2RWLAWID39R
Gt3eNGrzm3wnq4ka4B0aQYWjgs5esckq8pS3JAYN2bmGuzDmj6beh9W2oSW9DqCnb4KwFcuERADu
aHPvlSfdNoCKIBEJqjFHqcTjD50c44VR1e5NSbxflqmL9QSBhQbgkL4Ews+eRQSZy7asWbc0/M3q
p7l77H1CheR8ru5LgXgDbpc209Op6lRIA3Cl6pNbLgoCVzGKateHw4cZOFZpR72W/OHiaPrXMHdF
c4rH9BJqcfYU6amB3bBbyZGRwD2GXKdhH4LZ/GdT1PGz6uPOifoRJCUxXAprhguiOmRwYtoXFbpR
3QiLdxb/xrq3mnYrh0oG3TDq2/bQl/GWChYLP1Y4hVPXO3dMvGVZc78jt/zu54l5lqQKz0bp+mA0
JXXvrlAuBou8whg6qg1dTrfP7kXJb8kNciKLFRsDdZCVx0B45kGbGgIzC68metQVa/yQ3+I6EqfC
DJK9qlbcjiQbUY59/KoL+ZjFH4TauhmTFQnMr03pKXelDsMDTnnSapJu+tbFa5DRyhd1nWQzCpob
Koi1XHeLI4x1cxdrQuwLYRTnAnIVNWoeFr2GCFm1q+bTVbwXe7BSpthVeSnCgsQrM2P2Cu1UJ0pl
rxl6eEvIF10kpqHBvkWrVDnaZQwn9a0W5F5oJdBRzVF/mWoJdiuzs4U2wlv+fZVtpIRlgE3hIz28
aEYozp7vvcvvvtFG8nGNsb5aYWyeHb3okerxY+kUJoNQoTOtkhIi/y3AeqjbONXp17S6fqzqqXsS
ofaXcEv3ijzevRUquHh/PHWCoIkozakfVi0U7+nfsG94S5nAjxQn58QFyrKzGBqQRjOSSRiYhX03
sKthLAc+1ibuAhV2s3ZKpVv5eTgsHUMLXv/bXp2zcviPs7lWX4iyL+I1qFnyngaxkXfngDnbUp17
bdLXV+/aws9JgsmeaxOjNp77nGgk4ib46DcXnkXZqgrTw4OLk3QKjHLJ/h/GCvEmOeI740K/n6/j
d4Oz54520wUCV6tD3Jdk0Tfbbgg1dt3xI0gISG3q7smnV3QL/P5JAlCEXfO3Uc763qjBUtalO0zi
95AaenEJYss/JIofXeGgdfc8o0/Aiknftqbd3mM11WF1NJ+Iv7s7WOd0Fznxm8yWlRvF7ZytGTkv
cgT+b4Uhc1YOgzulsdztLAJbdyRMWAB8fNxrlGFXoVV5KzkJ7LNpZVa28iQngUBEwqVWMQELNesc
C3/YmwIaTFWCjcNEbq1AeKivIGCLhWtb2o+OGX9j+6TmWaiMK2y538fAYlncKMULljNQb7kmzirQ
ynM/c5mQ/BLVSiE17vQvI3XPtquSF5P67RNuFn2RM134Dp/8wsIneMNWZW/pbjtkdOj+WzZBLGzU
lNsrKVhhSPJ0YVv1TWBIW7imGXwZc11zUdjV9NLmEUVx0rdA9Q38anzcYdroRmcBYvytxZkqjydE
COxDHv8rCVpRFBD6dKxizLFq9ja5XBZl9ktaBBWYi8q8T1rtbIoagqIc+nXzrXR4ejezaSn2I30R
1Bk54r+HWurN+ZYY7dJEsHCJuDWDVlHAJ+OgUJLqSlSjPk++5s+YohnwpiYHYIDqxHefROStT0Tq
zrFE/zwBzSNmVnQ/wVllbTj9AO/Ac7sO0yfi5Zw9ZUV/C2Jpeknp9C2I++x+ama17Uu9vTe9BdiH
RwCIppuNmBiFUJc9hd2kwYm3gf2HyTFNG/2LnEFsGnkd3nSs2pte6VO8sYa940HwNbSZCpqgAFQp
/E/NSDv0WwpEW9VhuogvQjoh5FRkdknIkYtpY+f7tr7FFjFw82/tn2jVAyREP9o3bYgoxM59YDhJ
KmbNcuuGNY6/nDQ/EkdqGE559z1umPJ2/fiWutW4LYop2WVT27/SOgK4zAW6IIm61VCYED/j/G2E
+2N8k3vSDAfl/CSQAOzkodCx4oLMoX+55EwlejXo9G1Y700H28icdRda2sfgMRuZydpwVQxCqTzr
6b9cgTd23Tn9KtFtuErzrdo2IUhZepzA8SXAEvm5+h2ivbyVk5lOdkGWkMuiT9hrptyyV6bbEfdc
tWjs1DxfZloQXHyl8RehBa2WwCgfTB7CXsVAsVjS7hcuFk8sQARbSPuKlnX4puVCeMQN+Onpw72L
aBw280buFXW4HOsuXwvf5AZkAfM0ZsCnpwEPfrzUTq12l5rqJkUyfJNK89+jaGTxkyHgXWTtdIpm
sbac11hx72DCQdXY9C7THN3nj1QWH5R83IVjrmr7QYgvrSnUA7xVdWX7VUsxsUpujnXuI8P6H8rO
aztuJUvTr1Krrgdr4M2s6blI75iZJEWR4g2WLLz3ePr5IlJHpNSnq7pvIETEBlJMg4jY+zcn12Ol
LV/Os0MHGUGaEgWPq4u/UHEa3c6WPdzBmx5he3EWlylTk/VB9nRWG+9DZO2lvmbh31ed2p7ztgEd
kLeQGIAuYO4eDeMq1hBcXzRozGwVNdLQR9Keoaqb596keGMk5nPzq8VOexHAxN1EzfzqO3Mxbayq
aZau0WcbikrK0e4drMxxdCp6417PmvbO90g9l1FdI/Xcu2cfKEBQt8jPuqjf3oW6kDXELIsP3FC2
FM6qBemm5qKRBnbsAZJ47xTfKspwT1TBUUxs3XvZ6ssft3HdfbJdZObqZFD30vgF2xNE9BQfDLjW
bz22xwtkPfKdDheYB09TOgu3mJiBHOX77ZFTFwBu3mYUaVnehQ5YPyst1sCop2OPeAnFIDVeymba
t9NRnslD19bdQaOkWLhspNDkM/xjZ5qnvA2rnahQ7qnuQq2ecrKa/oxOLPS7o5Wquwj/DhQsS/bH
pj2eeo31g2yadcIHCtRz4XeKdzYlFAqAgruowzSmsCSAUr7ZsblVzVOSGEf8b7vHeR6aRd0Uwy7K
C43lgaUtZ922DlaqUO7P8XkyRuTB5k3mUOgF3AHkHUm+B6XDVQe5RfPVScNj66vzU4mO4yI2SuXk
8fvcWTAATxrCZTsQWekRoQRtr9iIpVYBtG/TCac927OSwtto7UjDZKdsYqcW98iZ6qO5dzO+MF4+
AGTRmMuABN0j9J6dkfabFjp4zTOT1XJwDONqwK+4auKAdNR9OnXDsXNI/zNjtf5yCrFJtnHxvVEP
VVX93je68VS5arS32p5MunhDZXMq1PfNQTRr8XUKmiTcpajHGXnYriO5i891LAdk28hq3JDgPe7k
6lCfwxRfdMuv13NXsj4iGyqhsSNp2qUmfFGQUGY3CVJkafnewxw72bmWv3+WiytVVdotFkz5h7Fs
1b2F1eYStGaExgRAUCnPLKHBoZpqS63DnpxPxxpWspPC0imrbDQU6y46tqZS3AWTLxVdy49Za36t
xsH/nrpf2l5bFHg//QhaM8m2TVtoR6Ad8z4Osa2V74lssnmYb02t7Kw1e7OP7SB2p0WJXTOW4M0w
P0rViiAUztoPZWyaP5B2K8wf2IB/raHJIbEscAdOGF8Q4MGhGOxDQ6F4HfZOZ298n7zjrBj4UOnT
D6miKA+j0FNUtfabgWPkhox6TpIhqCHsU2xIMMt1vKJ8Sif8CAeHZJLhTme7nODBBRNCp6XarWTz
bUA2C2SPJyUfD7DtMuh+ysFF5fuIX2KwfztTQ60/aP05E3WCTAUtNhgDIqOilGC7wpPIFFhcuc/E
ORiwo9V+d6GnuzigXdzGv8gMwlvLQirEmvrbmJzuQ8R7ZWTlV+XRwSxDv5gziDN02NroQ+Dp7lJV
1HRPiqbZwLsoMoM6hh7nH5R5GBbQ+n0eJEP+YdCzFuSsgJVqnb8Y/XHeeSLxFqpOuhidztxLuV59
Mj7lpVbxrGHWMsh5+WY0PPZt6CKYho6GNuv9Y1urgLxn/yRbCAf2jxUoZmuF0RTkAQXPGrnbNgrT
PZiZItwL7R9Nlnyfsy55mIoovXfVizs6INq0JPP2XUjm16eG/RAYbXEJ1GDN7Nmtm9FAAG2s0rub
cm2hoJ6jqW78kHT9JcmL4K6okY0lt46+eJat5Zg8BNow7JiA9o2ifDYVLKbkQa3WmZfmjzL5LtPw
KapHcxcgdGplj2OifJDbHrKhgEJF/6xQIzDH+iUy/eLcjxEWvrP6gLtFpm5Lq/42GtF3nsO3ORUd
GuNRm9TbhJuI1u9jojWVPcAgvXTveL5Ul3yKP8s0iTIL/WO0lXBwIE1Sda2/7uYeWWORRBmjMVq6
EQqllClv4hNNT3JvrJWFVKaQehSOWzubNj03baAv31QrCmB6wqkwPci+rm7GY9awJCzDEhCvFrXr
IAzalavC54UdqmmnaaR8Ax5BsBm9dfbFzobqGic6ebdkMiGmpI259WZrvKroSp1HFaZwnXC1Cu7x
zrfNDajA6RprIPsWiFG/jgZwJJ1ntJcry6pv+Mzn3tCO8tDhNX47k03ENKZNHSIrHbnYiqL35Qu1
1hKQg2zDoezWpUcKXuZYTOnmJ0+DodmkyTGIWv1lCGPESCKju8KeVrZtze4E2VvnDuV7AM62G19u
KgrS48EM1IMLRdZimL37baRQqSk3oiwo61Dyiy1qhurk8lclY7FSdMvcVmnxYKYRTslW0icnW0+T
EwW17Jh6sWPuMq3ogHOZKIdMzAO9EVqP0Bmiw5AIJeJmQO7W7wd/U+Zdsb3lwijT6bg7YM3qj1hd
m2xiyi7TPkbg4NeKWkTbSECFyUNS/rbMAhEKRtEI41E05ilbYdDEJQKsQaLrD7gItU9D+gHJLBbn
aRWt5LslD47wPpRnUffsADVfRz5aMHXXwYaZ9SE4AJ0luaPHp1ZjLS1Xj3JFmSS+e6dlcYMJI1Z3
vqs6dy7Zt0OSWvEWSUaV3EXnMN0p8yUpwOvPo4qnpec8IWuHhRvKXsAyI+2Jb3i1MCMwFvC0YRV3
KZLkIeq9q7J0E9Ss3Wghl8Ry5mvHpafxHsqeIEIazuqyxxnvOvsF/45kn+sa3lrKqKAV9NfZ0ONR
hQjQ+z4FZXEoKcBPgSiq4kCe1j9gY/yuSzOrTaxUKZiNhrqXm+4aO7POErPskLjBORGjvre3UjVD
dKVQ73qXBVSkX5uMaQDy76g7vDiJuSoKw/42zm24yEoXAyi/0zdeTLpPC73o4hoN9C3fyD7/Httb
6o6lir+Xj7/ezq2TlrvX2ul5pLrFzG9vYP8jn4QGZkorD5PLdduMrLcAeEltfLmeBw3ZXEIrmjaA
WiEi8exxIgo8O184eIau/kxtxXwwukndVOWcL+dSvcrbyleetdzaACgBPyhfmu2cu8h1vuIeYoLb
AoGV5e11civYo9v67SbCm9vGeLjZTbnRWGze/XTk78cRP6LS08qdoXmaoHa0dxqJs+NYIweXe4X1
Me/iJ8X3FeYHg7eRBLfgjDaHsXGje6ySNPZuaEsZDdDxNG1f6kYLNqAhDVx10D54AjdqL6vMyvYh
iMQrv3Oq+YlSf/WMx7wy0w3JopDZ+rc0rq5m5bLzWswtOsws5OyuCYwFAJPx2Ebh2RsstPubfOGw
zntVMyXd5J417ltMCJBxsZ51kMHnOSJ/guHXiC4AEnPyB1Xr7rguHCi28qdViqbpAxtoKxP4BruA
uHeA6MnTd21z/jgAMfLGiQcBgJuNquWf5T6uUkc2R5bj4oot/+Y+s+/bImB7MkwvUco63A8VYz1q
uf2sqqO7l39uYdvAYibUWDaa0N+o4kldlgWEdfn/xNcWsvDkqZtetXhKy2cd0ifOthq6e9uZk5Of
5/hKy9MQ9Pcp0PqvlVf0/kZklylot4/jAPWxFNsXeUg9J1pTfHZXpiABOJZySFHnheQufnFzib+z
SYqfoimk6tIsX+QZ/J7h4ln+3c0qfJoSfYFOG/YbD6Y9iWr2hF+1OJvh29/OMHvhDGbdAoGN5g4N
nRhRnGlcyXe9DqpkZ7owy+2iPd6mgNBm60OtXg1SdZ8ZOMuBGmNxG7TLnMLG2pwGTEHBlZzaqfvC
nibFVxvYsyoOVeEG2zHzbbJRmeMiIWPHzWUcYQb1oconLP5c09QHTM5FJ/g+/Htyi/qkbNtAcOZw
HMhijs5dKw4+7tA8OcFhN1WZHyeTX7bod6q42cKI8Bd86YdHXZk3oQnTTvec4gS4w1kkCHA9N05j
b+xCSN91YMbMPEo2EP6/pKOm3INCq7KVaDq1YaFeOdUrs4oHfe9MdgBEgSwwYM0MtQ/+XqfOto5v
2/u3v3eE83qcWVNIUIyT4WHtxsn5hpixVHVdKa7BMhQUum40VnI3j4tca9R6ZQTPGCX4R76R/kkq
T8kzpNJs0jcWujC353tW6tnKyYIDrBTdWXiCB9H6errumV8EVYVO+Mwdi34T2ICDZJM8sKUMePgf
ei9OWH/8yk8FlVmvdQWx2LIWxniq8yl1Ib4FXuvtMwAoA6ptN/U7ydIF5E22UfRltqEt3MBGxk4u
SvzQrBdTbnVbiLgUZYCirbM+Hn1YN6GziMwcOD8cW2tADV4TduUoNGMBkug7ybEkjwd4PhpM8nqW
wBSLJXodtAoJ7m6FcnN6Skz3eiMHy2aI8qPkD7cq4o63ko8xxDgQe8yhiR4pO71oPwYDaj3ZrVAj
MRNarDXnBn67l0ekhDJr5+WWdfR6wMEYyikU9JW4GBZhn0CoLbMHiV6QOAbTdQ+xVlU7JMvIjItq
fBCxq5RNWZw3MUfAuwf4QoExw8IIEbjoR1zeoY8+tW55m1swRMjWTjuGh9oQ6XsLS2Yd0oU45GT1
17c8l9ra9Sk9O048UT+4qgjmiH+1ehwebhFhO7KJTu1uIU0ipJeEPAvN4cG0VGMj9zbB4ETLIRtf
cp3MOMJh6vOg+NC9Mkt9ln1U5Obb2bvRyWFZ0lXzxRl0nB4C3FWmViuebb9bYrNofCh6q70vtfIi
y3VAZIC+qTU2u7fZ97Y/GcUCrxdKtnKazNM2XAemD4s7dB8RLYR6jCcZ6BkObhWiBj20KzC/c7d4
A4/YU5sss962Vo3tQuSoqmcrnCZEGBvt6LemfW9iZbaQVakZ71UUZ/3gXuut6kSiMYO53weohjr1
doxRftX9PjypAsnG9BFulRpTCNsLJyotrnPfmU+WmTg3d5aZDeciwVFpM/fjUxj6A7IDTn6SB79N
i1PQcXjr07zuZ5PEQbJVQ/WTDMMzqV2bSoZpdW9Pd0CL2pVf2+4r3Jhlr8A+7mPqncDCy4fGs3Ww
o2Tsi76ftpFVYeX0SygNNISxjIZmfC+eJkaH2kw2yjSZ+5wiMOalKDd4+UU3k2+4ATUgNWxjN7jM
q9BZmufBgnDtoje2l6NxWjylVtRfrWFnhYWO3nbVb8MsHc+VbQabPNacq4rSl+CZNfDnWrxUwQV+
ZHGEY1iG3gMcLVHOM4IvdWneZ2FZfC90bWMjgBoilnNu+L7HiwS4a56jt7ew+fn3AxjmtMyOcmmV
Ak3eTjUmhG8rrRHy57LDPWB36/OH+CHIzU2f69ZZdjEZ9nezq59u96iAssEsOwWQ+Y9WET3aRRnc
u+IwUoG4FEKcmpIoRtBdywQypee2n4aF1iaIHZNSOAqJ46M8C3xrRDID9s4yrhW2QnIY6UD0X5WE
+SJXLGyoGt74JCh4Q/z0komDPFPzUtn583C8PZ+YqryLnGz1KFwnWV8foLNAykBY/KiW2geQwMF9
WtjBvT6ZCZqE9iJCTpq1Cj/9GINCHrqaV55xS+uXQMVLFg40h2qqzmrhHKcmKs9+3yKAGBnV99Q6
R/Wo/pjM6MUC7PhcsDpBocgfQH7zFVN7HDLAjqPdkufjSmuM9Fmf7M/yIsBtQ2xEP8KKTwrh4QK/
khSFV70pzzn59n01+OlOS7oEgYViXs1BPlCZDr7bQehusjgNOlSF6BvFQW29/nYm+8CSwbl3/Huj
DlkOZNOlM6DUdTBmXjz4LMuxHPpjqVvZS2x+qPldfoQ33MBcQ5UXIbbspcrqap27br8zsyRYJMyr
h2LQWNvYg/vFQXWy9rL4x5jqH5Jk8J+NfOpXvhFgaYFZ6D7XCo+1Sp0DQgIThOd58tmHTUDpe7q3
wT7fHqkWrEfg9WmyvT1XHXyKPJnADBq9OQRTMh0okpHCEel61e+DTeeLNXKNI/UfUmAT+ZqtaqPp
jGTqEoh/dF8jE7AbKQLuSqbhexT2Qz7WWv+q14+e7iTfC9PnIezN5iNJy2CrsDs91FoeXMICB8o8
qevXVINPhHDMd4UFDzIO2kfPMZjFzLQ6OUMKeY610nqocuUwRGSk0iDQNg0CpJiQdflLENlfXMRk
r73XjMBkOz7XIH+xR/SdekRxIQDRJN8UQJRNZwiPmvfcfrdNJ39J0Ng+DR5Q78hoWDabEKaFZWag
OLhwD1Z6aNuhpFiThxeXZ+cqtEcP/iqoRfTL8WsoDywmtDOJvQgmSRddSnsEhqj5K9nKRZc8m5q7
Cq7XWkt0a1sbvQrvAe1+FJEeQ7UbLi3PCHAv9KcQ0xZ9hIWzV3a4wkc4vS0UcZrEKnRIF2BPBt41
n0wdvb3hU8xDMljUiUoBhXqar4KlM6wtSDrjAfwdYtfGjGR+BK8PNwXjwaG0e57wkXXr8TwDrkNR
hsS9YSInkeaN++rWpDpjw/rYQijeq4EJH3fuHus+zbbIw6qPc+KrZFeDz1qpjhXkBpvdbovMM/RL
Rw28q19r7hW9umWuqcZZtmR/6TJ5uTov3wTRNux786HI2AOA9r/Tw9E7BKUVbILEf4xbo/xoRn14
17IjR1aQZtSN0yHMk2o5JogJ6kw3+wr1iK01jv5KLYvyI+jqeNMCid6Ythrhgo4qYxA04IUqinMK
lmZPU9GuK7uKP9lZHO/Y8mHsSlb0OHkKGthOddIhg7wYEypcKiWXOzVHl5Nfeb1xEl/5QEoMdnE0
X6i6Dqwn5uaK4+ZTZ5v5c996yp4vkL+UzQlo5xrDZGU793X+HI0jQCWcmFeBmaVLA3sEnh4chixZ
9uoQX4YAZoXsqkv7XFs1k7Nh/OzCCfazO69KlvXPPqvvVQeYf9+IeVGsXLok3lHTSz+ZMnFWGCmc
y7nd+XDP92UqwEKu0Ql9kuGEt/XnqOjdPT8CtGWFRevU9/N9E4Y3N1fZlSXmBzRv/DtpjJX5aJGA
Uy2AvxIPJgDAb0/p1LdTZY1kvPlJt1FI9vIOzb6ePDTwoaXsV3W0Lqm3VpfMakDrVtkP2yvNT4pO
2d+DULPsYTcsPD68KwZrybXRAGXVFEcwr1eExnG/dw2nvchBGaZ6ORZFeCYt0eBLrvIgB+YYUrdh
7tyodq6djaap7UZnVGjTO9kq3Fq7tJ7LJ8QYm6PwAcw9ptQta5c6Q72O+UO51xDZL8qhCBZKl5z7
ImlfvRp4Zo9920PQBdWm0pzmRInRPpR8Tdm7gRquAj3cGV56CNPBeVbmyt8nMWuUhsfQsw+IC5Yg
T3k5GpXzzoIT8ji49Y9//uN//7//+3X8P+hpXEECBUX+j7zLrkVErfY//uk6//xHeevef/uPfzou
pgC4n9j8mDXbM1XXYPzr54coD4jW/hcOi8loAhrfoYJUnpquufMcXfkYAKHZjMiz7hU1qB9sitaI
KkQ50uz/LqJVPjsTYFXspC0QBmIN2RtPikZVTrYExuOtJcZ+RUrN9V9j0gz+V0tiQ7KytXHh62/3
/P26QdepWClZsFI9Z2t4avGhG3P97FWCsG6a0wseVtQFYD3ucDMaX0RYBJzkFlZhYoWZDzWlvwnL
a7NazQnpA6/B18qvjGc9AK3bgzHDlxnV6gYD0JVjavFBNlvXPyheaDwYWhI//LqoRn9kb/v2f+ci
5Kbu+DXEh3/9iZuO9sdHzmRq8z9RNctw2cYZ1u8fuYq/yOi25nRqshGkkNXPlDLMh0AQ6+xQSWHa
KDqeY46+MkbVWsUJxpFLVe29wxy7lN80I/MOoDymnQbxYRatxmtBjTYNwIy1aXvuoYbJuZ8tDX1W
U/kwFGiXtEMbHqBfBk85Sh28k2q5RZA1eEoaNibtqIWkSRgtbYjFjjeIraQYtVTvpHYlq2pxq3K0
5quDi1E9Tt3CCcPhYwLOyh3tcOGk/aZ0zeybEdVfe7Z8IJjCdDmUofc45q6yCqZuuiTV0GzdtgP6
bJrVQct8ZWs7L1Op2Tsvdb1nBXy3fDeGsI83g+jvjNKX/VivTK9xp8XAmcDr/4qXkOlOxP9+n5j6
9g+yLe3ecmIUATLtmijjz4M1zfuCNM/prT+NCgMoCKnotz4PcZJdnPcN1mCedpUD2WCUVx8curhZ
D3W+Q27h3NjkHkIP6f8EYvZSsZ0uWYdKVS0NH0LRrd1XxrVTNPtgaZNxSRUXCX7e1XOuX2WjwsED
UqvQ6tLs4evtoqDCc6bJrXjVideQLySjIQKNi87p9e0t0A1teI0FKTF5m8yZ7VM+hxt5hY0U9Aqo
ISRjNn9bo5vtNZD/8hmEer+c5so9pCJ5VQ8UzcZZRyAqm5ekbkCR6vk6sMz0HuHR7INWBclSMbNp
L5uOauGBm8M5k82kzNkjBNUDTAiXBS8yN2+XlsGXxEAc2hYyuvLgJLO3jxXnwcCZz2Cn9tdAlQZ7
s1N1VsUem/rA+CzTOW+HqJkQFW66bJ/q18Ez4PFjjb3qkizfZ8K9IEWWvIza/r6bTHUXxOErbOpq
a7oqHPuynF6Ahb3Wiq1dwbugWoZsbzo7K1do9nXW2TA853XyS3td1RQNG9sqH+Oi+jJM2UapVfWk
wdF/UGDV7XQU0CFn1e1DJAwYkdxAszWzl2WDYb2RFX19RMjH4z3H4R7FsPA6GMiGJAM61oPuXPFA
uUw+1pmIgzm7ts7LbqGX9XSyUAi5HcIseTJylcJ05m8bfvvnLtHUh7nARjhl9tqxrFIfhqlN762S
6TBAT2OZjcm4ycaMDEAeANVBbG+baRn77jJ6YaHg3ilZ7t6xwHRRSfirOajDE1hza8eeBMTr4Jfr
2NHvZuqJH+QhClIy5qpxL1sQPaaF4dnuobCcBhAllA95UAIwrR3I0i0qU+VDPkarNFdhM0M8eWhH
Izn2Wf9djsku3YPxXjn8vGVfIMJw971r82i6S02UFrRhdK/jOhb+I1bS2UBv4HNhd9zsImcedswq
2r0xze6iYgH/7WckxmI/I22093bl7Ay7sBl+RurBFril8qw2Vbu0eeUjlF312aY4Ipb54RCqqBQl
+Mf3nvpSR3O07MZQPwFKx2gl7MhF1dpLGCrQ6FCnuIU1nmsuNOAad7FWzE9GV9/6Wc1h1kyOAb0c
bt4nCta4pp/jPZzOH+oi3MpX6YJB2wVZBuVAhiGBtbD6NrqAGVYf9YHSlXjRtEC0Ry0b5xbG+pRV
u6K4l4Ea8oNP1kJe7hloEzpOUm9kk+Lha1iH1tV1TPM+1cxH2Y2em7+pmwqsqHjNwhg+WJql3isu
77nVTZ868feXPTAHxXLarYwK5+piVu30UKPcAPin+CG7Wbd7KLMAEZN/TosTmzfbw+OoCxMVgEyW
TUWWSi62fRBMp+4q4Wuipdded60E4kcv8tvYr5Yco2ajbDxkelFCrT8XyWD+SL/3Q9T+qLL0u9+G
5kct8MCt1mG+b+3QXVaueb6V5IWbRKNjNwPZJFu/9Y0BuTA/sU+yyE8Gvr77dZHsImP6txfNlDpO
8j52dj9beE2qZvTaGTbUhxynuUXrkX2VFe0Z+P9pLIJXw+KHnlXYOHkRyH4oRc9AaOcDUzne7lk7
fCrGHIOqxK2u6KA2V6g2YFvEQNSzNQB1MB4UzDefUV1YyAtyima7Lq2TjWw2lPLyntUuCNUY9JId
L3xNF769LDUm0wnuSD8+yJZU/oV/Yy67RB/Y9xMBqGS815SPnpHyuIpUJL41VpArONldaVjmzop1
0s2SlT666lqPWVNLY5rS9Vb/esWkm+7vKyZPc2yLJ79nOpZjuLYuFtHvFsm2E1eKmgzkrYAHIy9D
0r0XOVxfScjmotxyVLJ0PYquQGpsy74wT3Gb0REXGZFAwauR2oUIkXH/1fXyln8M6nm2vkl1ZQhn
nv/mbgiDjMsoC5TNMKhfe2uo2BAzYRYF6mM9tn9HD9++TRhW9aPedTjfxnr8rZm/+rHlfxfXDEZc
feyLIV+zRYEjX/fhsfPLn9c4Nh6bf13DatD/7tnjV9+G9JFgzLaxatxXi9TJjhIo1SppfGxbLVnI
JirI4aMMAefwMwR/sfioNmT7LUG6lnFvIbLPViDbNR0eMHL0LQSe0H+6y21U3OrdXbxwiwJ1dFIF
yUoyrToXcQuXVIFkW731J0aJVotFNkv2tZJtI2P0HFxDCHLijaklQxCXakCjT/PyFuwYEfzvCh5O
2Be7IknKH0GSYy02305+9ciTXzHx++AQYbCKfebwQ++pLedNi/5r9NprYfvQo1t/CpGJXuIKP70W
SfrqOlrzMIp+HX7nrV/EtyJe9vPmAVAXNf7f45Xmr/vMav4KpiO/1L311UoRwQ0tAbYfK8vc/9ke
VYz8RsfP0fwouyl7hqUfghq24aqJ/1SXsm01nPE57of3/XUYrcYepACSDsWpCeKvbq2yc+5rYK0U
a5Y3lds6+GqLfkP0e6Lfg6DwoGkmcOPSsLd9FhqfmGNT8WJRw9f9t275fyjL/I9uyTKU3Zbb29sJ
oLG4iYx+uwl2njzJJmTVeceUEe+WAEHPLtYAkHMWMCHfzm59/36UXTtX/B6HHen3wOi7Z3HLtxv9
XejfveB/N+52Z4XKwr9+EmrUEH5/FLqep2qORcbAZDsNzd37/VGoA8h1ETGfjkVEJlHty4kfurkZ
8XwmxU5LHiAY4qbz56lpYOS7UDQoA7dTcSXYfWX3Lh7dX5RZZNAMqKDcyLv0f70Gai61tlQjNfyi
UQJDCm1IzyRZ6nOe6Q3M0yj6ggArm2/N+mgAY94OdqVv6zIJn6OuYMdOAECon1damlKdMe9qlojk
R18KH7asuDLJ+ab8zZVwaBD9rTexANSM0mka9jHm6BVgn1vbTMvmIjupy1U72ZSHUFzzFi37/ryF
jKnt8LnMEY+SIoFNp6VLtcacVaos+NA+96jFYLAjFAV7cWh+tKD6H9/CZzRR97L5Fp64LmiGn6GN
3av7FKOL7UgpbjUjnLcOqfxc0M8AqCB08d4GbrCLd51GUKxlUx7kJV1T/LyN7AOYCqBDdjYR+Pup
Rgg1AnImH17gPMjDzFDpza4j46j87A/0aW10mfvRyLDb+D1e9neK/j7ehyv8dh8ZX6CtPkYGL7Oo
+uqTqQl09KwmKqkeD7ypaDuwoo1V1br52WFLxqxcaWwy232NI29lwO6BypxfJ9VXTkMWC2Jzfn3r
jzvQQbHe68Lt6eeAjA1FeUh0peIgzwKjeh/bUJ00Z4/6VWMvDMFKbGDg1XHlvaAgYK01nk0HWwv1
699EpF5lYbUoFZdzygf10c89FRQOB6dNswVA6WajuBmmm6LPk558sg0782egCXQeUdKWwF99tqxA
v92s0Um9B72NHKmGKJDpWi1zDYljeSb7ksZrXv84k6OzqUJpQIfwotk6IB5xg7fgWq3bV02EvAW3
ou+/jCvI+8Ow+u7pBYQsqoKfyox3uXDSp0KpRuqeHQonol9zHMo25Gfumpmss2HMB2soq0+4a1sb
ebkjmrofQRBSsycH3atTOFJulpfzWAuWpbhcw/L5Q1NqB9kvL2eRU5PMtkvM6t1xYeiWvYMGA9VE
LrPnfL7kw2DeSVy4MZYOFAYv+jlqJxr4bsEfFusgVA/STWbbH5XQeM2k5xm+ReYZgcBvwCyALkrL
edk3jLjDiziUaUHHvtHEo6T9piEPSLaAS29XhEN5C5YLFdM4IhlHYiUMELDqpxQ/W1DK4ezv+Qum
l2ruq50R4XHQiaYMw68JIrhlILJGmOxvC6PaIX81r+2yrx6sDKi5QLTIQ8FycdMqQi4t1/i9YCZ7
G1A8ciBNbNy99f8R+3YTEWuUln6LnbONioMru1q9jpdOk+ImotX6SpI1fN9zEfUYdep0kDXk6Cya
jWhaIviP0T+udRHeWUkqB/RxbxtVw3b2B+viq1yYG7AM4uZeon9qlxyNw89Q9EjoDfgxGWODdMVr
TPxHuOIG0vkrGueKn9F/9fwaN7hs3WMZgJtejgKcCT5DytvLgydIxG1bXaUevtlM+QE1ypJppWgf
5OF/fJW806z6+nKEPlP3Wbdjga5dehCgy04Ngy9Wgv+O4BRC9cjY0JThB8ucom0HIm3/R2zkQY1T
fPtdbGRa0TaNSmWfegGu1TfRX7vGjhjFT8DmifolI4O6hL+XXPuWomNFFpLUfT48+hk2F1KS4vfY
qNKTq0qWee+hlHqLVTzqwrYSp98UbVkjVoMoSfAoawUTtnhx0L5rzQHMDFkrEGPFr8iW6yLND3eo
2boVilSkGdHsae8lJ8ea0Qpr5yl+7MtG2U2uk4J4s+KPvyIyvglA3v34kRyXshsd9V2ElwwPTeL1
KxSEsrWsd7h1W2w7E/DTjdQ6OsU2VNjIyf+3HH1r9kiS/Dn6P782BPaKBlkTrVX0hk5NUn/iSWg+
SlBeVgNcRV7tojlAgWSUkU31Rg7K+F4rPjWSzkPN+WgWYDLk5TK2Mc2fsdBxosPozKDi6/41pHjt
Ta8aSyV+SjC2O9woX/2V5gTTq6rC/0VA5Fdvk/bvY+Ud3sciWdxtB1WJXxofg07fXMVhV50sfQZm
Z1eleW69zl4D1i2XrmgCnjep2nvWahqS6pQ6vnGWcfKsSbSfwXhncAd5iRwRt5ZXTPAHBFwM2qrI
JSAtbVN3b0FlNWVzU7jLk/5nX+9l/YXlYdZEWz9oY0CJJRnqrrlItKdkIepq2x+Adtz6ZZcc/NUv
kaCy69/3T3V9/xb6dn+F15X9f9xf9MuuIBz8Ve9gqzGKh3Jm6dl6EI60sok2mesuzOAIWb67yK63
sNSrf4a9DVjlLXRK1OxqwO5Bi7ZsJ+uoVO2wppxZHVVxsJWxLBcOOopHU57Kodup7JXtoeo/klk2
Nu9i5Oif9+jTpPrPt8sx0i0REutRip6MzbvXfBePDv6+n+toW4y6M51dPI73WZCt8yr175IUTei4
i6aXetI8/IlLRN0FVlpEpBlLC0MDadDPLdpkEkNNhp1K/Fjs5VW/h/1/1q5su21c2X4R1yIJEiRf
NVqzZ8d54UqcNOcZHL/+bhTVoq046T7n3BctAlUFyrZMAVW79tby5fiV1XhmAHI9gSRMb6QLzmr0
iMkXUHUuoAlW3dIo81VlBeDa2aOUpA+RVVx7sGQG2AdSmdsSsk9jopB3f5VxqtyOKcKmY5u+AIPZ
lERERyu07Xh/Vq0ds4J/CKKFVL18H+Szqt6jv/lo6mg5rBwvXF7B49+14fQmtjl5AlS3JbtLQuCr
Du/MFIjdUgCmOlNfAH+A5qTkrQ6dcAY5guAhyTNvA5nzCFnaNEbzEwSFf+cRNjx65kFyVwd5tS8r
NEnqwE0Atxmqx6GvQLBjARtALQ0QJTgbogHwhgLop5GGCGW/XyIoE0ARji3OS+F5fY6ge6QVetDR
6WOt8fz0AIJDQ7vtQrpq8IdX7OjapQaSuh2A7vHtJx6hqUCyh1Vnj8iKv1WedxNlhTZTbBRIxj6z
ckB3xrtxIO0W0vJoDrIHJCZkUQZsLslTwF1032i9tYjk87dFMs36OF/KZ63wQVqEssvKCn33xowr
dwXVGOg1SJY1alMFPMVdxRZ6CgLqZ8W37nlMZnKkOWhB9/Miq85xiclqNIhBYgYoSG55jw6odm66
pNKWore6L2arREgA6NmpEmB7FGa1pfnP3IbYz09KEgwPDdz8mFdP5yNcmxXgVy5RL6cfBx3ft5y3
ygM2gmL3cb5IDPehT/N0U/lIfH6IAUmt8gC+EhCVATA7/srkWhTzyVq/uwfND+ZwvrfOWbBpBSRn
EwCz8Uutsy36P9kTDXvBMJT8UYMGNhd0sp2tVtRmc7JS/+dkHYAY+TQ2tZF9R0P6ber2HhDFcQeE
pzhfAeXzy9x/7ne1SuiiQbdD0X055D7oIXw/feOmunGgXf6Soh8IEj3QnVKxVbj7o0cItdY7ztHf
VljJPOhiECN4PUh1ZOGSXgwFKDQ7da0NDcu0NW89G5hz6QH2KXFfl6q2dhr9D1FRY5m3aQHKAxlA
oVOULex6Dvmg+qQEAInFAuI8jGurNgr6jRBZdp8JAxw88sHTlsqePMALoa2wJf83HoBipu/WcHCX
zFb839/lnz3kO00+WUPRgFQnEoyLB/r1w3k8lN/QpwRp3BpSTDuR1FY5U2Q7EY0hTfLGW8gq09Q0
r6MJexdQwxH50XjySZny3TIrdTWuJ+mjFv2YXQG2DoySnonPfZjzJxx/z1c0lxaN+XR19f/j56W2
+YRi+m/uG/jsCJ7LL5+9s1ZGBTL+v31nyEbMw0JV1gThL6HGs+qhWj17R7RJCH8hLY0egXaYxFPJ
Pmjt8h/ysY7xazrWZJqmoahsIG+iXaVjDXvAv0ocRLuybq29YudiiW2Lt6ZDLg3bTvXQsoUDMg1V
DarAdJrmbiiWZJ2cKZasaIFAeeMS2wsD8nhpZ8390gWHu2xnImkX6o4ETIityUDiIjQ3GQCdeT5/
fxWhDp1nz/jWt49gsUjezATI+hg9CcfQz/p9EIGV8IODC/KTeWRE3ScOQWcmb7kSnh0y4XZ7p2XT
CpMD3cLTun4vGFiIelYb38LosQCFFMi19XJNis3TC2k3A93praFq7s/IgMQAfrOfWcgMolC0FtbM
WozeQYouH/WyhA5KvWo0Tbdpsuz9HSpwuB7ICiqpdAn592JTM9BLZY4dn9ANWh7KFL2bo3Kj460i
iDF+GXLkHRsPXFJxoBtPIFo8AjwP/MjvIlH9XYZ6HH4BzCRa8xzQz0skLS00D000MZivoDsEcsjC
bU5OiSZD2ikVBfTYI5bmaGkfoBeBHfi46ZoMFPGZYYqgpcBkfl4qlkv99h6JA74PquN8do80cW5U
y0AbtA3AbQC+xXvoooidhi7UxSBFlkFQPWd5b3yJ9SBd6xCWveFGE72Ycb9Wy0r9BnoalKhE3+9t
FIJvlQoEeNRhoxogO7hakgw6ltTkkp6R/7KkZIxTCghl4ggB8AykDG5Z1J+XpHcJQst88w9PA8Y/
Pg0c1YSolqM7Orcc1eaaRP69q1M3nS8il+XNjg8Corx1sSx1/BGpqDDVIcjQdiAV9FofWXqqZdQX
7/eObnXKjey8zFirIO9pMo+cZ6fWvWOR8ubBzcHFA74vLwdXbqY2Cro48x5QPczVvIk20B1O5jSM
g7p5ANj3yh/cCP3GkOS6n/ljfXzBg09ZvtD65E9z5A/mp/fr4xBFa03+BjO68f0wm0WbyT9wfHr/
vMJWHQAPyANjF6mCK9vO523hIGctrwaG6uosRurMBh0hkhS40mjuf/VrEjCY6JAXXwNxG86CLqx/
gm6ohrjCmx8aLpTlmHsHtAtSj85Qbjo/tCAANxhzUL+ZX3tJboo9zk8wWz8Cll6+aIyh8cbkGRSu
nWZnozCzCiGx92gpyF0wUCR/XB94Z/cO7C7n9Xlk8HF9dIqbX9MmHtdvWn69Pna5v6z/9/vv+uj+
z59zw9GvPufArgKQARgpM1CMs40r0HKEg3HBwHwG0N6h6nXjm+awr3TRVtrVxfC36b/3YUlsfrus
/Os6n9/ClgyN6DtzdpfQzx0/vvH/0efz8BK9Axvk+f1FrWXdFmAscA6h4eNpGlJPZyi6s5U6Pqch
WSfnKTbLVLC7NFx/Iufk45BuNMWCkQbcqx1f2PaQvHpQ/ZgZKLe9RhHg5VdXZP23flex03r/0Sp2
zw+mnqdb1I2bB8+EtmxsA6tK3DcOCJKORtafyEicOF7gBrOeu/2O+HMifAWhew2UwGSlqBSJjtCx
nDsafbakE6unyb/CV9PMV7V+R7ehJc1KlHOKp9sMFlp55JIUZdRdM1NFPQfQBaUCVDEPQAAeGzUW
aODGFGsM8A1AZ2ZJc/SSSWiexwwQk8ItUwZgtYr6XRBg0t3S8SRiSXp8EqQwNZ5phg4aLlRTIe4H
pRCwGzr36G7I5kNiNq+QwHwU6HhAR525BCUoiopt1R5BKmp9BakM2re5D36j3i6W4GKXgF0ArdWu
GTZWB8WNz5bsfO0xKcBOPguGJaihsSTr6ndL6tBBe+w0/f2SucWGjSmXtPAcX4alXqN5J4shjcb7
Iwgs+iOzZ1D5AKBLDrwGL3TFDSXF/sCtQKiGuVE4ki5VXRuQiSk4aDH+XoQM9ILl+k4itaBnP65E
XtNykn8GqOLLjbTcPC/37kZg5zWXuoWqogrAuuEBj6hp5QPUe3BMTYBLARqyBl+szm6Qu6nWzM6Q
PujQZH3xEGrevPOAKvEyBAUGhOSlXtvlpbSdBlQl/cnKeytbgD9I24+XFws5G2gEyhY6JHdmaAE0
FrpQIKTHzJ+6fAD0aTmONNktTiNUS38iXYIUSKGNNlV6XkafxKEnSl9nXr0zDCOS+oXID9a6/1AP
EAgW2D68QenuTlVE/Pz/4SGMLlpneQWlwQaKkt1g4atX/v6gcDDehTzofVx5oD/lLle89+/jyuOy
xvROySNP/bXu8q2oAX1vSj276TUWLIm3IQuqQHKBmBtfsjqEnvcsdC+/jTvFe7aSh0Ti4/M4zyDG
lMQj10OvgNSfliBrIpeA7LSJliI427rzNC3hDVA4+XuJDKX1Gb2L3gIXnQ+0INKl1r6xa38FzLKs
dunQoPMtDUz5kLEzDbCBD+Dhb0w//RlyqKy5ke8+ezaY+kUP1c04RZHWVvtye7WSIvnoQAT7fiUA
fMaVPJAEzhzo5T5rDBIAVyuB39baAzrmryDahkMV+Ia3DrbyW83tv9fg14COHl5A6Qz++IItQVCp
HWhK4Ie4FWplz2PksFY018g5AziAq3AycmEsjbQ+h49rXMItos2iUNON1+CeRiKviMzVyBOJLjSo
68rxyCVOY6V1jD+N38XXgcSeSf+Rmvzfx1/fb4y3RPrP6717v6FY/Xmnplnq9U5N01XdRqXctFSm
gn7/44kk6QoLJCyOsk0hurzrWKntAfpCRygD07JVg2c6CLQ9GMS1PV3RC68CcLLSpfRDD8V7P5us
FDLUJQjZXNNbx2w41XkswBkMtkAe9+ltCTGhdZpCzZvmNAiU2jOPd+/8yBAVNiRPeXT2gyh3Mi4g
1/RU04VyoJ8cBbrzcCBgihTyrka9CJoLPQhgEocHGYICEsVXc1MscVSQc9OjmXSwnrsuUp8Z+gTn
rd6pz6a8auRc5vfeXK3YMF79Wz/DbFMI1MQm0gbCao3oAKBQrlZQ2KhR9ZtQP1fAIIL/2BI3NDlP
c9iJg6SCgieAUWIn51XT3gXTBFiavzTqvVcWaHdGwWIxpM2wx6ejOZamDtSBTLD+7ZBCPx40LMZ7
B8UUzm3r2UBc2O2h9UCXlYHmcV1BSCRbT5MlZHShVJyAyLYF0+qMLFxXwC4PxvktURWBpeiggkgJ
HKQgmaIXmld8KHvN6JImXZAPjGYZ0bZlCcSNdCHrO8aqIW+gcmc5EUgbFOc1Mz18F0Zaoe0Lugyt
gs1wTBSQO/DxcUaTW4gSDexk8ZhVjRbJBUffwrEv+nVdRV/yPMRvl752m14RfBVKy6CAyV9+R/th
WYTb8Vu5VczZP/yT8uu0gaZx/CY0tOObyBygE/TjP6nWaS5YPAESr6Aan4Ig6JFeQK27bN1AvTN0
B0qLcZfMlJZFezLqkH5ZQOHJWEOJSX9UIgXUTZHXLMiqdkwBzV8C1noZm9cKhJcEKL3k4jQlFx+A
e7ijKdOvk1mC79I9GQVY8BZ9XBhrsoYMMqI2+hwWZJ0W1+XiNbavd36rL8lIAXJx3j0Zau/9iJR8
LzJT+QHFavDqZN5POWOAfJtMl4s/+GRl4t6F6nAH/dtil7VCKotZqHTTuI7qJ66rfEWGSFeKHTR2
YJ3G1yGjPZSrabQQOciFRGfx1XSbKhOogJN1jLlefnQAIlFb6BnUfnnGwicGWqi84NaRRnoL9U3V
9rw9DS0bgrCtij7p0ReiSIvUbbO10hfhU+mlUJ0r0fVDVlR6+A1UtUEX54bR08C1bFfalTojq4hs
/whM+Cs2nuFTqKM5z1L5mmwojg6PLlpiZRzNSOVTyEEG93SjPu3/9XuMUtNZoEE+W9ONeOr9h++R
x8krvZHP3yPKcNAbByEgGnaG4J5u4jriobJA0kvvvVLsn1bkmwAO/fmfD4Twv3xDcmCpVUCtDWZC
ZOWqtyRhXhyIunO3eldniyL0q709DHsWC+0mBEMRiB8wlckXGk5z07DBQyYqY+1mUIuzW1FzSApR
7OQHzm7I4wzPeR89AKrYoWUTBSJ6ocIPlYCu5hyWgY2OJlsd28+u6taT31Qv+vMcslDjHU1d19Zq
6L4lKiQ/+8I+KaFqPnQJYHzQ2uYroipS8qzct5r7IzJ9MOZ/9K0NAALJl0IvviPJUeXxB+nveYpy
8LBBo9oHutuBzWiy4kDVjWlI1sHHmVoVfXGgUggNydmH+t9NKFptAQGrvWPihGCXvXEKPXnylM3i
BdddENMATYhm4v6LU0K6+BM3JXTObhQlV1NtHJTVgj9yiRHp9fSnmUPWgUY+b3rwiYAEQuuRz59L
a+ZXEBlhgf/QFWjVCuIaqDgZ2qK584ZzD/zsJsiIOXTFIVySdJCKqQ8xMDSvPmB+q8AeGDo39fy1
U5MliwrraTBsMOI6/jCneUi8QnVWhg9O3z1oTQVq+b545VV6HR4E7BzOS+hyUrivJgA1qymSKA0y
IUmvWPPKB/8QYA3mDTiQnJOGdNgpAUXRsXMa8D1iqkQ3lQWu0aRH5RI/alWU0Nckx6tgco/RWXD0
imYmKI7mDGjBrXpQwpyDx3UDfr6zh2PvHMnaaHjuirdaM1D4iOcGEtNfgKqMd7WvG3MuhyH+aeZB
oxg7kDpEAMWO01xp451VdMacIAxNETZnL9tBCjYVO09V8LcHKB//cSY/eYaq3DeRf6B5X9jWWkdT
/RJSIf0XLccRCiAqNKFKN88ODjRvpgCNDnalLM04dPcgWlHnJVreEohgfdMU7swjfGROqa/UW8VM
9ZUJptVHTUPJg0tpmI++IDkKTuh8+MU3tWLrh+5BLyE3u7UFcqy15dvONqzVrx1J/oALZBxOKBGa
ShT96zR1CZok+hxQ/85tKIFNNHIuodEl0pwJr0UXIhgsCa9OAHX5Qr7k9o4CLcrbbVKBw+gSbtEG
FOq2x394AP9SNNEsw8YRBSUFW8X2x7yiQ4AEt49SnQJWl0FtwUQkknWBLwxwG4HlwfNd9PoptQ8F
PbA8pMMerPrsOQ9iJHawiZyRV2WonwfpTmy8pN4ehBjGdVBsaO0MchzlAtW9cmZJFUOPS1wO9Cw2
+QDpxFLCbchgyDlse0ucYOASyBeam2LJeYjKbENzWg8eskRnJXq1/C6F3Ij/g+qhqPv2cw9aP8fK
ckuwIYLlrIIu2LeufyMHp8l+cRjKBvsK7t+5zSMkyvEisSoYGHKgyoHXjhYmIS+d/Zi3XvMIxn9y
o8GvMdJNq7tjJuIYSDcLcOWFE3dPrIiNWwVyeo9icJbEqKEPebRD0Qzc+fKXWoBXbxEGIbshNg4Z
1Iac3Qap8q+Daqd+qgA+u9ElXTFT+gyMyHX2HETKW6dl7s+EfbMMP/lRq8YAWuJEIHXi61DljcId
qHPSgxGJc0zO/R9jDP8KBrPkRyVj4qx/H2OiC+1A92F4+D/LmEAY7k8tG+8zpPYwE4pZvbtPkQzn
mI/vDTG2vM9v35uSgw6HYlLch2ddvrAEZ+D6Mso7GyIyi7LXi1Ulh6lZlXeWC8R0GzrFioYCSacO
uPGZ2XkGqAR6/tXXIMIXQggHMoyzMKzw6MmGDixIif6t7UKUgdO6eWoS8KtFsRLcpmVbruvAbHcK
JIp3qpQg6+2+Ptl2CthuCl5FWjx3a+trxfiJ26rhQURhZleylKvYzT7EeeUb89HHjK/l5inDD71I
LotXcnHegUeWFg9E1rxbPOI2mwVgAqd3DsVcaFMUKgf/bZo+ZsVLiVrqPXEUxTq05HSvsLZkS1oH
8iq9Fi/JGjWNucdd3jS7tqC6e44k1ymSXK0Qom+Z2cQATeIml0giRgJOnB3+/PzCNvF6A4mjG7bV
qsY4M5nlXD2/HDcFxx3YEHclpB/Q9tRAz+cHM0HvIfTgFTh7fYHe1O4QKhHfofeVLXmBRAMUr579
CIh+t7Sx98zOroVRdYcWLYBXrjkQE089Ez+JlacfBnSAYcO/HqH2cmgxJV4Tul0z8F9B1hGkf7HW
A/hb/SrPtwPKllAYRm09A3vdQFcd5rK6Lv3ZZJVX45y0eh4UDWfJ3kcH0UPPMv8BHf1Qcqr98oaG
JZi0j6ah7KKui1GGuFgpAhy44shDsCuEZXaos/IHM/x250CGbAlN6QTKVc0X6LLzHzpLNzq+Dl71
AGJdHKpiB1CYN6Orn6rJc9SKybVQ2+7VN/N2AdzT2TWHOhaYtZzHyinumZ5YP9RKPehNVmLXMSiL
rEy9A4gZ8n0xJGKJvu/yRboSU/jvXKFqKluCWfGS6P+AJXLYFRUUJIwdS2cGOt25aWgaUUW9Qw8A
ZMdzs66MLdq6GdJqQbhEc0bw3SoXph4135qh65cV2gG2YBXk99Bc+0l2EaJ9BNwi/C6yezAfp45M
ZfPgeyD/U/X6m5CB9SWwCPhPsk+BCohfx0DAePMbZAYTfJKHTMXmpGDmspAag1WdZw/YkH5XWR98
F1VZzKwkEHcAhwDYKXIb3MJR8L1JDnnBnK+oD5tLxzJBm/KbQOa39U63QnvkW2n4GAigvLnsao1B
NkdA7xz55loHS6+NnYAUzMoB+Ad9hv2k54W7hly3CeXxOn4umvg4KmplCUhxoWB4ayYG31mtay7G
yE0SJsV3t8BRuAe71q6PfGSsLyuDIe9UdoXzlBuduy6H+vcrQ4WHA3Qf8V9XzotK3aGf/Xpl8GaF
4HoB2Ju+Mt2qeAr81AQPjAgfIeayou9ZawCWmKPJFL1BcsdT4VisI6k+fs/KoMa0jNs05J8G0dIU
JMweham+NW7NwbdlG2Bnl0htZjM78d0HIhnvw3xmtsJ9IKJQaRtHLljBPnpeRtXftn8fR54l9gq0
5sc4wH3cBy+FUHdf482EltEdPFP3t1Av3eJPi+yiYkIxCzgEXJLF8yNswDFHLzgy4IEpX2h4ib2a
JyO5lblyXv2yxhROUWCpUVdZHszwQxcL0ytwxtNFsag81xuvmJzrpDXzURv7sx/FTqs0GUpN5wSx
ZZjVwiFCCzDJmSsWONiTEmeFlfjn8Wg3oNSMMmhQriJAY4H9lklOQ4WEvQ++ydSFovcM4GoNCqIy
MUqXpX82F63Z8BW0353lGQlogThB4e73vO3LO2q24XGrbeUUdeLQfKkY2lZv/Dca0UsA+mjyohG5
XgKzVrFuHNMBLZek1I7iqJlDIy1a566UdnV0pYaWF/K3SZdUd2Mq/jJHQzKQH55s0GGVy1R50oIT
ympXUyIlGLxWgKQW6ZmGf4sGPd/RAHT14FWnZM1V6iXJv2tomtlN0+Sl+dC1NEyQDKLasEXij70U
ThpvTckASENWmOUCvDvDhoaZlx3DovPuPaS77z8GZbXtLaBbarx8EgQCGO/e1c5BRtMZO3D99wuv
9aAEA0YW0IfjyvPRlp2BMnC8urJe+YW97cxAnmqPsZN1kHMQ8ziv8m/9/ny3rAXYntqOGqUHNX7v
Z8fK7kHGgl2jOvNR21nRpGaVf1vi3FZnnVZ1K1tU9dYKrXh4tm3tkMV2fcpDByyb+ADS5wgM459O
ZcJGNyPHJ4g8SgSNgpRAvHwaIJedPsSXZWNgslE7bUfZgDHRr4Ls3e0d94ay+2Md4F2pPR/CPXp3
0ZEo6wCjWcvDE3oBOtR3FDD37PVSXTa6UZ601q7uHbSn7EAxgUyE7B2luSEQ0aIIcmNFQzJ8jNId
FztowD5n5EEvHqjYF3EeGCsmF6a5uNaWvWZAe8/A36CdQewSd8vBnJsZ3LqjKw+IjrssYXxxdfVv
/bLK+TJUw+vYa9WD8b2yyvwoUDh8ZEkFxDVatbK2UZCZ07FHkY1cLEI7itp4xTGyvNGN5sOWnd3S
BpyxvNPQIy4PO55rZasUrDoLOgDRoYjmwCgCsmHpMsje38mP5shZEUH+LjbPmbHWQRo2I0qBxhUn
K0z5BnotOcPWCXhcw6/Oc27gKMvOG3am2pR3LPHjRYfU1LlC7CV29H7sxhgP0j5WdMkfG/ZoReFi
8J39+U+R980DcvvxHGBxPKMHrzqJoqxOpXyZDDRHVjJAQDieg8C3XH1mmJbCeQ1I0WmZMi9uMre1
xx8DauTDrmXm41iHpqFocbiTP6NND1Hp0cODRjR/CUIyFF8B0vUyRSMUnKpx6rKWF8btDfqBoWZm
9uWeXtTCRq44gjwPF8oWKINMKluEDdC20kI+urwqOzH6jNYpeHIJtWrHVV1Z+mUn6cd1HCJ0O3jx
CwOkCpL2urMjtiGro9cyM5u4z5PVTgXbmAyimNZjZrSrXj6JVPniy6dVHuvZcUjrauc4HTLdmAfI
x9NmdDkZUC9A5Tq9M3vbA1NiVUHMBkny1s6HY9u1WBE9vDRVDuWT6WEvQlNX/mat9OQ/5snlEtI/
RrXj0Mo8OflzUHgtGxD9gq7QDnyxcBSt20BtwHjRPP0IelrnDuSA9j10ObeWlIRMBTByRRh4C1KI
dCwLm4hLEITOj+C/cKcgWjrz0NQ+BRmue4/M3F/A3Gm7wKq0BzDS3jt+AqnWEg+YGH+Acd4N6nE+
ygeoG7iQcRo0Vo/kX1obnziDxK0h+3WJAAzMh+NU76XKDVrekSuWvb2XefIi6jAZzXIm9tOU9FLi
6NMFaZlObawbHWLTM2FgaSjiDGsm+VI8yZxCV5MBiptQeKGxSO7rYq4VAZoeg4rNtKRnbzGoaZOs
c39GETDoXq8+Q+w1XPpZ2B0akPBsS6W1V16BPR4F5V1rvIEQ+SrI5DirUVCtJtZWyKBB3qnnPnTv
PL85FBIxbTdavQwDyK7T0GwU9dBaxSOpWiO5gI9YnZ5Mt62PNAUlohqCodCFIyMX2ug/6hhffOsC
okrMHvRtXjEkGdPm5AkxPKkCOj1hzl7KZkhQch3AWSOHjg3GNgsEI1CowPBjkGVoAPdhH3QVZJi6
uqyEztfYbrGXQFN/9KXU4sxTHbAZL43iLYTXkH5OIqRV52kHKcKZzc4zF9PlAqacfFKUPyjqYkI4
C4c3kTj9wjS1BM17Mi8rM7Sx4N2a5mhIDZFtPJznxh7K9OIzpcs9sGi+iyPDFDfl0Kc5ciED3bMa
uuRd3+bVelAdP5S5K8BGh3NrrkTh1pBqiEEo1BswEDbgIoGQWpTW7F5P7shGM04FxtOitoMtiR+R
P76AoXoiw8MiYPdqcscvyoq1XB+SSCJ0k/H/DcIFECZMwUtPeyTUocYh/U/Rv6WNqVB60D8d/RfJ
KVfpoE8ht1/0IteZpshVTtW13ZxomRSb4mXJsFdWC2dHvZM+dLdv5YjaLmk0KO6Oui4hvc1uuw8j
6cnq6B6byHDWOZWys/XcuGUhQwsXpPO+1wKQC3S1PgyJ3m96NPxCQqkPv3ZKPDqUadQvKBJnCuN2
iCDACQ7LTyOb2ou+QjZgjISKRr+AUpeyqxMGwQbdjzfUn13mUHcdynLkh4ROhL2LgYmm1mxy0AtD
XXBJgVgNrhqDpEbdRLl/HTAaBxBfj84Ui8as+ObPGUdKKGbEJE6U4Y7O8D+Idm1dc9BpYl7DRSro
eOtI6WlbaEFmM64M0WYIMnsElNty2Mkhwb5T6DiOVgKUT8MRFG64PcRzrVG6xy1jvk4VF1U3Xrb+
PDcqvoY8jD+fUFOAaZ19XN8FDwuNC+lDRzemecph6OPVRKNIbIvxIDLscHwun9c4MEwEi2Qpohhk
oMTN6CbWOobk6gp8yuIeLRPurLQ0/QYMkdU9jrrVPeRntaK8pwlmqsZN1SXOzK8F/jS+A0mswKvP
/uQDmPQn/rT8gAa7ra7krwEISG8j+dIPKNv0kD3a+Krd3dJLj9PzCgIo/Xya61qvOjaDOqcomqdF
pvjJMMaj7XZeRjZ0PS+xFEZ+EPJW/oEsjqky8/z+gyLT0aZlWzbTOcgznStcUZ4OYCzSmfk0yiA3
gr8A7nLbRXb6rDA7XPNS9SFz3XsPoMeIRnnki0enQWWL1DIhGmHemV4JMSotQUpMy/2nQM1fqCvZ
qrw3mzH08uVWuDLSxGru0akH+t1cEwsddD0vlVQCGywr2xZWw16sKNg2SFZjT8a2xJ8mO4IjYHYO
RJkmVDVeAaKQLouWFYsYu+xDCVZniO0Fb8C9qrPMsr3HwXPtZRC7+r4CHgzVeg2pWcvzQkgu5SBt
sPUnsJ6mM08XNjSwoZrcKQoSYHIvEieKBFqJk0dki3IInSxxGuqkX2gDEmSLmMdQ+ETKZECPURLO
oDpfrwNLWIc6CuwDXWngYN8yXt6bPF83gZm9KrL5Pal0BYmGoD5CRseeJ4bFvzf2JjcL663S1Xze
tQ4/iTAztx7OfKu2CpsXEKOBFBOV8JSLfEOIf5RcVy0Y0k40SlCygt5q/nNqCRCg7YCSjtGvpjkZ
pPZNBWK50pxRowgbFMgKZfmAsyqQ4TQMnR76KnIIwS50NEtrZInvJWST9jrOe/LLEgV3Pwb7nVei
H7xpvXLbAmkKpVqpqi20zto4kQmd8lZJZ50sB7i6IlbjH2FohbPo/B66W9CHbP6+UO3mwSsHJO9R
nwdvstMu3QHitooR9begDDa3kRI8200ONVuB/q+bnme4Wdkwexlhp3nsWnyskHJyvlhWczCKsv6p
5WJfMha/tgyK01rtDEeIeBRbF38pKPhy566BYkTnBG+Ed08r7gNW5L0b1X38Rjj5aogCsoE5CB8d
FnYbU8ucU2E49gnQjEWupvVhmnL8vN4AvfKj4i7QJFyoq14iYBuJYq074PmAOwSEK6vEUQG4oY+r
7C5utA1VacH/jlHXbzL8Hk5F09j4h3mZKsxFHSa3mAGKMZ8rum5t6YQb/xWHsX8cz7cGt4vVqGob
KjYwDtbA4mXk5/NKitVZYfaWpA2SJ5fheOA2bWQc3BgNg97QQyVFA06bV9HeRqkBhZPK/94L5N20
2HpF27k7j2rNOlLdu+BHlB/cN8uAuLheVd8AzyteGIeucZoF5SlFr/RNgQ/1BtWybuPr7JgYPRjS
fbO8CWJu3vPSr2ahJqBDhsJVbtoZGDQadVGhHxZqi7qNChN0hNMM3d5dqdxmQyrJ773zVfxxjtUi
X+YQwpuDolvdUEKpLtlNGfjqgVKbFR9uUzM1N4M8uDkczzrXxPmGuJgGkNetUXGBJKCitzOoEQw3
1CWhNTjJxkaq4rjB0TQhh2T1BiWcR75nog29qzZA2fIFKVeoMYQAXDQ2LlPhQoEEFaxbB72gstOk
/MagsjbDyQnpLuBi8SPW4YIMag2999bJn0UGuF/jiHoFzjz+NTLmTZQ//3n7oJu/tO8ZBuMczz/V
4ZrKfoG8MWiV+bVWZ3d57o+w7xHxraV2sHeKG0KID8WmxTn4p+cfugh5GnQ6xDeeauVvRos6BmSy
m5ehApdZVKjFPZim7KVTxNYhq2LzxkaGYytkT0EZD8XCNvP6xTH+8pMmeo1dO9x0kOpb0nBw2h9+
36i3it9at6y0vtM0+BQrlHAhiGwETvSKziFkP8rkJQkB97HqAI3wcjE1zcyZyCEmHUvwFHTjyjnR
xWEHVKO8Ez3TiIjhJMiXpqzY7BeOQBPQymzBrhEFLlSqcijNFw7zT04buPMyj+NvMfhd8vLgF2Ca
A1jIfyiiii9BzQYiI3B5I/tQgsQir+9Tj7OVaEJ3Af6DBKhxp9pSU940pCdxx8HIT1Z6EqtDNwcr
dyOpIppoVxcQls99O5mbwldvaAhpWf9YKP7RpnQHvughzQ4hue+UXuMqjnSplzyXLYsB2Aa3Ds0r
qt8uInzHQzIUybqhRO7U1Lqlh/PEjQPs8KoZnHyX5EVwFAnUAXmcIVOUhX9pLmDGTZpnN0Qr2hGP
KE3WVgtS3sBqzRlInKJlkRdKuYTMlznLfYjZx16gzoSud882Mv/YWyNb0MhhFAH9ho1AsSKr25g5
VElA81b0efeMVgMdonQi2pO1sqxH0JuiIz7Jv1ZOA6JQ9CfUT4ONYvICKlTpFp9pqMHT6bUz7hPd
6GajvDNwDWB+2kJSM4COof2sGE3zPa35eOFhJgjNhV839awbQjbPOhCvbX2jgByQC6K+zPCxBYFs
igcVOiKDQTG0PVQ2wPV03OlAfHywI+AvDOw5HyDk10C7IwDRjuRKadGHvAgNcIDqqYnNaANlLztX
QTzfBEfdx748aQOULaRg7/8R9mXNkeJat79IESAkBK/kPDo9le16IcpVXSBmEELAr/8Wyur2OR0n
7n0hkFCmnZkgbe29hm3qwx7N7QekyU6DVVSHDzONpALcWLTTu+i03nMFpf16cTxpwLw2YVkeM9OF
O9Fln0Zk5MxCp0Tg1Umo3JFpm411+QIoNz3OagBiBv8FavkGVrVuxp1VCftBVGGWtJkL5RWfp/3K
hO4RZkTFwwTfibPLCMAngLREnmiLB3uhyesoHVvvYlv2YC/6E/3WUQ8Trn2BvcC8FlIoUAPe2iGj
aTahxBqqaT+c1HKwZ/2YD6dR0OFkz+59cLk5Gph/FkM2wCo4jvl7D3fN2HeQZMiov3aHFkWsOFj0
VRdE2x2vtlyWEJBfiwXNxrHuR0WowFwTZXy1B9fJUM6TSP5/9ZX9GF8zUkuouT/QMZkOdwdZQzoP
8qk1dHmxUl+wDM47I2l9Ubk/3c96xJT4ChdBMhj2IDhdwzluejMDYulpApTB9qtBrkGohBR3Hbdb
0yTbpkc+ifsMhkwdm2+Qlkqgn+XSN6wSn0Mfy9/zfA0twctP3Bv2rV0tynuZLAFMaucGcbcSleiu
zAu7yK+CJnL+0cd0SaIPtu+ukBlA5uBP/J4z82wTSKj56gsrglebXbI5qNpgBqj6v4KmYeeMV2YP
4c9+X/paPIpW+FEPuaRzVw0cmZgaua3ZhTL6YI/383Yc4Q5jGlQCcEdXMjzP/xzUwIIzTN3CM9zi
yqPqh6292HXxz0QH1U4lA0qY5YBSRx/H1Y516avvJSgJN6o9TkjzbZD57n8wk0SDr5yPpIPqeDOn
0AXQY3GE+CRc47iEfXuryaWtXYnp2unWc5iHa+wrk50lGVGeJCDamf5w5yaBUnap4vwB/wNkuZBT
hXH7fPQ5jJZsE3lDkI+dEL6EACOuat+DZwfA6Ts88uGK8gnPd5wm4P/1BnVDOg4Qs2z6A/ZjgJqm
yXf4yrfroW4qhKJZeWq78LEP6x4Ogwn4xiXbKutqbhI3gOk3H3ZWnJYkZgK7hYGpQWZAW6G8vkrh
OfDJBhFpr6TfAqGujHgTfJNluvVpVr24fTWcCBRdo7sXzyjYc8PgupPqY86dep/DBRHlqLnZ102K
DTLoCiO0BGiI+xhUPIh8tSc45F7uUYAqYVQ6wZYysnHAuHDGXDfCvVzBm2yADDadHqxDZZYjkz7O
/nXUELMlbaG+lbl/ZFzwH2B8jCtU3Phl1lOGmQQrFfzh+Q9sA5/GQrKXgSPEKDpebUs199899mxf
GDiORIGGxEflAYE7UhCVk9kbNqCPkU1pFAFJtPbOAD59YiaNnylAFMfZgV+4LBpsbA1QZnhI+pNt
+o3OornynIttogyO36GRNztMVjDq2sO3BknNIAsQyrTNBYX/5kHUMf7fBX0DKcIr8rbuazEgiwZs
8qpOPUCVe1Q84lh31zwO25f2x1xUFw1VxHeIhYXrumXZJZ1ldS4rojcVRBSiyjHeup4dsMAEzc8G
W/47Xa6ZoMXat+4tcECTMaP85ErD7SUfvMcEGe1TXy9+j8xnx8TJ8A+Est5m5VxAY1Tqk04o25p5
UE/chRhAwXn2g/vegbVI0CDLWzwnTgXBrx5yGf99hq1xc8QzCtPvsU+8ddIVxW1SBPo82Mw5E1Fn
CBd5kfafnCRDod3AnaehIbaK0ui1ccrioe7x32vd5reKpe5VDZhnrVhcsgBTRRp1U1keEF8/Cub1
c/Qvg3VgkGBpMLJ2Bz1bOOIk2HorQNpxk4MgCgUKFyFzOj+r0Z2eu6BYY14gt1F17FHQItjmPilW
KLqGjwwGrY+eEGadyAneukvTXohDgxVM1eFhpiw8BWAFQ73UjyP7+wKn9QBgLZCouN32XuzG2zQJ
9Xs2ZRvxTjN//CVUBnqC1zovhqYM2viuOtZiCiPsSGDD2xf8GXNBCBPYKdwlcQj9FarCIyCYKkqx
LcXuku4LFiaXHO6ksDHC2eS1HnSgcBPp341x9dswVMmVZi1CQUShb8qbQENzzbitoQ29Wp6Kcx2X
7bxJtISKhF6+J1KZlS4wC1k9qLvi06IMFYMpBy+Yvy98CUXNPsQy56COFG/ZJaEw7a0JKVcWR5bQ
8lzXTf0tS90cqZ7wYQFe7QRPxo2PIORHCVs2LdLPQZl8A/BVemKUYMc4GFTQxu820i6nAsaFzdSu
Gkrja1+ocVMyPa3KXMVXe7AXxkSpMySjN1/9g3gt4cuLD9BvCJLHb24wQHkfUx/QZWiydoRWVJu/
hiwPHpx4+mG7KRas/b9eVKuSw6wcyjkaxprPI8pbVvi+rmm2DuLAP9G+0/+rP21I/6yr+dm6dqS1
yNbEmTHewEXoHiNMs9zbbGessuRSigCwxAXuspRLASVMLkMpTqjcsMN9jwHRYnKcqtJ9KKcA5EhM
2Ww5VKY7Th7YLG5mqpdOcRdx/zzu7SyehsWwnwNIVdsXpL1wHuDlevSqoH4ugs+RpOU+gQXeTVfh
iPt5nr+L3hy8FoEEk82pUnn2fXKltxrjQt/SDALUunIgQ4Li1oNQMz5YEU9X/OvPo59kUFuHma1V
raYGeAOCRPZqaqphl2FqKlYCscBAQ32zcti1E+RH7mHNAVrph8cI2Q2B0Oe8nXAokR0DeG/wsfNV
8U9MCeE2GYrhfO8bl5Ffw+2ZG5D65AB7aluzdjaZp9rsd2sygfBTvpilfsKXOkjejg/51KDWsnRV
M1SXJZbbjb0oxEwvdZe82FaT5eAgd4xGudXYm+v8ARjJZN8FrQPBKcTCu6Bo34JxBm6oCR1Icw5x
tnaXejXymdmmrgazETG0dqERnW2gujV9b41cWdnqouFI5qVMPdgRWON+SdBUAGRu5kswiPxY0c7f
Qd/Wu8V+DxPHUKUf0imeKAk4Hi9A2lyZmX1ZutiTLPR5uyLbg9tcYL9CH3zjTjfq5Y85hfUuPjjC
dz8HHE10Pj1VIYnxrMaI/WDZeHEIRZ4zYdnzFHgFdrGJ94GA/llzA9ZLAiCNhvgjNKG7leehNGDc
EIxKPy8gv9D9fTb5UC0lFIlcSfwa0ZlKd1MF/zuHO/ODmyQU2VwT/mj8buX7buTBbd46yMRzp+AA
WHanJCuzl7oubnU59U8QbkY6rwhqmFlyCYTbAo2xB4OU3moSUtzF2FOOqKnX/hylRMKFrJItSLFt
ex6Q+N7WDod/2Iyl1IWJ2qdGUC0TbCY5IJtnL26xtWa5uNJK0wtR0AKw0xrCo91cNO0TJ/Gz9GfU
Fp3U+V6l8hDWCfkLkQOK73L8GDSBVhfrvyukIU9WSc+b4SCHR/rwNbdmtQfCs1/A2Y9TzFZukH72
Zlohf1V+xFkyb9seO4ExcRHi+E8aIRLwr80brMLbo1KCrTinzVs+znpTAxK+s4aLoQZJtEFGY3v/
rohjwp1fgjKg1eKgSPMXollyVdgEvohBYnefsGbnDe7zPYiJa8fbcOxFUUkzAVTseIKo027Re3Jy
8jjHrp0231QHs+QOlbWHWMEuGyFKfOCKthdecG8DdSv6HGto96bKQHetYWZf1z4Kkc2icwxy6tE+
dEUPC+NwNDSCVwUyix0UlWEVGUkoP0ClziQtvrHsB836+CSA/FrpxeTALWcBIhggS2ZpkmGbaSLe
2DKKL6MmhTwnH7h3S45BhXU66ii7ukme/cgK3GgtzclLm7UM7sYu5kPkZHZ+niNAwk7+hF0AtJAV
LRCzsbcvor1l0YPaIVfwFMc+DNboTzneW0Is90adIHuKWYEfvGrf7TXbxWqeblmGR4i01V3BzSqv
WXW2ua/8NYAQav3Vd3eOyfx21cFE1X8nMTYKeJLcsz2UYeNoiBWhfT9F6PBzEgBDzgu0TPtdd5SC
wxmPw2liGCQ9Y2+IR2Np6r6d93E4jnu74a/gGC9GBkrRsv0HTw2ixdIzx6FNq5dAAenuT91BTPCe
WWtVrgYaiLs2e+9JKKjV4LMqMKxSZNQe7FmST3/OajXTtXTqeWt1EKl2nVVMpz/KiW3fJ8c2ma+F
63IADLO7PjdEkFBxgcDiOh/FMfeYWhUQCX8zbgq7dkjGdCFDwjfN06d0nikeDjZuTYvHQKuD3437
fIm0+5ZXq4GP9Iq8mH/p6nBeGZj5feYN340umdcsN9OazB6W2GTEPBL0aXrhK23zJ15I3fHIkD2b
Rt/LL/faFdQFFnNQ3m3KrPYPOW71b7ksdyDNT98ZVvZVElcNwNWoCnWF00RjTPrIlv1RP0mxlk8n
izQYVRxupyrDJp7kDSoSi+58PKEWjNzu+5dKvAcMD3wThIiowYw0+bwDcsmv36riOYYc5ZtHsTnq
XTBp6KYevPYDRDFnF0NABbrlovnATXoeUuE9N8C0y6nQByXzIgJU23vz4Xm4g8RYvgV53XtDVmZJ
GdVqUw3QB+2xxVlXeBR21jggq8YZBaMMOaAl7Q23GxepkS5fZfeIlVPM3H5+LJYmTcZpj+3agBue
YWbvyToY4X9u04lt7MVgILHwrDLwI+cJbnOcE3Oxh6JT5TlXICr583jv+rroBkW+RlYFjsvUAwLD
Swu4ucKMYmfbclSwl+MTjMsU75JdzD1mAOAlj05Z8yc6lNsKqZQPrLHepmwSEDUaEkQBTFWsSlDn
gk1fYdm4wh+oPGfIza7LTpY/hgH5E63Dt9AWq0qpn2mVJw96WNnfCs/3H9uAv7vtDwpEKSB7QwC7
QwAANhUq/8EU+kj48fk/zgAm6CMvFfmtAzJ53aB0c2KNRBDYJR00M1A96U32ee8X+bvOBAEccNjc
6cRQ+ot4iixBsBRgYBVMHssi7Y4cHuUbtNgH3NpWSR3MnyIeKHCvZYqp31sMWI24X6AIakhgzFNA
kWWD/yB5GYQ8+O3gfUxx3279fIbK5tJ082+SeK8sEUvCNk/mX0jzEKY4pJbYPoHuxtPcqNR/zzrn
h0XZYT/XYKLUfB1YDB7jv73EnR5n6C09iwmOp/VQnTLeQ2Wy5DUq7CDtNIxFKN40n6qVrx6Ixwc8
pZDsaBKTg22dQdOja4t5c/9F5oazS9/hdsommZ07kpRnTcE2VM4kXlhaVIC4B5B6H715X8Az+YL9
gYDlfLDrKrpJwzq72TQWXcAhQMuPp3uOy6v7HfKSK3fSBmJuVTt7pxbAjwmPtlNcUmeVwKzrcu8y
zJhjgPUHbo3BroXG19pajbp18qfZLdK9tsl1imR0Wq4pEoI3CF+6T3n7wNvRfYTThQNP95TskBjp
V6gtgfIM3YdfQanMKRYd1DEgNbvhDSfXRidb8PFyiKTS7AmrEBx+wCNH5Pl3H359vhrhJLKzQ+yF
QcWXGTXji+367zcqAlKdU3zQqADrSZZN8FN74VLYyMLHtHegs9kW3Q7oSP7Sk/7TjigXg5HUFG94
JrNtCFAJ1vbKfxgNcHJ2RMw2TkLzn4CTsFUcJp8GmwIQ32V57RA47sceJSuEmVd7mDRY51E7jfSY
1cMhaeuoHnl/zcscwumIR274b2ABvuTxbTMrhj8XzKR2VVayc4kADho5eU33xvHBpZ9nfXCQRsYu
WwX70ZPOieg82Dtx55zSAWfD0mevGsPn+5kdZ/vsVTtuDhkoPR37RPWXruhS0asrORzSMoRD2VII
b5emvTqGRXMYOYW9d6L5Y6s2uOf7YkXGwtu3C9xEBzH8ixdciYPKzaqHkdTe9tlDl735EGJ8HLO5
fRoViQ9p4QGwuIxPkB27wBLgB+fdNg0h7+Iv6h2Sha+kp+bKF8EOQJJ1xJOCnWxT9tiYMCypB9ss
UDrfINCCcJovw7WnebwzrdOsnWLqD1ZOrJnrjySb+YMLv7Nvgty1zXTRCGS3J77CxoLsMhLSc93A
fr1YzgA5IrvErbyz0w5/zv41zl5VxOeRcbSESWWeH9rK5DfRDA44+Wn5I4OXS+eJ/i8+Cqy0lHwb
HNTLdM4IrJcydqJaAvIwIIUw+Kbbg62aR1nRLoDSanhO84LtxzqDNdKgYXq0zKcOJ96j5kKDblg/
lu3E80vpkQ6wLUjb2d/Ontkf1R5s/daeiaF4ypShV38uhxcyk1dYBZCLbdXCESvZevCDzubhxZWw
ijUcdDvi5lBHDAa64fPkH4E4ReZ+OaNYr6GM/692XzUd0nX/DJ0yJPo8PT1lYA3dOsA5DMx9z4rH
TRipWMotAVVjZRhrbyJs8cQih3QwVY1iTUU/3azRKyqC4pZwoOCGIUF6DipZ/vEJuz9kDz2Pqw2y
EDXKaGl1U50YNxWkFLaMlD/DCSqycGdPL5JDsd/aAy39EmayUVt63gW37m8JjYxzjKLa8ywo3dVU
A6HTu+rZuTAmwtPYSxQw7Kk9hDMF9jfwmtW9LxZA7iw5KI8O7WnqqmJvEriSB0XKXlro5k227DRM
pni0sVWcOZcg8N0zx8N+rYzepzQ2gEigSmH3jgwxQwTqX3O1F2YKTMnXhVQo6IDauI5L9lDN/NuX
txlS39Wt6GaoHfke3fdIpI1s6ndQNUPtfaCxQm0RBw6jkNVcAddjOf2SADY2gy0AQG93p/SH2EHE
eu4e7AB7SICtTXmlTn3nZRd4LXQPxAl/Knz8NybhYwqmJFnrpUla5JDnRNbIqaKpJLIr4Ugfge1D
sZCLDSZS/YZqOpKQBWB29kUwF8+2Y0oWBxa8iLoEi6uK+0vXBvrSO5BR4iY4Qh87PI6QQ0HxydG7
LkVeH9pkGdYJyoPjsBzulxvAOGVcwLajbx/twcWChzRs4/9H38CaGsSc0PxHnw4AywDIuzqgGvLn
tYBaDFFaefHGlYh2sH9e1RUqyQBeygd7AMIxewibMNnpkcPznrsvta+SUzshkYVsXr4GkHpJXi5O
zEvTQ5h98EtUE3p+8mScvIqMukdoIPE1Hrzxu5HixPoxeW3b/k9/utTaBMbzZfxXvy2OLu/zv/r/
eZ+v9/9nvH3/r36UusxGdTrfznowWyEkynShQ95Tz0P83eUvvqThBXEVhUKLTD4mTFvrOSHsWAGv
8V6Ua9tddgRI3qEZ1/bVcYc4MXMGdsVUUDz7dXCx/dmUwGi9hj8yW96sCvwzbjv1TEw8XsGiAWR+
+eOkaeH1neGG8ocwCngw7PqFN+BmbrPnsCNY2SbVLUx7gyGadAD126GrdUSpgr7lMhiiIgHKG8A0
SFf5z/OAnxaafStwK5IN+LXBKkMe5GTEmJyCmJBj6XU/vcmgGJc5GmlcxK/N2P9VBUn1KxbuBksk
cgNVjhQfK7Pfup1fvaEXHy1rdJROdXvoBCqYUddjkqsz4GGr0vwYw3z8PkNHLpJa9e9jgPs093L1
zWlUv6pl0L/MnKCUMPndqZAwUYpClNcvHGAVmP6E5b1poKF28dq23eWkCTdNnkPMuM1fGvhEgqYQ
7oqiJt9EARHNErn7yDZLVst9UPJsI2toIUKsFbWyuhsvReWZSwbZGH9UzZkI5PyLWDYrpOn/XLQj
zNKsF3ZWmjXnr4vpECCzWFK6jWvAaTwFNAzxnRZkwnaORoYSpjvN7nOWBHwbaGgsuyS+NcFYYA4X
/HsSEBFxD7dHOen5YSbThCYuMA6NnG4ptDokXzewNbrYQ76UDsCHRHmbFs2qFbOz7/xmgDvLorfG
6xcXCE0YagbVFoUrhNALD9yk/BczNH4SQFqhhJTAI4i387diLl9crejjKGR1ImJINtaelwdbwDPq
H7kMAfk3LUSWkxwWVd0nLb30doeToQV0qbyJdvFj9P60vkhajn8fbdFmmiRTVLpxvYWyrDyPyEOc
7Zk9xIFoVGRPk8Zs6iymh3+NGz0N+ut9dMzzVTvMeltJQG+orkXkVCLcoyYPwl0v+aPf72yjDRz9
VIRjugfoqFnZ8faCU/cDqk5cYO845wAaAtSXN2F/sWesGvUllU16glPh5qvLNTnbVyF77NJcnBPe
i7MHu+2z6px4SxxUmLNsxBvbzvspxYbnhFpgFDOMDpIaCqpVddRTrgdkyPE2xp5OI3ut3U7ujQhA
dzVQfb3o5SDiMT2nSKUsjVTC9Hk3ofQXCZKJfe72+iXketMWYf1IwIJ/kWJwIlB9+NE2TdnzjQdw
2cY2NTaXKB+WqKbGjby43KtNJNgsLyJLJEq1cLEtCWm3KGHAPLuOqKxTGVHIE6u4cH+iHPJXlzD3
Hel6AD10Xrw4tOfrsEvkhhLfg12R15zsoVQJdPqWJmLhcQeI4vWr61/D8DxXTfSvlyVA30A7FEKv
aioQIw5yeEjxE9Oq6l8nsBlR4oKkVlW3BJyq6cHD9vVz4W9EBtmhx7FFgarDY76BAkn4PRafdsAw
GOj7Akt7cQwxV69FAsHutLF6rdOYZB8IrMDvK+IQKbR6fBp7wAXtiDDt3g3qHfvZRUmucFCDHH1U
aWhDXplgi7+cey1ditZE5YMv+TfJghj1Ki0uruv+ti0aZnzBD7URQvPsRan67ErjfiQEcXGbU70v
U+l+oBxShvimseWeDipGuHwflVSvri/UUw9i7czmfJUGdXueOogqfh2++oD/9lcKLHsAmkYS5XPd
/RwZeP6FPwDbhzmtmarudcwAXGkCFpxkqRlSj3C/dqt6/KYo/6BQ1vjLybEUDRn5UQIYvvKQZL75
JPlQTUNWrG/FScLK+yD6oT9KHS+gokAeZiSKYb9BxC6cuQtZs9nbto0HlYUppBtfLT+Th/snQ9UU
2ykfMNOXoQuxyWR9chopTU72zOe9XJWzW56m8TSVeQ0ziLE/qH6mP1Fe/kQ5Z8AqigQEl3p6dUPw
So1JQLgufWdTFKhz9hIAnkTJ8BQPkzjUvQYbNUXMCPQVWzcSKhJ2w2Cb3dLUEzDqmRJBNOQcynje
IDuARQLA2gDCQ30ANHu9iOl2dYzK0DBX2W9wmcicpfs0S6pj6XfJpdZZvIG3WvM8x/gBfJA6vudO
dw6DWiXAoelIcOe9chlqD30C8bEYjppVOjkbbzEyH6VPNgV3+1UOb2DXvMyem77kE6C0qVLeDnFf
cZY0J5EdLhePc+Y48ZVoBFp4A9tjz8KSxFe/WRMt5pUEPOpsdPwOTaTpvXQqBx51ZQF7HXx1o8i8
HbyN6lPgoBStQygLoaARHEO3ouvJGdOtxcMFBFS4ESXW81eTBMA25Wm+8Y0LLXML1yJEVxvEEH0d
eXm2AtZEP1s8JMgWSDXUw7OBVfR1CuobMLNsC7e+PLJl8npZ+u4Fc0jBREGA74XMLD619QDlxOWM
ElhowfwEPjklwFv2wujP8N1l+IxR2YCoPUBg52B5a9jt37KKjkhlJc2z8dleVnOPwsyynC5WkApm
kSDhq1sNFPxDmpAdFVOzdVx8JJtgyt0SGNFanm32yZ0CZw1p7HpNFMSz+s4vIXFT1eAjmG43maB6
gj0iica2LiHr4SKJjYwhmBW+5+0JjH6hSYlKZJB281oSoAa8bNgK1NWfQ2wBb6AdvVjSRKeVv2/a
Uq4QWlAgKfVxmhKkUkLoFcN/IDjzvmLXRDUngxrPMQtyFA545c7niuIXzRRF6hQgQAsVSHUn1qz3
vV3YtfiqZRPfHMC0LhC+yaGvhNy4vZA68cedDhEn3YsWDoo73G9/heE3K5w1Vf6viar8G/OqFqET
+YA/enqoUB5GMruvr5Pq/5zZvsmrum0SKIjKxy4D+GDeNx1El3H/3b0Q4h6b85H1pzvlYTFQCP0B
czC4DLGSyGMsyWqnCeZLz50XC7boyRgc75yE0aPOXbg6DMPVzAL3aGWs7cGB0Ms+Dzvkw2vMCqpQ
7c1dzrIsbW9Bh7CoWM4GE24bN6b5xQw93cklUIS003gJCGZ7p6GvtnVHpLIW37IOQlhnAf5ugfYm
yYCU/6fZj/29OfqiuMRwaSwFW3ADOFQwM4dA93iyLY4kKIh9SZP9lg3AFp7/NCz6j3h/svccwH6R
xWw/PNq/88SbHxnlUNMuy908pN0mZUEFFBzY5pDoABN2OaD0W2/tBd+wX1Lk7kUHLT+rEvw/y81B
QSrZJuHCFwFL+YEOzVNYztPJxSdnk2bXWiDzsnbdPo6mKkSkDJFM0Ha6Q6UEh4MR9rw7fEmicK/t
mBcorsI5y2IxS0+Jg5/kSPov4tUBsIob2IkBZ7twDj0XQFkv78gqhm41mGRQWN0mqSErn6MWz/um
2Ln47p7hfaMV4dgdTPyloc2+SXx260jnY+0cgXGUY362IxzAntckI83ejoV60BvS0SPmFJEefEhJ
b4Acmd9NYLClDevqCk1BpJoHuW0XSFe/DFtCvDseV6Mm4dD55EtPvqaTdo5pBznIbDZwVkZ/jpTC
tSr0k87L7qpy9n1gA32VIM9dazl/75bEsb3WzO53oT8dMXo/c+nsHR7mv1M67YdE57+XHvjsktXY
Zd7BQXb8hEKUiCZ4TH2re9EAWYclcqDG+WbG2mw0rdXOXi2UVCsfZUzs/3E1GM0v6CLN19QfD3Nb
ffC8C1Ym89wPiCE1UaUS9wEESkgOVeq3SYTzMYq6X5d68IC1FOG3HhAbpnN+HKlEsOBnuIWwlq40
V9M2DbKPO1gszAN9qEdov63dsVvdUVtFWPEnAEhVhGoPu+Zu0T8zqc8NuOvvFTJ8O6mZs/WzPngn
Tv0ELb76KakUfwCiWmJXXYfvbGb1hk9DvLevigMgDaqxebj/hSQn8DKJnQdCKvlrOZHQ0rEn//SA
ep0/9MDlQR6WFnvZed7KTtQwLkieMomyzWyKDu5RgeWczsc7DHYOi30FPs5qiqvg/6cRx/9bhh/R
leOwwIcnmONwyFwG/zJM4h5Q/AkevG07VfU1aJHt7FFUiyxHwDZ9LAiRJQXYJluaPoB5p0zA3gy3
fHpM/BoWvqgefwxeLyPlquLWVyK+DS35bPKu/XALmAVXvtaHbmnW42ocPP/dvjpT2X++OnS94gbb
kfiWk/SnSwXfKuQutq1q8nM5oeCo4frwIlDnfaqC8t4yS5ec8hswM8HVDug7cJVdwuTBXhSSJYjI
Q39tr9p3Q6K6iFLASV4ka/7j3WxXOMtb4TnBFYVZBOJNMe9rk7bA9NbVx9dZxvI/fek/Z/erjQGy
xG3INgSmDqhFeyAUGNY2rueNbbKkEU/+w5dsHWN1v9FpFVFGqis2h951mOTaFeN49pd11HbZQwll
hU2XK5S0l2H2AFLtUpXHuuotr7B9bHlZFgL/MbES2itD2V98wCRRRnXc7xrUgIGU2S9TFAOQnc7w
BGXTad93OYhOJbBoqeOi3lHR7FeV1rtKB+ZjpgLu2JlyzqQ3PepfwXB/N/P3u+nl3RRCnicork17
EwTxrmAQD6oUardWAVFPMWDZbuydrD5iADoa9oIdA7kG+ohjpcVpHIIisgKJdghwrUWYv9zP/8er
q9FjGzu84+7H/5ud5Loi+BdrlQZUAKABWwKAVH3h/cuygudBW+WKe8+js/xq8QwemWuGTTMk7ked
uY+yC5PnKh1ccH56Etn+SWKWAtVjuAjAwldmpBCEhTwcWd/RGILPmj4UsWMOedHMO8T3PnR+AfwG
YiGIegCvzx72fC8Gdpe+adqPEjKqmzHNnT22C81HhQx/xcr+TSKNcSQsRPavzm+8TerD5NORHmak
2wHO9F59UKgCkSM2C3A7QILPT8EHw8aVQePVHSG2vRwY9aGMhKz8sR3KTY/6yNWC+cXsrgxxs4cS
CZzbiKwjYORt+xbK4SnxEW/583Rxu957KrgBnHb2u4MKxm0Rz/HJHvCxYKbYOhxr+ijhe51Hshz6
VysV2VQR2LZoLDJuuBLDcuKk0iZZV0pNyGgO9TcFLQewVGj/y/VqWDUl2KiU9XSEXkX/Iw1LEQEW
CEv1DjKKPhjGyRrkA85A2SHdEQHcFvp7sAfsqETprH22ullAj8MAO+7q1dgEG3fhy9hDFnqbdhDt
A6bh/ilFkvHk4EuNMjfdoZg/P4oGaN7zHUkJxuP/sXZey43jWrh+IlYxh1tlWQ5ydvcNy+7uYc6Z
T38+QG7L492z95xT50ZFAAuwLUsksNYf0nWkxDYyJPggA4q8NeKm+xXowb5P7PQ7CCNlmfdRc8Mh
0dijrI2Nw6B3d5rLBrJ0un7DLrDcNCmUwRw7133rFsU2cjMSmU40wlgMymc1GF67aRpuyBwpTxT/
g7wrn8MsD240e/oVcDqhgmeg0GdNiGUMrfUM5AyIvLiKRF8eONYzpLP3Kxk3mfU2VLkBsr1KN1mv
pBupuievZJ+uRCRW4b0fDS/9idJN+lqoxc9eXFj0DPWMb3nOTURc/C2m6Lv8qsWWY+FlMHLnqEaP
x3V50FkRcHNFN2/lzhnOtL2EaBfs5IdQBk99xyE0qHwyocZLXejmhRWPpO7FMaAo2ku/9d2HVvRH
WnTQeiozPET929rLFXJtyMXqfNp2Q+H6t3IA4OYeSazoWnYhB9be5E21qrJ+vDSMhvKdOljoJGvz
RRjU+jVe5uF9kgwJYDMAGrIpD2NaPEHx+B1RTkWyU/SpP53U0PpfTnGVXRqOOi7ktzR0kOkmt1mD
eBvspwwIpOyPPYpfvT25G6v0/AMkrWtvLuNdIr408kX2o4fvH7IoxT6Mcu+BI0ve/wx6Zf6lx9oq
vNLchlyn5qr5LSYTkjruw1S+tfYn7Q0pylEdUPiOdtzgMDuurf4hjBOdO5Kt7UYHTHwSpM02wNV7
JUdx0povB70NFk0TqlenG5URIfJRxf6x7ttXC6n1b605qGu96sadI5p2DVy1NoInu+7aS9vLKVVP
RvANoEJDqb4oL4cKnz/Ts/r1JL6x8LTj75k7PwSDmv9VieyTzz1zMQJv1Yuq/qnk+U9b9ZuXxqjq
pR8lyX2hhP06DiFQlH7+0A0dHwyjxbxNTYJnA/4kx9By2Mim5pIhrjhWXMhmbA6YmIBZbqQFzowW
3Vq3qNs8lEW4i9Sb1jW1t4qk4tKrouqmi43+shlxbJQDqD6Uup+9ofRur9Al9A4zlpo3NmjFRRVU
2huPkH3o692zjRLoBg1ed5Fm5CCDJLDX2kC+z/CvpDDIFDqg4ED0HwLe/tuAE8tJEGTI5rcadvk9
We7wYq6y80Qj8xBSt+z2GIJ64ruRzHduHA8oUyjWfsqa4qYHzLYamz743rlwxAUNPVWyW3y34hdg
b+bKj71t52jmHgRfdFOWDShCK++hdiA4mA/Gs9VANQAJ5exciEEPSd1BQiIAfediUXaDvirwJ1rM
VmtQOEhM7XB+ifM0CVZhA35cKxe2Pge7cPR5kCHyUxwcC8BwqUablm/SMkObeJ3aFTK/gxbhDdZF
iJjHvJGzrq7ipggv+cCGl/JKvrgmOWdfvBhNmjYL2c7jN38ylItzmJylUxCbqI+tHVMzHmu7vZfI
6IB9IBphWn+f9LqxI9HcbAEDGPccVpahbyHaQNnk0QD7tJBNKUfaWWzYpOQE78S+VtV+l9R2fGm6
zX9coRLR7+JmdNe8Lc/SRkJP/bXqeuVdLcQf0Plcw7lLyDToPRmXLgWDKAkYWeSWmz5o61OOSaaX
UEu99WcPIYEM+bHMjyEDZ1ZwqwADWdhxlP9QJ7C65jy8yAjLdIF+zP7Rz7Zy2242bvDoKRuZ1/rd
OI8QJtUW5AgNuANvVatfK76CeG4xoW2c6hD6DM5++Ub2Jn4Vr+xEczZ62PAwgyG2Ac9SPRuTe9CD
Kfthk0pZjE4d3MmIulV+ZR5WGvpYX8f+PF52UhKIHDxHwsRapYBPdq4BvBebTO2brtUpDgt6dmXU
43RPSvZ6lIdCbJXXIScQ6L6EcUQn8cHJHsVkIGqtde8O0TdOsyQ3BTa4b4p6kxsQsKo5uJM8iz5P
7k2jGe89aIUHjJjS1Uf/0AiZf8dB/zKlvNi506IHnlQsXb/caaVrXLURTkcoEh+j6fUkHcphLT4C
KD4J0/xuTcmQXeBmiSCI3et3hqm/Zn6bv/ppFEDmdYzrOYmDm7IGMSgHlML5URgkz+faMQ65iW6a
07r5a6t2u8nrhqdRc90d0hPVxtXsu7rld+BglS0zIG8Xrd8i09bHo7/RQkMYJKndJu7z/jjrkbWK
7EG/pyzXctcPimeNasMi4F/4ilDzvT8NxS8DIo2R2mO0KPYKOI1oUTflxtEqHymt+rGtXOv7MFIx
zjKROw+GYqXmmrNs1Xm6Naqg25h6aF0qmWXvp6K18PQYIIfbobqegim+72MHZq9j+cg3Ft+cDitF
DurW9Wz4Q0Nln3KRfuNFgb+S2F7ppC6vpO+5bI5moC86dB2hXYr8lHhBXaZcjbNT7fmYbgM0Pf6K
neF08dET0jOH7DY9u7b2TkSlq3LMeDPrfLLI/y7MeeTmYUff57BIr30O+RQY6lGpFj2CQENJWVAf
Y/Nq7Czj9OKUQvgsCGw+zwyoggK2kpd5TVGKQ1i3RalpA1neuJyTDnsT8WJY/g9l9ro9rhIenBm6
dDXqrvIMvzPexUWsO86FLbYcStlwx/CTGFkrfF1kX9xQNGqyu1okg7t58qmAWtFajsk+81tgLwdL
0b8Zo25vQ13h8+AE03fN2MluEMz2VqHSyzazn767/albRmdzppy60+LU3fmevfVN099gx4q8Gxjh
pXJ9qsPqWr42Cte5UDmR3xVAaRHqUHGWVxHnt2Klv3PaGfpphoB5N2TOK1lcMW6JiU2jghKqol+W
4WcvZbMkfWI++0mqA7acUZptmvxFUWZ3VZFn2JMkoNn4+6i3mvumb/Oj6ruvcjIqmCG3b3faaGY4
3eqD8WZryXXomuq1vCEkXlqvvUEJN5IekAVtj3+s9qgPGltQEau3nXqtNZBfQQg9tYF9kduJ/SPx
AKE68K3vG74qO6DN5U71zPK+NkF1ypBxRC3Fr4cXyy1HNHzm/uC3k4LMvK0uC2G/EiR5doM2fcW9
0M6+yavCbz5fxQVq5bKPguD7lYybUw3lqSp4Ps/6x9jzmrP4OWE7b+F0Xkgodtdm1qavtUm4h8FV
4ysFXaHmH9r6BaIso7ppI9La4K7eJs5byygy52vOnu6VgtYdRwk1ej0BoXO3t57wy3kbG6d5Vcr5
rRxeq7mlVuFAqtWMfNrIj2M1N/GtpRuLrGLDOTRGu0hKLd2WWFyswJbmD2lY2FdmPEBe7WxYGMCF
VGPw1+ZQYzMrwLwkz/V1itfbuq9Qn/DLOryn1pYqgXYnGwjdrezATNnO2e42KuNmbcAve3YAeSyd
0c0uLNHEDvxuBMBxRUV0g8Z0cTPnJpUJoQgf9e51XWvqI5SfYQcrNdqmtudt/KYdV7ldou7tahVS
nnO47tAFmvjH02kKhLl8KYrqBwZe1M6TeSMLWoGoc8mqFuzocEmBe9rkbTNZpzJY7sLVVVTBAoiA
9AaVkT0AytN3pFDwVhHNzjGUm74uAarS8qskW4ValG88T32RnAVgKq9zaNYPVEtDLykOY6U3hz4F
+001h0t0xpQLPVp/6upFf0bZYQFhq9pIIyTDwnNJ2C0lNr5LJOjJ7UpHpkZ4M5FbGNblHHQXHBkr
pM0AUsOnAZzQzm/s63tQYgFclagatupsmfejieKCSFeTBa93g5E91mP78ytERJTNRj+nYA/DlHIX
283wKulU/anX1emapFK6SEW3WfjKwo9j4xjmZrQyqiI8QlIr2Xgl6h45pPx6mCxgu7rnPY4R5tiR
vUnCN4mWlwniVkDmg65Nr53+Tfb006tj5eOOfThlSXkLoFhNfr+7zxCCoh5QeUtDkAxt6qdLzjjl
VhNN+RLiKKG0dnxRqOG0rEq8pHNxEk3Q2GpirXgKPdPeOym21YhRjd/NqtkqYVE8jSH6D43W+Zsk
VqYF2nGUQuVLkwzLYprZKopmzzt36JJm67bdpO8Rf7EPKQWI2uwWgx67609QG/E+YnSgXJRZspX0
DAikse6bL3XsRBdBP2kr2W1DISN/q8THHJ5XXfk8dhEVRJ19CC9kpkNHieWodip8ZpIf9jSqC6Mb
gVCesJ2DqtxqAw9wTO4AEIodLP5SUP1SdVfaqc4jskLHWBC8XEHwIkGuX0b1NtcTlbtuo12jggZr
h7QR4qHG+9Ug+iYx+iUuIGu4w0w4X3jyA4kxwo845F2wAv9XTUVa9+z4uS4zd6X63oULS22PQYVx
MIfCXBsoXjz5Rf2kD5l5YwHJXNgoK6+GMhenqN//yoEabWoOzlXohcO1n4JbmR1Ed8kIFHysBvOQ
hP0lyPjp1lVAUcqroXSVVVKM4+2nq0B7SEUORqr8WWGJrk3UXjs2ooAlunaHYSbdbRm1flMDezzK
O1cTu6/xUMSXc+AghK6o2kbeTQA7N1c2JWPuMV3aP+Id4e9azXoNErPd8b0trjOHtPAJxVYV7mvm
Nf7SL8oUDFMCALcrYlIY+rjRBfK09dho9brt7bMMAif5qu8VyhUrtbKagxIawYPoj835pQka+05X
KUm0UVVfe0ljXJKAfR6d7rvUm5kHqECwr72VlNBUrQKCW9xeeUqjLtVRbZ+zxr+1hd3YbINyTTXz
kUwUJZMRn4SU0gBMVRe2OPIHZaEZT35ZLStRC5hAk+3yxu2XugEYR6g394obbiYbk1Bn5Pi78jki
bFzT9xZ2NdcXI0zEk6wV4vcCfZGrlyhduU9p+ZdUu3IUp74oWsSCQ5D8ixq9rr189zTxFvaaKhjx
gjIhmnIAXoS6jXBbWw1qj8ZFYxcIMZTvV5PsS8JKMCS2VUsezbAMhJYhxNxnKZmpariT1Zq66P+H
DZnmffWB1AHTuLbtah7VBuc/xBLNECx1VA71I9xd+1bKOaPoyVYJD0qp36ySIVk3MLiNIEqu1Qn+
rmANREgOHkVLnvVGV1NuRMuuAmXEtiBDOYBvxoK9d/yz9V9JsDZvuLy7fJ4m9XqK1OEwcWbEsjiA
rKS6l2rTgLEER7azzb7dhSqUWHm8zTLlvSnPt6CXmt2LFhjRgYdrtALMUX2bhSyF17fedcp+6K72
/Ht1jKpvoVL/Knp0uyCWxpdKmeRXUUJixDIC9cWM1EtEjXxhAJivdVH1hbgAQCppFm3V2c5qsr10
USlzuq874SnQdNhG9g0+wWZ9+9El89doPza3LVGxpXc3/YjgQDa6RxXg0bLIAOfIKydw3q+8j6vz
6PnqHDdGCoQDo3opwhRNxkbNjGXWAbQnm2rOqzYJ1QMYa5CBFJJO2XCjyTj3j/zVbutUCzfCks+f
6v7KUAFJyq2Y3rQbXw/95zR0qKO76jVYigvwUu2qQEfnDgxat1KVyThdyb7zqLwSGzSOjQOoB1LO
o8Lzp+aNfISa8V2U1MiqxfyfvemZdJrJs94qD33RUJYck3Kl+UCiar/uYbMLDTFxNYs+s9L760+j
Sl4utTgGGdyg9GTXkfFconG2gISmXclmAaaoJpWmt9yN3ZByFpJ1L9xNHy0TpT5Fv1XQOv1FCiNZ
ONRWHofVXJETkVqFZ9XCzOrvSjQiL2ohaxhECvs6c6VMDRkdPtkrsDHvVwG8n1PfeZS0Y8a5tIvX
UkO+b9vjNMT5pdSdJ+GOAJU5BbeG8iufouKt1hJ/qZIXvgbagoZ90k1rpFmDF5QxoKZo8c+6rw//
vcbkfnXsMjQbVQ8dLSXPNtFH/eLYVUVkjVxwSne9hSCR5tmbxqubK8m6nwUJPx3icNVGNYh90czU
wLhSVfegOhmgSL/Rvn+5MtMhI9bkqRKml7hqJw84S5iXtQtWzhToPq+Pdf51bQcIsorv2DM/w0DX
voFWENIuUAAkw0PhhrCW+gsJqEF4OQjsSaK8FGbIBpKXfKSSC9nX2UV/FLoMclB2lXHQb8cuK8Wh
6AohrvpZtSh9yCvw1O9XjrgC4Vg9y6vzaCz6/ntca6BTlgec7OvkolAGBG15YCHZ77CrSzUbpj9I
InenAyblEpO7hQRGQO/y/AJ2iNjaROmnxu+R3il+/vd/NfZZf6smUnl3HFy1PN01KCginfzlfz37
vu8qPC+3Rmab1RuIW2MjQTUbROp4LOJluJ/c0V3JzjYs/oqRyz8OmjEdrS76S3bLABkqJ52mtiUK
H3JEdoqpErXjjJmOx5RnNctzDsU1avvS/BnqVd5gWh6Fp9SKTLzkvWZfDt80xygOVaru1RhZu8lA
4A5UYCyIdPbRbFBBRz9y/FFbN8hJcEhItXFxDsXHONmHkWedQnGrJ4UO3MV1lj3q9LdBNtwOogDN
H/zUx5X7aDXxvLFdK72I1KQ4drYHZVFE5AolDn34gUAnaJCq6G6ScbCRY6rjzaAIoxrWckSlGs+N
pyw0cOLSyQ18WcvrtPB2UhHuygLUB+wMHIfh9dN9L87MbCBfaj4sO6eHUjAIlUKFDQjeVIShxTTd
Z6RgE6q2D1XrnExCgqLuL5TJ/PmOQPfn/kJ3tJ9OJSDoKnIxclRi0L2sSXaAcvP14L4lo2bj5lT/
OF2MXOjm/EOXpSi462iL8hzrCvSI3bh+ky25iuwqh+Lt9BNl0ydCDgYVZTSPL5xy71LI2LADPEoc
pBKFbAd+twKFf5lmK0e5pYtE6+9jHy05T0TKveBHC4/xBjHuIdrAz1Gpzn+I30kFPNdBpzUyB3Mt
mydVPBEioZfnptPY5YJc6DbsA1QVndm8jaBW7k/N0Qjia0dZaMovEP/ZD8sZR6CsCkAeNF0vzdI2
V+Samle/PwU0jf4eoCdg/Brb3DpVFkLq6eIBxa6q3ZBbKRefOmNjCq5OR5jz+DCaT4Hq93d628w7
vqVsOil5PJqiGZQKTSrxj22ufm6eR+U7Lkc1MVc2z6Nf5srRVE3el/rTXLnU6df4+8+Vwf/4S05+
ufrv9y5NE6igAjJYkQuhd+5dnmFrpma71AoBQnwVeq8LhErCyA13dtT98AU7uPEmbc8jol3MGTr6
ss9WNXWlmjF3YCyBkmUyT9+qQlfBOTMjzWz76I/822j8izVkSKAm4a6iGq3cJ1Y2XWjJS4vwE/pF
gn5oU6lfN62Zr/xJz5BID/PTiwjToIXJHjmWDiPSMME3O/W0lXSp9Qe72ZoqGVXpRoumXrMF9/i5
6YimqsAqGI1auW8980cI8dHABk8Df6nmr6cm5WdHqHfupCKEHnbrMeimCycn4bU4CUScrj+GZKAU
jSgT4zEPE7t605sKaH1vUzCKxWbQ1fy13MrrQ9oik9p/bs6ZCxHuI/jL6J/mloOdAyENBj7LzSYP
gjBYKDH1ki9XEaNDMPzDqJgxfYz+KU6JQ2/xPz6A5E2+fAJtTdUtx3Z14DAOn8IvuDXP7hBO1AWo
yAI347r416T5XVm0B3hr5TNIVdgdLaItsgn+PuYAiVqQbNr2SBVbnyasRwjuwfBoTu/et2INHcGW
OBnKZws78oOjd6XgnxbPco3emN/XMD/WkKNiDfl7tJSJt14+O9cQXPETGMzpIO+aZhLq7Hb66WRC
8akpbioyWI6e7gT/NPc82oqVz83zXLmyHJX3mPMPOgf/i7mJMT80Yw0e3/Q5M3eiFtJ5Vbc1eRxz
V//orJGfuqam1G01n6RNKZqOgW596Y8GJOriCNmgf2ubWF1Q4TWOPqQ7tHdAQPkwTt6A8MmAmtzQ
irS8fyjVMDuanmktcmB9b0DCr4bQq57sIda3ht6FO6MPOd8W2VEGnJdu2344uDlZwX9YWsVn9tga
JGH/sHQEHn1nztzTR35rGZDmwYuaNtl1aehUaywSpujH7pMkKC5lS/aPHVoNVt881CKqDwx864ew
yFeZqxdUcH5PlcH/c/553S9rmNgAXQZzrMEb0LJAO0jRnhYoy7a2o8dECvlI0Z6+Q6dmE0BnkCMi
6xJfyBEfVVCQqu7c6MvWRT1QrqH0DclCdzzFyC5fzpmm+jTg1Uj7XsgRo+81RK22fam0BySLITpk
EB3gWPkHzyjsenFuy04Zg5hfR0HCXsiuc/+X2NBhlXOIvPKxrzlPzUBs7GCRf7crIGDwfp65P1g7
7A+TjQQG/b2fk3a8kXRt0e9TvV28m7fmIO+Wcn8XGMqwjJFGPliQC17aZ7kJjJqsOvhDC5ZHbALD
PBmXNuqrBzRuq5fkEWIS0OwStWoZpFmTECMrFZFrVI5xu3RqjRyEcGov50k52gX6HkFz4nPLnt8x
MlD2TONplgz8vY5c4hzzn+vAteoXnq0YqJn+rix2YBq2uVPOC9l3HkhMW1+gRAtmBGi8cxo2j3+a
rhbkRWXp8hRKcfl9quw8r/k+HQuu/NDaSbVQstRYVp1efEfS6KJrSv9XV2qHwindb6GngPRqveBY
hxYOBH2j7io3q47qGJB/zIviexOXp0n8s0+TTPjXZFUmJrkFNlsa8MfYdsqj/EmuZva7ArLXukBc
cjHHAFvl1fhxFVjpe9/5quBN+j7PEYCQP8TJVUYx+n8VJ3/u+WegfqofM92ok2TXTd29onlCMBer
MIkrrHQjuzOPHcJv2O0p87zrMANZnNowLF3gr8TKzLyHwDOx8lpOztGnPcXLPvki18c/3dmRK/9t
AQjBKHhsEeWLq7F5Cgwv3KlT1G+Tye2e68TZyuIsjmvoWsWVc1WZOqQJGx15mYsCWfpppmKW/bYx
w+4ZW9GtDJAzQ0WxTzNblJ+Wckkx06mzv8hR9CT/5+jGcZzdCVURkUVZ9hSHTwrDPQnxmzqy0E0h
87u0g0BbNl7roLysW7e10687k82GVLtvRr2/RXRwoZlBdC+7khxo05cIy0nA1QhZQhRwzNUg5gcZ
f3GgCQkbD0HaRVd1w5ZTWokWLcRxeYLtIMwC//XeehBxy6iY6+NEznBPwXdgT6gVn2JHjpEy1oWm
BGTMf4+V69qGhVSir12xc7QX2agXP2IK3PL7ULvKiwFF7JlfwFuppOmvGoFlpS4db1US0nd2hsKk
nGTil3qaZCWwbJiUktNYedQPyPbr40WVTjEFF0+7kz9pGsGB2qpyhwmNRppdAfzmV8YzhxtIY4Z+
H4Vucuu63p0UKu3GINgHLep1Oofw5z9MytVav/eaPP0yaXR73nWxdIEr1KJC/VtCC6I+W1a2oTx7
QWlhzjAmJyTCR7/qDdbOyurkhDn46G+S8D1e6oPYSrKsG7JuilhHxucQ8l441S5i+Z8NXG+gVumG
IM4A2VuGDsKwR2D0DLmvhdXdR8SASeHlRERuB9GlUU4TwsSgWzMcvGAy/L5B29oMkgFVm1OfvP1q
CKKd4mRTBrsiDmRHfCEtSM59tQ3uaHQq+6qtKBgAlQUGL8TcpA2Ip6JI4dXe+LVPxskQGTyh6Qtt
hTjgGPXJjvbLenJAFXHnuZ9+BvbxizkAlWmIUyNbEGFTlkSAGQLjMWgw+s26JtrJQ48c9RtuDyhn
Gp+CKc1wlFf9/MLNAmRHa0CobqMnR1B4wdJAwe0HtiPrecymb5gBDGtPRFAO+hyBCtWK0sK/iZA/
ZWr0f15DRmilMa5sMN8rl63/Sn70wJ3flKDgHzqEh1DxiNuV/CiR67/JmjF5EIJEaC1/ju+SKn0A
f/G5/yOeR9V7P1svY2EqYbWXB8naMOtFngf9ToHI5S5qozV4bI0PrgevYz21Wr3g+9Ht0ErgdPox
LA+gGWr1R0oC+tKBfL5uwZEJg+3fegoYglZsZyi82w0aL6shqYKr96CPoVO7hje+dtQ622jQkP22
U14okxurxDS6K6EOzD4x1Ne1nxlPgTI8OqJIZxfFKdSYYgphRtij3mA6X0ILJ3V+ilXhEIGpAG98
47vWFpgIwHsbuBasoeFHYBY1oncOBUv+ULSeAguyOd/jpk3bPSVE5SrJx3qN/Gn/0APsWSS+QyKS
lbRyRP0VtZJ/vVJO5nidG/bXlTJjUA9ui4Ol7irf/LRVEbapwMQOabDJFLf73nvf5MPK0lt9lUMz
OvSqGt7C7GoXrUC/iIlWY6n3EVINnybq9Xf5MAsA0KxUtfnjRNLT8x45AVRokjBcBzjH3MZ29n4V
flx9GR3H7F/FyfW+rFJEhYLyRB/uviz6p2DZ9/87Tv6BY6u5i8HyrGWoD+/ABnRFom3Q5eYJ7CAH
pG2LGWifBwolBRlz7pQx/7iMPtXFpQOnrJ0wdQ4RGnsJEwOD08FUdlK5FYXfTTI55gPPcoyh/x4W
wLtH74xZIsxAtvY9DFYeR9N8XPlpaG/kd7vomwxiOHQm2ZTfVvm9dXiUBi71Q/mdtrTsPezUlsG/
Q2S8ms79OnM6xJgWc615K3ZVr/gEUIIZMV4VepQb2W+KinKu4/XWeGihlJSWZQTgm1O87JLxiB97
q3M8d5ILGfoRr/moGUZ1Ne7TSovA2qVgNRs7MLDlaMxrXbw02Y8ZOdOrWvbLrnNwCRHZQYY7knGF
5o1Xpy4ZEhs5luN1vsti1UX5nOeK6fc46/QVFpziuYI+eLLPyx6zR9FES+t9VD5XBluJ91/mymC5
1J/mflmqFCvbIceFUGmbzcnr3clDdeWgicxLKRSd1Oy9LVEdcAoK1LfGox6P+U0efpNHv2kKBzil
XQJolkOeP9po5pl5f0mCM3lu5peTTVFZDReFXiYreTKUUR7070sFoSsR1cWHKLLMOLtSevtGRaZP
nE3VfKFhjnCCdMJE6hGDwqJnksPYsuRwlvv3YRUvjEOW6wGUlT7a56j8UwCc+tOOVPWfSF0UP2qs
OjgG+fPRQnFuP+iuhsF4ENzPIpS8rP2zHU+hkQ6Wry/m/wiNGrxsjDwFg5sk2UaKEJs9EgeUUknO
52jq7kyjJ0/jwe+TKX2Z3ffaFLK04uJyk1fxpxgZKPB0GzYC0fz0brxrOlcpGLjrLozRQR/HanlS
2pJtrNiqpYee4nUsfTetPu/2Su/+UGK86BJYqRToEOCWV6JvkFcRfaer/x2nDPN/rJJDaQ9Jc35e
79/E/e+f9t9/q7ybtR3U+Glr44e5VJy4ugAwVYKa0UEYjcoxMfv8scXzS2IY87jFFwSxZNwfyT02
qAFs9anqTghHuYaB996FHP1YA3nY/LFmDQl8DGCvYo3UQDgWWc7uD2voVoFYZoqushNS1Z5T5+Ci
vrnxbAfRKwC/KOBG/S+fLEFr+r/CYEoWSlNkjz0SM+uwNNvL3hM8TYsNvpyU5OZ50qgV/i8Et1D4
1p0UAvporuVPyt2wXNkwbNeJl8QnC6uJdOtV7Ye4ZIq9pyqapWjKtKUVJ+WVDJZJTTn6Ze65eR6V
wf+Pc1OjiB4tzMC6od3azpBeAI6Ar4BSruACqc+wVh7l+1IruHJmsHZKxWA33E7J3XmS4QbV9ZS3
2qqoM+3ZzedH+b78fdKADvqdNRvtNkcveO8lPyKzmbcgknhamfmN5sTjHVp8lENr5Yfs9uH9bcY+
nbetEC0XUabej3eqZwnpxfcob2jyTZT70xbQL6y/qE8vtXoIlnPBqVCSW4qaPTzSNfan5nlUBstR
/Bycu0kpNwlYq6lSw29lBXp7LPnVBMx/4+BTBmJWd/aeBYW4UwyQ1bGS4BRedGjvucbCJZ/+Shrp
0vFShwKsfRVo4/SXWHHMogiB4KRZqgl/xiBW1LvufcWMO9wOY1T1uuCYsyaR1D4oyHUvrCz4sqKB
eo5c8fw7xmnzzdXH5CaPonrhFZSrg9BZtZJBarfYLlRB+QaiU4Xsxu/amFGzTqDdXuFUi4OBYhk7
hF3ta0Xr3BVmisOjXKlr1PGHgfjCeSV1HIu3pAJO+WUl1fTaveWE5qeVsjgcH/sBDJCwgdlm5Cl2
c5NcOyNQd9yg/avQ1s2FpApGGrByY8q8A6ymUCDVV7IfNVD4P4FTb2RTTE8ge9wXYvoUzmBuBmjD
yG58nS775fSuU9+n61kG9WceD2lWtws37NMdKiQ4htQ48hlTF/G1B9unFjly2V2V/VLKRwhu5l+J
0T1iR9u8DKYRrAq3yY5ydmOYxh5zoffZU1OYj7qYjWShnF0kw9fZpCjRABA/u+EZscN32zdCnoTe
Dkw1bnVemT9QcXS35Qw0uBbWA91cOdd2GdzIlnypUDFEEwOYjIgv8QLFjaRM9nIwrgGNVyp8ZDkq
p5tMZ3eQPcgIK4lP02XrPN2G4HQAr/gWBqF2KV8sY/R204DBiFa9dyW1oSJXMFMWl5fnOCMbLmMx
NS4CRhE7/B1Tmcli8EglzEGGskRP9VKzsiMiSvlRbzyQyqSRANEzIPu8yO4OIla2zv1ZgtgM+Gpn
K+fLAT2PexnrgM+acN+6j+A1rKMhD/aRwDxoYY28kWU+dGNYXuuK16GHSL8MC0TYKHZIZPg3zZRZ
n8J60W9labz+QxgOV8V13UI6kNPlagqHwN3HD5WryTD5Q2WYIVZzy8Zbup1uL8mLORtIturLiMyT
hO4nXhiuyrhSLjm8zzdpSZXRKbXwbY7N48Dx9tGYJgPpvd8zUZhdyYBRcYPV5M7KZevjGlIACVrI
JXnbPs1MxMwGl/OVEWfZTqvip1bksROdXwqpsTeYqMEyQg78zrQhzhZGkl8EmLleB1Gns83Xp+cs
DJ+CxPJ/UcnEmCXQmeQqCzmpVZoGrzNoCv0QF18mtcjzrXFxi7fyX9u7Zby0SNOdmrIPUbbpckSv
6Px/P8e6QxVsS70n7SDjEBTb17LpoMC4Lht9wu8Cn2P5J7XTRYWI1k80Avg8tqlyb0dRs8nIix1K
mNiXc5aM69rutMfzJLO8KMQkcJqg041RuTfUotloCiW48yQ0Mt8n5SYZVC8ebMwrsttspt7K7W44
mOpYnrRrRL/mwknTDRXVes8pVxKz/Pf43NI/xct1PORCPsWnCVrMWauuZtXt1vIL7eXp96BR8yv5
Xe4dMq6Ig5mb0xcdpMwFIGJ9IZvU6ts7V2jCi/uKvDuYRvS97av36dSeP0+vWqP7P5x9yXbjuLLt
v7zx41pgAzaDN1EvS5Ys22m7csLl7Ng3INh//d0IyqbTVVn3nDfhIqKjLFMkEIjY+7O7kwKDVLnT
oUHtw/QIa1BDbCZIAgOqxwJd3aZAGdOuSizv5U2MqothAxYToDGBBkmJvcp3l9JhxYOnLYCEiPdm
krXnvJTjV4Mxb1HkhvNgJT7YVys3OVme6e9iYCnuBXo40J4W2+gc0KKHMnL/xrzzW0iB5r+vAEe9
hkwzq14bY5aeWh/IN59CSq36SOYT+N2DjvLrYIGQSNf79xHwkpZA3H7uZKjWkWirdWP/uauleaKJ
h//bSFli8mCeqihGw+7biCwpivKTPtAh1KjoKzQX6kmJVItEiQGgquMNCsGsOxNw2UhFhOaOOvXR
sujeZkAyRcuxyg/jYHV+Ai6O0tzRsK4y7xbsTJMFOdm/W7zHIOUcY77Ke4yRFnf0GWpMgpYoW8/A
VbfrJaokllyP8IwBcBJHnpnYO6RbG3dpv6MBHcgm4JOEDN+80FN2vN5IPfCCwADN750xyh49L1wJ
3mhPIMPx0ZkEsEwa5r2G+T1wO5H8dbWnTtTJ2vV1lNAoYz0QQE2rOT+Stgnina+P/F7mRkohuXIa
MsyCKCQNxWB6u1aFpKEejcm6xyxtR8MMrCRTSCHK4NnBpbxR4/dR0QPy0HzNGvdUChG9JAEAgRy7
to8Dd9Bp0YMqAsWmI7qBgguR5r6bVoBxnkzNbLiadlk/Ptuhf/duCpIy6+TlFV/GfbrnEVqvy17U
N2aPnAQB7DW20a2qYawmvD279s/hGBgXrwcByr861copUt1zvAruRKjrs5NwAGmQgxJgpQEwdQmK
3/wJwJ/XM5LlUZOB/RFa4K9lT4PE8+C/suuUBxKs1yhzvH+P8me7GMu4DvUYs8V89u8xP/0F/+kn
+0/tPn1fHz6VBop1YE8d6qa0D6CCr1Z9laKjuvF3SWxWTzVrNQCeDsWG5OBJ1h3hfkUBqXqaYrd4
dEPtqe7wCnWN7DUs3QHT57A+CLey763R+Up+eYCmPe5KBiT4Pj7bLUgjI2fMXwOT/UhMUd7PH4Dk
QHb+0wcAT4z7FQhyHz9ABjwouhB9gM4QaIfx8QP50wfIK/TEk4P6ANz3i3v6GugboA9gxv9LeR/e
pgrJ6GN9n2sBqZ9zA21TwNTHGfTfX8ETEsj/93/0/1uP6Mn0PSfYJwEgSEcNO4uLktvf0QkIgNKB
13egOqjv3CGpAPAMqCPeNPXdrGjtb7YEdfMsTjwRrLJe4+tZBkY872Ak8paCzfL3K32QO0O17bry
eqVZgSvVYXW9Eomj369EYaPc8wBSIW/pI5KIDqL1vhvYIPI6LzpGZR0pytoD9aUkIAbdpGAx3dIQ
nQaAE6kFyDjd+lgYoD4LUfP+l+SATgX2YX1L7iiQOZCc3DtQ620xHxJ/ZbX5wR1V1jWaptD9MruD
+0Acor475XVd7mJgwq3ytNcfBzHax1qzflnY3X3USrO5D4JkSToSAclrVw18vDOUQSMspAzB5wEG
TAzHIHBWDHm+LTmUKrYP1KQVaXHv2keQr/0i1/fYLebczbI2ml1kJeyOPO0caPtAuhYHGgJCwFmN
iRdvKZBrpR8/c4fG+DH0z4HgP3zesz3xINDBslxMS9r0F5EkNKaNGaoy81rwVYG1Mb+bzfSimMxI
NKDl4K6N0nOWPjdAZ3zsg9RdI/tUHDO9DI5d0oYAQwUX6gCg9MUgdPMnFtIaiPQsUwAnTvl4neVM
PiOe/cccy8lNYMX6Y2xpxaIOUutnfcyK3p98Ym5qj5Yef0sSIffonk+x2+hjJ0zRe2l1UiiYBpy6
6Pu/DSwtXVU9v6oNJyyv6oCBGAylSqhydpN+S4Rs+MbkmUjailZ74lLyPYlmeWmHeIUN/f5a8uWV
/avo8/IZ24vdshMRKt/VMPPQFhiFDGDpff8IgsgliWubR7dOOPaLGKm0566TuBeB17gmbdywawzT
ZeVzgRhgnmOXpkr7R6CsLckpQV/PFIOcKIbjB9cYmpECFVQDOLeHtnAj+dKiUP5HmwMIGYQ6LzG2
f1ZoGQPaXCi9g84yff1uGjSN82NAx3yK395LqkyrukI/oQSkjgCk7zoZs/6xyuMl2Boe2djEP6LR
ehjQ2/yU9UJs4nrob4re42cpmFzKsQ9/FAsydGtgP9ropsNuJWr1DcevNmmXVE+Vk0+hast+YCpU
okJ12Ib8ECp3gujH19D14h/2nyKxtw8V4EO1lfmS9YnuOxfLqvoldb2IOnXucgCGzF0yAao8tn0p
u6lzhhRguFd90JGzp+F/6MVGMF01+BHuM73q78wAO/aYOk//alm04TaIUPdG/zXDr0pwdbflgf6n
pl0jX1vm9yi38h4su1nTTRVgNXKUgC0HfjVuKi0zQnR5sGsMJwfTEXrnigNp9bcYKfB0H0a3nW4q
ihEDs3NBN1WdFTco+PSwK+LlxQZJq5+JE4WvlvR/vJ+EZT9JtOJ6EqBhO+HglQYvUrkldBb9EOVp
/TVuBAgFlLRVvaxXaaik2rttBIDvN1sJOMjJ9irtWN9umW6W26Gp9vWotTvac6oaA/vDY3Wi/Snw
+02jqSgCul7paGdL6ZrCr07vOmMo/+hHlr9fQRcCO/IxZogirhdW7ASveodiHhSZxce6d8Nzwb16
abdO+r02wPhnyODVBY7AioNO/ugm6BUMJa+XdYduiPcY/2QR9Tz7XgP39NNV5hi/W8heomgPK7gs
xxK4BSzEvVfGIIeMDHtPwwCJ/LusSBdRkKNgDQV/JvbZ0Ls7ezAja4AWUH/2IH86GKNtoGU97ZY0
9ONozeM+eLTGEQ3/LvvSxA1ae6LkJxqezOd88Dh6c2t9TcMEmBjLpgavGKEk/u5UifCno8ATZyey
8oosWHoACQeAvLSelRPan38URv6t6cp2R7vCNXKDph/4D0kzaichnHzaY8b7sluHPIQZGi7RcBDu
WVH/sxnmKO1OgN6ZY7l770rs0Jdp694ItaYFkOHHYfo+lEo7D8l49iVExFlbq4X0PPz/9AUOlnvz
KdSnD9m5Lri94vKMtdyTncvm4EWgk+61HnTSQf5BRAzT8s2KRmT6bkU+kzeQF64FuBqzN0jhx3d0
MIAyfCd8Bs4+tNHuZtkAPN+jXns3JKoTXbqLpG0AwKvzYMOUG2n8LuZnAO3TYD5gRcsxgxbdxuax
UW+tEVDnRo63uKaDwW+lZblz21S9c2tqX5LIARkG0cGTHE9MG9yAIRiJ0My0BDFHfwrrKrrlaEtd
xZZtfsuQB4sC6xXPA39lhUCPMrDlA9anwF+QQRkhbd1iPYrFhLFJdLvciwHJHDb0v8igYc7Xzhgj
YH0Aq7K2nGTblKn71IXJkQwigdaBMUmsu9zUUXjFAGkeVYCflqCoJ4sYvYtIbid4iyInsQQSwvdM
4S1radA9tT42krjV3o+dTJ8U4lFZd0/YwHcvDfP2ZKOB/vgECARsjioXPVCYihJkZzS06xIMWpjS
A6AV2ggMl2hFSfMtDTOrMsGHKq+hZAd8qdHC7MNQ1xmEALSTb96RrYcN7sFJ3MdQa40HTOFW9GHs
wNbPaIv9QkaBBHm7ITSgL4G0bc1rFOzEwFi/WGp5L4P2cVB4hUUZHe24ZOe44u1jZyLtM+oJ2pCU
Mk7rHnMEwA2R1vbNBq89gE2RVpiGf+kzewnoGNAixiw4ApbsGmlQkQI8cPZ0rQjJhk2XOx8jYc8C
tLHqk1Ak9bnQdOovr3d22qYCBaZhC0KNwnHzI7OQ7l3wasyPnsiK48htXy7oNB9Sd4sUx/0HmVA+
0xigaFm64q4bgjHIlxvyoUBkNA8BW6jvUgcVing3DgercIYDnc2HSinm4Se7MQnB9ivj3T+ZgfFC
gFJdBQjc4p/D0yXT7zYmBKeIh/UJWfLiTAf0UZRnjyWbetTlETVz5Qc5y7XzgNA3ZEpKsm8174eT
jO7uU5xIy7HF7drjehTBQQbJ2m5B6gOiUCCEcYs/AOEbBNxV1R/Rgx6rhV8I4luwzyG9WC6bEdhX
vWMcSrXx5AXpuh5S+1sQAcrEKAL+AOwKxXdidcceFPeHoPCRNABU2YWNQ4k3HdKugFA45Mq9jXJw
vBv8GwhrjEUfMOshCrRggzy5ci+Sg4HN1q3X29pFhuhHysEA8TWuusldxsXaM3O4x6Cs7jvHfEir
NNykSKAeDbtPDoCbD9QGb3DPWhR0YLnDvha4lzO15+Zl4JAJHfNbYI9Xdz0cwIGRFu0RKGspsutM
29i9F9x7WCcssw5V8GNcX93Lem3nnvHNyhz11RnGA2a+oODqvrAYLdIg1jEOPYDanpyEXyyD9dh3
CvlTUa1GMy+eNK1oLlEY3I7Kxip4cxQeWH5oCEgtuQPoIV/RUEOtCSDDOmdLAYfIdBfGkLToPrOQ
8MNeY9GgdWARlDV/CYIB44DX4Gufx7N+so+Q3UcRL7iTQ4FHrwkaFYKjoGHbAmGXhhprr1pCp6Ah
aVGZjzqDcSlB5nlm0mnuG5udqSwIBF39No55ASJw7IGZY/kddD9oUVBWpmmcSUxWxYicE1UJKas6
6MWdtOLJisRkFapY71YUqwa8LV2RGkm6QXy8ol/I6YpkhUL5Ih6+RcFYP4Aku9oLC5sEWhLkL10U
b5s4B2JoBzpwlDMnZzDcm3h8impFitq5Qf3W8ArkGsDJtQBg0eJAvxswHcISAp6oWritYw6elcwS
GweA/Jciw/+4S8EMyHStuJAMXeXWKgLG6NpTJiTDEjhfY+6HAnZlV3RGebF9kMryWm8/yJomP0kT
y3HFcehGXXDDDFSg11GRXpox44uwa7IdDUmR8hA0lFo7bFplQgobvZpYflf4vSoZKXphFxt3jLRl
qQMMQR3RTsAwx5jGLgoG9pbtPEe2m957ei/RtJ3eZD4wW4fEl498BNCri4kl+BUwHNGrvwGkorci
LZas4uiWbbQgV8esFBjlvkQP8SNJPDN8AV8hwNSUNxJtKLNOUntr+1ic1rEGGoLEuPEBzBKi7Ovg
yCZHu3fnrqokKH+aY/1FN7zuayNACFfXdvoEmhF3qWNeeo9CGVCBYBp5AvHhUeqpBtKH1j2YjGE/
Hdwwe+CnhkdpD8PW6YDYIvE+W2u62V6CFMgsjeWNjyhiS7ASlsGL1efZAmyJ+quVmxcjzdlPrmjV
8JbFJ8J7XaE/doB7QUOX+Onq7n1VWfWrqYMG00q49Vz5TbYcRQlAWOTtV6i+Ly9aBnImQDw1QHJs
jG0VcvcQh6xaaxreE91Q3g8yK7ehiM2l1OzifjSz8r4o/GFRmL3c05AOSA2IPr0nnwIN3CBoYiiY
VOYks3WXLwfBwUqvZJmiMdZ7H0x9qJQ7lwJAR0Wf8hdAJ8l1pYEN1zNN68XH0lRLwuJLXoOzkhxI
Ll0GiqQiq29o2Dk7dDt7z4KJDuTRQl9O3tiuA0ZgXhwtgLE/Yesb6P/ecIpz3DSSdyY4a1j7CKRv
/HlW0D0WTX4940pmKi2dkfaPdp98KQrK6Yp7tymAuciM6kWWIAAdpdYcjWq0nt1x1WlF9eKhJP2Q
VGBDpGHaoBxCoBLjZlBaPwiWPNC0L3pqW7ci1YFfJxzxkmdaAZBxxnY0bMPoUDAvfzANEd8FjH0v
GhAEOkAsWynYslWF1NvBtFjxWPPsTEyVmW5f5V1VFMiRFcC4BEOmY5sn124eShtQrjJqf2Eyf4ek
zfjalz6wP5ibPIsIbW56IeOHEjflGjjJzVm3UqCdp3l+tFzN2CMNVe9dzDaOo+UAtj3nzhm5fW2l
11b/gFtPgguIM4BGlhk6TurkG3CiTlYaoFsrR71Zqxn4oXVdtuQ2UKXTSFxEweRrH6AczoiH5NHv
Wn1pmk3y1cxqbAvJ/vtg9vaiiF33Dil54Ldikb4JgL74jC73W7JAFzf45VkuHyoG4N/YyEDGJXj3
iFvjm9143Xevqx5k1gdP2Gz2N2bH63029j7o1512QRaVa24BwWy/2Ek/AHQnKg6VF4/nGJ2ES7Io
wldjdJ1X4JgggeiFxS23g/pWB/okqBqs6JvmPfhghPjeZX61FEXUnPOAyYOJziwQei1yresf+sSS
e4DpgLqWJ/0DQBW6hwIUV6ZtywuJKq4BOhy0UxtSDgB8vk0DfVKShWuL72q7HfTIiKil+GtrLkHc
oiJmaE98KIopPEl4YrHlyES6a5SBPgD+zJRg5iEtHWzRnJhrVScatRwNWR6yhgrzoXtIW2nfiQhs
bjqo5b2u7Has9lCKO3bdEXy12XLQsKs/y+isD/LuSGeoQ0Niou/6Q2OWqK0IjWBjAG3/2TFAKhR1
ET/aKjfQ9194JuWT3dn2KQZ8NhpWYZW73X/v1GahvexBasiyLL3z9RbVa2mXf/fFBYV344+yL9Hn
0/vZPcC2Kyzu6maHOrLwXgjAN4fcGH84wW3ljvX3xBnEEnsy5Z1XRcbeZQBjLsowegQ6PJiwAmv4
oXUgGEA5wFerGuNVmOvdyc7r5ID3ebTpIq3ZAne3RnNlij0ng7lo8gmHL0AzuZWiMl+bIgdeB/7R
gL/Hn55XcbzENMF8LRrnwlzHfBQ+yOtq8EdsYiC2fJXujvT41NWaJX5743lN+jCI/LUFW8Yr0+1x
AYjD7G7oYxcoT+DJI0WJuVhTZflzB8DbrXSwjdLFdvwixnRNBn3YoroDaLDH0fa9O2AOywVdKnKs
X6nhyHtUMUSHHGBlq+mzc0DCa8wBuOnbHwcSPus2iPsdaJpURYH20+WG3NUsMU8DKDaMhYn66r0f
RF9QluUB5Uhp6IBvuAQkeTOigoxfZaQQSPjexFZxoph+Fby59fkINOcgcjdzFLKJAfZ5EJk7XZeU
JKczNtYhqpdYOnnNCt/EKtCs3NUnB1v9KY7B2iX49br1fC06Q4q4vI0N7FS8/yXkMH0QlFouIya9
KeYcuC+5OCVorZ2/GDoVssGGeB9Wq+nrmf7aTt7kQIBbYf0L7tDQqgDklIOTS+PsW5D0B3T6+09O
5aRbG6UEO1sX1aMUmCM7BWqiGokXsRcZ903Q8r1e4z7Pwebsgw1KVV7QobH7g8cT3LtKhFV/sZst
CMkYSG+HpAWvQOMDkUpU2i038nZrgdkA1LyWw1Yk9DtduwVcG6oOtCNKfT3kD5WIlCOaLxdGXcYb
oKcb7VaPcUhDAw9wCqgOUyxTPgEEzT9+iKzVGp4YugtC9BpMfx9cTBUmVmHQl3Vgss7PgwdGaFuw
tZty69IP4IFuMS/MwyY50ajOHXORhoN/Q6Z8xDSxs6NsR1rQfCUb3wNe/KQdALBXWHawIq1j6wVW
cUhY0hB0Ht0JXflfgP8coEiaZfe1AFGWCZKKpeF/KbIw37lD124iQBaDy4mZB9NA1d1iHpMwdUH5
1oDXlUZ0cHMddkzj1SYcOlAfux62QLWm3YMBq8Ls2SxR1ISkc1iy2wRtcU+VnlgA8USlUQyYkHtQ
kZV4ACPp/CcLR8WgxPW7xXSVwbnHZCBfdl4PoP3KOqB9skfn4xDJk2XV1W2F5aYaYJ4tT3QWqTMx
pP4e1X5nEtGhKs2rBbjXoq2BFeSCbEnreWK4KaRq2uxicA4g/XIBy0qDiqHA+VqgMNEf0+wXVq/o
JkP/eoY8wxJZBPNOdS/sjDJDFdvgaSc94HLVRG2IFhHjkZxGdCdoFXohTTSQLUTZhQ9G4ZsbJ0cz
pNNL/2imfrdOHCa/6DGYJHXsR7zqbbQWoZf+KkUMoHon+SHQp7gIg8556Ea32PhBCvg20H8dGcoH
1sHQNI82WvAWdui6P0L/1DA3+8Wj+Lvtl+OTi51SzBNM9zZMDJD4hKxG7TdzLjmWnUtehvqrKIyN
Y8vsV1C5t43Bur8qJ3MwpXLTO3xn/Q6b/+Ee0GXNuR5Zips1YC9+6VzIqY3aVdK54zdwN3jIFzLs
KeeGv8FNuCQMtQTgeg/gAZ5GSMB+GJFOWRL0Gun+Oz9JALTqCn/3qzow2/1+BZQ34FFqYhtpoY1I
JBPQKh0qzoslWHWSNQ1ThbrqIcOLZ6LSuIBSXVs2OqRmFwPQJxp6xXcFcN63ge2Ej6IbsgVVIWHC
sozGSnsFQoG+BG6Afo6sLLghWw8AKv9km3X11bYF3vHeAeHJquydddkAgXgxMCGP0WBW06EEUjEI
TZsOqd4ow1r8TfHJjnUgu12QuqhH7DaWXrpiTogmYA19zQvguKKuD4UvR6YOhLmKDuwfWo+MPMlJ
RAc7NBGLTjOvw2dShkw69ma28ZxUTlFIZmTWgIpvQL7Gen6Icy269VLAsAM0KXrSvPwnTwrtZ5E8
unHW/ACZbY+WDwCtx5WqfIxkfgiVj4UM3pqD7OMJu1E/qWcCLLPkg23pAVDVCotNB7A5XUdD28VS
BK2LfXp2djxRgQhb8TeqoS/D6jhR4bijMQ0ndsf34aSVfDjLGFk1a5BPWVc1aDOjVlkL88amQf4k
EI9VX4x3Zdk/1arzHa0dQGHI8nDt17DyvPbPTpiiPemqx17j4JOrXexyktPoD69RW+zyzGOPmtbr
y09nAUMjP8mi97PZbtbOsn+3i9q7tC2MixBFfV/pe3RKsouu8JE1FGzvc8PS8XTCcDo06OcvJF4t
ZE+y35wwAQHbGEAl/9HJVIHAoQO6W4BN3oCk2LwxaiCE0FcB/GEDcK9dtKevAvy/wHfnxYV1IGiQ
uoXUrcIX8DzjJo2FuSSrJuN/duKVieZT/C/Skjsbaxh6oN30Vnn2MzA6y8g8UaEl1VYCiGsFtsrP
IjDqGSdRyGuVprKaHUOFEvC7iGKp8OQ4l3e+hwduvYUZruutk9zudnWCiZKTo89jwRUfKglB5hcv
PBJizivPzORLXjnaHWELZ+I59sP+nlCHk6jul5nWALVetZGiMym/aSMFwaCGpuolhX2CftoJmJj3
4FysTaPbkfvgsI/2Y5sADTg12A3Iv9bUcDXavAfHHRDIqJ9TjUQADF7V7Onr6UA6Gg0pVg/gNR8B
S2QPwEMHcHK5Ct3OvmVNXxzjDtxovMk1lXfYJQpumBtAPTT91H/QR0vfiiDxdiNYopCkxkSHTNCx
s/RKJ3+laEXg2LcgVgZca1H/YzSjGPwHPML/Fq31XPCSyWrJeFm8guG3XAFjUS4y7h3MurWPdIhS
bh/jCC0SUZzvSTQ0tUCj5O8mTmnnWC+D0eGTYh7S2T/EI9E/mf0xpqbxsl0MRoqP1sdA3WrjbTuO
3rlowZwYBe0Jk0PvTIe4bvSdzFHoBDDEq4wUWiqyZdC0OvZeflOoID5qJz4HqUBagURNZjgLCuBi
4Y8fHQJ8ECpnTDC7bRJnJpAhkBAsWwdsP7g9ekNeRxyNfBGvphHdSO86wkRTI0ez3EXs+AAvd8DS
Sxh2BWBrb2gIAGrzCw1rI0ixyQZg61lLONfzcPbtwdf5wXjyBTIEfk42O7feF7wX0XjIuvnESxO0
xL5L/m7T/80LNjrILIHSiQrRb51hD0tsZztn00jBL+z7IC3vPBvUO3mxyBWUAho0F3GcfrSN0Kaz
t363BW6GTbZ24XuPOtYN2mAUp1pmm1ahgBBNcYh+YBLVfxeRgSVLeRGl/OBIpnbDAdKPLr4evci9
r1WXofO729jD5hY1JpBCdAwKlJ99VgSNBNMcHsl7IBkidu3b6y4Z8Ns3MgDFKRmdgfqjAHayddVO
xko7m7Sz75gC+ZP8DJY4U0A+FACdIyGAMrobcE5MJfqMjd7FEg9zNb4ue38VOyLeCMWXA2Ry/6L7
9/y95B/45f6qivxoEyMdvEcdXLBxQdaLTVzdPdiKOwpQOWCE7opmZakhCgjlHXbaNljL8QcSVVEa
oYPR/xcHSwJLUXFPzQ7+4AHxOuUe5l3o5qJ2ndbyqrU9eMWKenZIRtpCeywBSvuho0tg1+GDKbNS
9CuZw6MNHOdzF0vn5n8BVzQ+Yyu6jmPplq2j6hPLgr9V/1aZg3ZeZuR7NrbmkSjF434A+YlvIy8Q
ldjtJ+EHsnHSjCOQzwGF298SM7nn3cSstO7DAFsaVmr5WyJF90vTuQFDJyaV75SjQtGLN7Z+IZHM
YuyBMA0Qc8oCNCjODZBprg7EFinhkASZMTmwun6yfFRqxki30kMAiDYmNivCZk9PDBpqbld/GJJ2
NiZfetrkpmcsDRXqk6+dN8+ap2fY2bd881LWvQ8+hsw/9S2wCnnmGGB6eZORgmmlgdIlsAZ/UtCQ
RQcwTWRTDLIn8aiimSoaXaG2kaHCqvwtEhlOQjrV+Y3Oo3yKQgEaJ/VuA1k2jwwzzKMcArwAVCMx
5jnxakBN6U2gCpmE/+gVdf5MViNq5YAIiEbioMb9GtnReEPD36wAwJZ9sELnK2Kp0GH1BWVdH2PN
VySrlnqU/UeyitFedWzDYvnvt67LPgPTYnsOhNBcN22G+k4gqP9euI4OOdShNgPbo8pSW/Q1aL+o
tMtLqmKRjr53MvDEe7Azb9eoD9S14P35ZAYaXv+U58NkRu5k5qOucp2Y6f6K5tYnaLPSFWUKj0W/
SCw+7GkILsP0EqYvE4gbqhg8bBKYyNT3VX3/yYFkDIiuymHyVhGT3kA3cAhEsUk2sGoXgox5wCw7
PxrgJr+NmnaBZFcbAlfnOryiqSgqGZIJvftANkPYKiQfQ2ytdR3mnkQ78y5jPCjRL2iG+xmAysru
DemIu5DWUrFzoRFX7xYysq/6Rrex1nrTg3wODXD+aK9zF9mtAABUSw+lCbixCy7PsnXjScjVcJIp
th5S6PhvoYYZw1lBYSIVZpaRCSl43R/8UouwyPejDpuyC6cB74ciSkPZYGhk7T3xqFmjy9exUebr
CaLjXakssY/A16Jr84lSLbXj9GgrJN565TTgRq7BAksUWq0Fjlsf7G3API6+FA1b2qrdyABiLeAT
kmxJViIHy9nsZGTg27MT/yw8wAq8O6nmj4MX4Fc1O1kO2GSjOKix+m2BnIzO2dragiTtqUiG5hvW
tM90Er6dvKveT/7FRqlCWxyv35fuGz3y5By9WdUj0Uuh4Q/Ie2XQgzQ8Ho4RimtWfzCQpd1PBsgJ
pRtszrkb7F3oYEEeAVGseLuGpBYX16gWILsEKIrNOn2V9DbwjBWhVzVYAnkptOQbDWD6Eg9TTzzb
tRKtz1luHVJN5+uS5fZC5mVfbCts0tzaVsvXTVOhMk8N9Q7fxsLKM2DZqDF2D9Awb+aLLFJtae93
ahUBRa8f0JJGNy7Bps2y6f5Gh+TVZhqTnuJM9/dsTzEoeIfuzSku2ieTzeAFAo9IBecluectvAi7
cqzwot/gvRTQF/zA4fRuM4N/kYKGBQqnt56JJ7bjbahalgptHVSY7mTpIIuminTp0PXCXBgOmt9o
iMpT6/KbE+iwxS5tgKg3O41FYy6wbfjJSRRgLbvefEHB693MF9CO+guIOvg2VQyMAzBAO8xtcTpz
B7ybVIb9piU+AbSWAQK5DXusFLXGFivgewDSLrN/eMI9AcM7eslqNPvVQ2wf+wIlUBXqztciQF/g
303bpLqaWnp/NR2bbnxGIu2uDxptdf0LkCwDv5rWJcfC4b8IJAmwY/hFp8028or4jkQ1AzKeC5iT
DQ3f7Ql2icCWfFduUVSJLXIFzuRqzoCeP3BuknJwMfkEMDk9fGoRbVC5tqoDxm8+fTvzV0nfmDJD
z/PVrKPvc/pWSS1ibHiaWrishmaJ/jd5Z3XGg1+Z6PV0LOdGoBBx2Sra43bEvphMavyylDbI7XY5
AiTmhrRlWX6JRJ/ckVLuh9ayn/S2lXeabn2ORzZJKT/GSy29XQLoVr8hbYV4pXDf45lFZT/R51Px
rNZ2biV2sRb2GLKNLlSbOt4Gj6Nu3yeyir6VQEtajLXhn7HWYUcnLrEl4tfhNxd1E0U6xn+RJ5KR
2o48M+7ekwF5gh9TO/dh/9Gzyq2lV6RXTxMI05trVsJ3hnNinacFaBQzEF9PfAigjWOPbxrMdklD
a1gavGnQpzKbvfm46eCfCsu/5S1DNlKoRw9qpH+BqbLdcvU0IhEdzPehsghR0L2d5aPWiz16MEK8
vcAl/Q39eN7aAJHmfpB2/8yicJW06MsO+tFDCTzezqYv++fRv8rdKuiWVpkbSHIVuXZs8c7AoweA
dh42ubusAPZFz+S+tHi5QZeB/VeKjCsZ5OXQrLCUS5H6aLo78hwVTycIrCdPZrpyb+cjaIkrxv8C
G/yfPUuWVsCH4ReAFwL2CQQzWYC0K3Oq4oSqRMBAuINCEYci7ZGeJdmgtLPJu/KTnEI6rpg8s9IP
dFTyvrkqr2YAsmoVWKgyVBOgQGHRReqQWv2hx9vmQPK2djCvUBbv8llEcmwOTfYUgkSf4lSZu2/9
0tar19ZDLx6B2OkBStfDCFyhswtFmBUURtZmtOnBwrLkSRoegFT5swTX6D0dukbv17JBYZY9pskk
80PsMPi4IW5mGSr5cjMeL+T0HmeUok2WcwzGQ9AuzP7T+J99LRYHYPNyQ4DV4WlOhxiNitMZUvcA
CS7wfFZKkleg57jt6XlF499NyM6N+3Btg2RzSQmJMmxy3BIZ8HbVS5lklZLFed1taUgJilk2JfDJ
j2zm7AcrhnxZcfyQ5lgko/hTLj8BMuiH2GQ4y6bY5MO16AlFqtgDVHcpHeiOnG4w3r1oemDtSE73
4QcLKCPbMnckx8wSt+Xk+uY139p/ComE6LMONmCUyen8MB9wP38cdlwHjISb4K3p5fYHO/L4ZDwP
2XsUj/UIkLViNV/jn3xzo72AVhdsj5gC6P2lH/2bXJrjlHsJwF22E6ZolhPSQZIFBxBPjSdKxpBW
Ki2lXjC7NU5ugb5bxQuKdHeyyjrWYk8Swzz5quObf0Z3SXdsM9ypJJ6tQBI0viTGX5+skrYcj3g7
uJjme3H9P5xdV5OkOLP9RUQAQpjX8ra9fyF2nIT39tffo6Sm6e6d3f3izgOBpJTo7qkClHmMt0Z+
oNzHtVasum7Mnv2w46sIBiY7hurecwePi0VnwfaSmnAMC1E7eKqhHghii/cq0iYHJAgMf1qCgmiJ
3B2MHY3CD+yyBF0gQqrpfYnc1l6pN/fCal8HBjzx4jPzIn6KTb+AvKJfor6VuPlRK0EQoCaNJHpW
4mUVMYmlF+csj15rQ4gddc2HOazG6+WaiTFe0miVAbQGr1QsQIf3a1CL1qS5Hy75T9eYlvqy/nzh
6RqZd/r37bph/mG7DvkqW3c5nGdN+6vfmRx13XChKLGvLLe/dZX3l9u1WmUtkKbXnop44Wo8W8We
kx3o02DX8YKBLApVncg6odwNsn6eDy8U5naRKnfjo9UDMCUM/RIGRQ4Jczd8mGIF+5QYWGsCtVvY
Oj42fVo8gqurbxk8PHZSM5x713N/EP+utdhjy+38Q0DfN+591LIfhGL4Q0CSBe59i3fa/wwgpISW
jI+AH3ertvQ7SMRFwxr4aIB1VAGoVIdoFNU1DRiWzqBlgeY8YJnaufDwBkFv2B/euOn1EThDc1k5
Wj4Zq8+vohQ9v4pmg/YxjrEuX/DpK9bxwVpkcLu/CdL9nGtu29y40ZQ9qdr30zha0021voxNLbzv
Z7sx8GACZoq1K5380NbZ8DjClJDyzTq+c9ikK0nE0ekf3dH60M/r4RLv/+6ndT7H+64/vF3WT7Lt
f3xO9b9lRD3D48y0XIbcKATSlV7CBz0E2bUWxJtGb180Wr8aHR+EIAA3twwmci9G0t3FbAA9BIij
m9Ljr5llDS9JYn2MskEJAAXFvx1UFIypXmlyi73dWrJi44WhDzjxp2xIaZbFmgYyEUEXljIk6kAD
kZb6y64VG6lndnRuen5GWkXblyWwO8ROpWbnA5VCtNa5OY9SMBFb/zQ3/7xUEvhvyhfXRW3OKkqo
a6ozN1RomrkP6Ps6/wGqs3e4AC/gkt1t4WF67GO/fTa1sdl4gtv7oAcqhbtpszChqfbdbtJ/jpBC
+QBjjcaLN5AGvJ7f/ubHMQtzCy8xFlRond8vnfMTm0YrNUozprdROp1HaNXp9ZKWmFekQL/CW9K/
f7osXalpfFLb8EzPcQ3PYygqQwDhi5cROGtI+VrgRIAZzopvWlNcoUikw1q9LqOViAalEfiiGwUq
uHVqbTxTWiA45CBnhzIRqzzO/Bs6JLrb70tQ3ReANl76Mtd0z7oRbSiC+gugtxdSdnC0NOv2WKlD
qA/1th3sm7qP2uPcT2dznwAigsM3Bu7JSF7Mh6oS+6ICNlgblUNpocrA5pNh1NErWHAxqtTAGQ++
mULDEb7ZI4+usygffyUwZfQzow4WfvqrSfMa+rd+Dudln38DAU4sWglsId7SJJjJrvFQgFm8Uuzp
W+HLeONbwj/HRpvuPCD9wI0AqLutImNLQJS8SNNtV3Svk41wbzRLrRPyYOGVa8qIQwA8WVWlDn8Z
VK6XeYUfHtIVYikLje+7QqYPIoG9d1Pn3YqaALWKK93KH6YWq9MHNmQrS69hY6ji5+kQfE+VAFi9
aAKL75ByCKDl0gSQUJR4WfF4ged5PI4hVNig92T2hnVNB6DWHA7bAD18RkL0G1G9+kXSCvNXxfrv
tSzEcy4gfR+jNLtANgWiN6pSUg1ttgK5utpSk0EK9jg4DAa5406mAtjNxv3BR4ADI3/0j3Tguecf
E1/AtqePrYPfc79cV0L3VjAvhAa0ZRfJNg+NdsHx2buScVMu2j4GUllX9rsJrEhtYIpihXI9Zr2B
yoMVA/BTuy1sexN7NYDlAg+hvAJXCx/UxdAa4tgN9UPMU5hPq0Num+Oyh9bDCiDeZCJdG2MwrFtD
r3aGCxQR15K3WP3QlTHiR40iu8fd0oCvp+q01S+BfGuzT+38DjIV+SKqjRwvZjiry7CYzsr3MwHx
+XMN09llaWN74lbQEK3LEbIoCQTvQ5AtZQf51TyK4g0JR4+RvbShBQogFrYIIMpevMJF54dg88cH
8puQli7vs17LF3bKxqkvqwLzyEP9Zwxa8P0UxoNiEcOkCSZxmID6vwe9Bh8EFwfM1ZyF6cGTEFUn
5qrw+vKmBDGYBungJ846tHRtn7Qh8k9A8wG9IX+Quj280vSV20IkyeeND3scSPrRAO9zOHl697XT
WdHZKtyTgBHmseLaSddzuaMWiyzjSGdfmrGQL7EXOhb0vEBsTooKTGbNfg2Yw1fwYXSQQTCTcxkP
46r1y/JtCID0VqadlTtW+E5HYg2YrLNDNSuGpwEK3IXbLEVlOH85GlwQiiAyFqERJ6uIbIk65rsr
BywHwNxDD2Qt5NvprAyjG8sBEN4s4T7p1LF81SCxxJkTPqb9EJ5dPqI4CDTJq+lm5rLhiX40oaD1
HJfpguKDOE/30kij9QC10y4dfzl8gBZfkw9vmfet72JAvbnybGe9Dr8n2CHv3NbJ1rnTsmfNgQNT
5VrjMUWO6Va44Pw96gCGooRTBRu9r/MNMen7WoMijWr2MCYq4cYgO18+x8GG6gU6boBnQFSHBYzi
nevYMUIlLAN1MogDJgW26b6044Mem9aj6udxZG6rLBb2SycSf+uV45OMgvhR77i5zb2x2mlFIB/g
ewrRB8B0VYAxevU+dXN8aUM3uQHJ9aA1eXFqgh6g/ShNb1xW/gRCOFuUbdKvof7I78ssLq7sQrvu
1F3FBfvrvq7Ke2Gm/Exdpo2if9JVl/g+QSlPGp2/7IsxRC4Kb+Rwswa3GwTRQz04/Yvv/cXsQDxH
Je9PXu+ES7Nm1m3e1KgT5XG1iKPQ2UZ2iPdddQCZFK85aiDJPQaZUmguNNp3Z6iaE5XWLWGxTT/A
s4aaXVh3K89M6qME0nKN6kl/1cWuvxsAtt6L2EiuUtdJ1oNT8wdRxD28argDvKe63RWxHx87z7WW
xoi6m8ASqAbpzUmExl+hboOY07r8ETK9UDJxZHsvsUP597cAwzE++7y7NnYVqCx7XIfwls2BS/38
kmlHTc/StvWVn2EG2INEAfO9Qj56kBNm9T31QFkmgeDNGO6pGJ6MzbineLwvxAA6YbeTlvU9ldsp
doRIwp6mUixecKFN0GfZFjlMpawbcaNaJyREGyShuRa220PiAxq1tTs09iYGQeBEbSj8mlAA5v0i
szxIxlMnDdtF6G3cDMa/3fc+C9kDh0zx1sDNcN0qoq0ZQIWKmsTKnUcrBdqdmzQ6B/9prhntL2U+
3iZgDEE8Awpv8TITEPKcmxxiWR+bZtYeSPGCgpPPwV/m0qhoGLuukux2nvBlPklz0OiXi9F8kuag
UadMntOm3wxga95GYb0j4EFc+lOLgAaySD+03sco8t/mUWQDah8fp9cA+n+3DP6zsr30NH1igNfe
pC7XV/SJYaahXdvC20auiw+M0bhfY8cAVT9a6D2WFiqQa07hbnMI/BbfFAeFGuSGvK0W2nw6S0H7
Omlt5m3p7MvoP8ZpYvzZCU2W9Ur0XrWuQgt6xHYV4B7cl5uqYcF1JsrLGVd9TI3+Ka6v/b8KPCOu
as9xbpFlWMyQHPAU4FQvUnYgXE8EpdWdaXV8SbeRf5qQJb55oAjQA4Nd2Bl8SfPTWLdRbYRDNe79
+RH10GDTAvX1WDTp2/SYi8pdh/vl69iPIAxoWXiF2mV+rEC+mEMJHiZ5/jXUNSCi5Lu3gBTJg7CQ
h/e1zH7WZHiAG0oCuwSB7JLPh1sNQkqHOrP/IyILoMFvRAwlOKcLXqd7qcI7tY/Q8xru6S9VmCmS
TNGQ7OmXLO2s20P/REx/pAkQ9TyH530YL5vU/hhe4Z12aeRpeZcMoPXHjQ5XVBhK0MF5P6MmZxac
JbqMsX3HjC3ZSH/xiKY46qPRWNfYPsWaceUCNc/CM2P52hJe9GiNvnb24xgUY7UNH3Ok6yr8QvtE
NT+HiQRh1F95ub+CdTGwn2pPX9rlGnrv2SHRZbixC/uNLCSx0TWW8DKBYTwES+9S132jrQ7126pf
U/3wo/3QP8ebtfahHxad7NQU7hTfDyAeQM2s3pla+3OUWnYipG4eWc4GzmvGipC9GgRerzVAowYw
X8ulitUBjT/RIMVamjRWBAAWrYIbFGKCCFNXndY/PR2K8qlV7ycJPjz3VlrumqtZZY8G6ocMino3
1EsHhv0rPPQkW02yfdRpApOAKFBOkinUhHJSLaLv0LE7ZbVmvLRa6qxAPkrPIA8HJ710+zXkYMQz
tjUPZLc3OsUpUaF+HVxC9aS7hJYGNjsqtIw67SnA9kcXPwdlLIHt5vewhvSnBcTqGt4S+VlKTxwD
DbSlBt+lez3mOgxLzOBH2v94nyPVHAeUTID5g2KaEyeMbaD7V9xXXn+Zg+toIOI8yNoB/3+wIpih
4ABBa2hDi0AdqbfOknad6dBH/DA+x9PZfKAYN63adR+7cO1US9pRG50SGcTgY7ACdPsRbhqdK866
1bAjt5EGJQNz1dVUQy3AY7PYscvxJh2NECGk4ClG+MGqjtivOBr9vdRkCxmHDkCnLncXeNuNzlqh
p0+u7S1IwoLCzBQOatTkVe0uQGkJz23dZE8s8hY0ncIcYIuDrts1Y+mjvG02L54M1waY6t/GwvOX
UT+G58EHm9updH/h5lBjt00XWhlO/YgKpD7NzJwQ2QwZTDO7BOINyFBiy4jn859mtmpmp66JVA70
sP36WpN6BTfiqjzR056apqah6cDoeWA6SAP9E324AnK7KeCFOAIbtu1aQKjIFYf8cchU53eoYXPg
vVVoZ8JXh0LJa6dUrjueHuffq+iJtohfVs3LIttTKK36O/RPPwD59vjwlFRSKvn7qhSa8uDFsPvx
qlcv5qM66EBMcc+9pgZ1Vzn40q2BR3kBfXOYnsdDeuMYH8KoJzS4vwIlGCroap3GGZ5BAzSPLOfe
prS4WLV6DOiIOsgWcHwT8KdD0vT1nWlY4zUHj3SO+MdZ0DXhQBhgkfdZtYwNJY9gIz3l7mKoJO21
GmRQYBbH02hG5oaP4NibUYfMfms62NwAG9NXsvtr7JurXHMtkPj5WutUhtFHVcWMLPebMQIb1FZO
+FxnOV8WeL7cJbDTQJJBDud/v4zd584jFED+h8vYXZQsEjOLpsuElhB3PAqC6TJBCCTDIFO+9xtv
PHVjBVPrHtk0sJXLfdjq/V2U5dmCqXwmJGavEpakwRtLGSRRJh4KNqrNjTsAi26IODhS+QJv37ll
+M8+kpNHwEzrS1VDRflafYnSIRfwHhU6+SUqMA9u/hfqt4+EVQR/StukQGZtqOkP9lMJnPytYovf
fo5ywTGeowLJ0ts+9dvb3o3BYI2bQ+QjN/nUx7YNWxfun7CXBgWQV3eN+h8vUmyJudHUUOf+3ecZ
xnVitsmZut4nUTx1zZOAQEba6PMEG3l41M+afgUh0F9pEoOymzJgutRBZoAWz00VIYQPDA+Bk+eB
LpX92R+GX5qZXbkwZGC5DrqYAmjQgaBitoJkUNMAgXUzh3yFk0WQs5uGoTCvY4duS2RXLW+ZqiQn
wHJPcGjU7oCQjk/U34lseCvS8smrau3O0pz41McMG7b6lQouVFyBLEC9kWYBa8cJBtSM+BLQkGU2
NZIrKL1/QFdNhZ2ogMlj3uGLYoTpokD25A471mzvGTH2XmYx4p6nXUGdLflu8iSF0ZW4RIih+hCR
+Plw5Yy2XGvtX8DZsV/Szx/8Mh5fnAhVhSCpyxvIuEn4Z4TuXnSmd2ZcIqOT6/2jI1ii+OD+D8xO
48yi2bmOwpv3PpvBfGuaXcWBB4lnkIDcEGoENBs0Yv/H4P+FNJd8MCNwteWiqDV/AbAhwDRl1vXn
yJd825r+t3/8n3uPmP9HuWe1ym6oBfC0GeBy3CKrBE1GuaS264IiZY9DI5eVYQ47lo6fxil+gN4j
KA6Vpa9qaLUSyA+33gI8UeasZmisKWA4TX2domDQgPSGYu2kgwNX3N991nschejcEddaYJz6wFtN
6OTQRf1OC92p2UD/UHmZOGc4LeePMtCm/sEfi31a+1hbYZcpbGg05yyHIH/MAn+l101zwFsfXiaP
el70cEtmfJPJ3j/kXlGfG4gfrRM+tk+pa3wr+s7/6WYBrIUN/zvqVcAuVH5yj6TAZVLli8skZiQf
JmVgKtdx4n8fHTx5ymJIYMKMKyHV+gCDk7g1zEXhjznESVrYuY8WPOI15RGvzv6xzyiGNwh1OhsK
o4OAQnUJ4i6mzXPnpahPTYMPEJir75fI9KBdXMBfkGnW18D7bFiUx3eEAVMtDW5Qc4vGJm4bxuza
iyYq07/NC8v6S+Q8r+maTcH14GxCDBIA4tLyTEhaZjqeDJ29J9tqAXuIE8Axz+Rf3Su/4hFYMnw8
U5TGVGL4PSIdJby4rRhPmy+jhuN/mD9HfL7CZII9r+4rbFp12wBju00z6R50VvKTyWNnbRla+KDJ
eFwwFzomTV2ubAtfcQAzz9CvTN6qEY+nEsDCW6ZBoYSmt43xcfrQSkgm/J7uoeZF06MsS95SaJh9
mF7VXXPqPCvZ0ZkL+wQownn1ic6+jH6JgyFCczI6kU5z51GlIOz0kJvmLtegNo4nNYq6+DbE+KVt
0QOGMZjaU8+DeDF0ev2d18HWdfRMLjrYg4GU7/3MLPc5FEH6CuGPZIknaHFfR7Jfj5mfXsHqXN8B
tHlZHN+vfjMCawbkW+UvbTsUz4ETw6K6iafFnT76uLgXadPiyDBdFrdDp1sn2pheDTw1dpCPFAeu
3piGwfllmYpC0l45Zdk+91Gfnrosy5adug04XaSk4qV1oHsJoiCo0jwDbQltlQ5G7NT996i0cfUd
XLDwqPbcGxbqyROIOuF2QDV+bwDFfG9WEeRFVd31PUKCFP/vEbRGaIXywxpU3Y18+8NVKKIaenGv
VWk01X/VVRq3DKDnZ8i11Vrj0tWRrp3PXF3qX/vm0fnsf4jDl4w/QJr1b9egVaAqwzdwVhmWg1Vb
pwq1O+Vpw579OABxTLJqS03ee5CZAoXvSk/C8kkLn+0S/lqQ+7ROKexZFn7h/XmSMYbOlZN1NInW
SkEiOPFe7LuxDsPi2UrFXd4kd/MDp7M7DS+Mwd0MaqcuUUV3GijYcjmCZnv8PKn/exdN8ssIgNrf
z6j3deixJWxtbyV1cCDbaUKid0CdRF1pKzQu6IPvhxmrTn1Vml1bhWPvpJH/RrxTyFgzAZPoTk5u
qB6rd33hxNclUS/agG+LojY/qMRge7/r9S65JpUY8R5hKU7fOLT7MoVJL1SAkZ7f5pUFjGTSeCeC
NpiZgbpoE31qasyD0Q34qRT8ZfTf58ad9tcFTF5Z7BCPOT+GQcHWiRfpT56rPYZ9a//gjXsoizx4
TQLHWMXQEoID6u/QItX0J/zKj51Sye9cewrVUNVd6ZCumkKBCbvRQ99clm7QXhsdRNxRWm6v3dC4
nI2qr1ajnSejzf8zjlaJ1A20gfpbJepxIkqlaZIsHDuNUYHp2H0WAraj+F2D54Nx8B7WgPaLSu4Q
X5v/FNbDKz3JIGOjnDaWDlAJL33CUU6Jop9xB8G6LkwlVGnSdSrK+EcBDwfUegb9ua+4uWStB7nW
Ikg3VdCEkK8yepiRuHIP6XV2xvfPXo9ha97pznBZvOHOXwX+Sj8TVi/heIH7bTok6/h9cY1p+rMR
dJfFedammzaNQvzhvX6faqPc145kZ9cbLoub74tXWNzjMD6Ct9thkKy/gVvlACugNFzkZg48veqj
gw1O3AYA+Bb843qY+loPqj1pmy1Zmctqnb1PG9UqX6ZRk+a+T6OuzBPyzHqxYRBVPeJzmJSLZNQ5
PO5Zss96c0OtqUuFlCV2IZcQ1aaRaR4t0WjNNM9Qo/UcPS8xRWtdAtYbhLGyISpA68E7gRshZ7X0
Gej6Xe0ne5T00EYefWG6Y3IDLdnwzkhkfAJz7XEKpslmBGHRKXierEEB6Y6m/I8LtJZip9oO7KU7
6CZ1gCGfCl2pYVq4PaPobwKGUWXg+If2z35tdtL/CZAUPrJscB88i0Fr6X2OE+QC5rUAl9S8zRY8
0DnmpMoEpJM6kgFa6T3QdWBAMS6N6Y2uFVqzc1Tijr8f/EEl88z40meaRbV1cvH0JQz4COQO52l0
RjE1RIK2uvAf5y46y/LG2aWlfh/xtL4DegAuzVDGt7Bl2McZqBMkYEdn1Ecyd6YFBRQUae/eJ1FU
X1cfJ4miSVbx4Dj7WC3JmvrLpOXghyOkyUVxM2rFCz2qxkSrdtDsi9fULCAqudRTqz3S08+Eqnrc
5/o0qRqyF3oK0iRR+/Gaov5pUj/m6W/sYVwP3nJSvXFbd+UKw59kbVKlhEMDuq5+fzqdBG9aw13B
c9hfzH00MIniQNcKcjZ1UslTYeJXi0FMS6J4C09ZUBPIkDoeYVrdGngRrHF739qlBmo6jVAnGBzI
W011U2eEKAtqttB40xUowM5gF2SE1S24KOUt9eWia7YfYgxdNttBxVAgxVBfhJz/1eDr38oQ1XoS
KCH9Eei+F/vExg/6p76A9rYUY1bQtqQYOlAfreVnNlthE1zDM15DLkUJHdGZlcTZKYCU2dRSg18E
jyhCWYUDV4Mn1PvMzmjBuYuZk560BGgzmqoOFPfhMn+4ggqzRWAtQxZAr97Bf9YCtjiAfwc9WxeN
DjsbR0uvjKi4nJU5oO+VGp375jjoaEZL6EKwdYfSv7GYJ8+rMrXWx8l8Gwo9PP5p5WmVeVVajxaY
flaaQz/rvOqH34J+kvlSNJt+WFpRRiFK745/iMbwiD2+/JZZQCFBMHO44tiPn2URDUuyI5VuvuOB
lz+DENSj0DVq27YP+qdSBEcKYI0DxQZwhK50Zn+cidv+rmJt/mxKOWy9OtLwiWunmUHjJK9VOD7V
7OoLwSW3GpRML93EVSEmSwQb0Cu/utI1s/0PwrbBrS/YR09nnufBJEq34TZmceMz6EEbRVbpgV4c
Lrt1ozf3UKkENbkF7Q8EOkDkZtzrxP0tHZQ43gc0u9dWIQqsK2xcQO2BpuX0ddMjs7xGhXo5f9uo
S0X8oYu+jtQfFUYGK1vrZUTuetOPhQHN20EAH4TkpuDQlv9yRnHU16sZX0bnGbTKqNb7EiciHVU1
PXDhCWyFK9je2ccmihp49Pb3lE8UmRei+BZd+mWoT/1VBiHQz/GUl0RW7o/9DJarSwlp2xOsymBB
bBb5ymAB9jmqOQIgf3L1sg4PhQ2BTjvxe+y3VJuGChe2Q1naA7BPoAtLLM3Gbe+nKgySan3efWi1
qkWICYimTZFSWwXA2QgJodSveVvK7/o16hZaNVbLLwndQWV1p74AFRAKcfEHWUJGyNnh+Q0r5xgU
/2OZNKDL+hDOCVzXurU7F30VVA0XNFKUMDIrx6Ld0AhNMZ2wOQJ2j6wmxCgpR1TVPu5O1Ka8kNan
zdSk4TTwgBRV0RYY0FAu3WqNwHMCt+PsasB7X4kk2J6eGqHFfz9aWKXf+HYCuS3L3/07gMg01Ffl
I4zYg1Q4/tkmNx0b36YvXyUTqUzNb0J2KJsCOUhXvIbl4EGyvrdvoyS9p0pDG+vxtvWEvqGmipIq
yvwUBdJ2DBn1VN8QnaJr/BfXhrhu2pr9Tc418LiLMDsQNkfvnGxp9qiVk7y+CCLIGH8eTf0yg6hq
FV9lKYwGmF2W+6wUxhlJKIZXCJihBL7ELb7I3dcsN+60CJmBBbiPZHYbZNmN0w/1G9NKGACOhXnf
eCWyJVEtrnKZBfs0cct9mZv6GRketh6s7LKiVzP3NUzGuwr+EvOKKF3fwCileotgRb3oKt+4Z6jo
r3nBsKIGiuW8YtJWjy3S45CPMKHuBrgpkLhleaJmXpQLF5AJvOL2sLTowl8E7Rv93tyOjsUA78Uk
5JP9RSqMr5NSx8mvNVN8ndR2PHuQZbekIkVqGjeoHwT7DxR41ReZvtzPme8pcx5rUXccTQCm+fFC
4GhTEBNBUYyWpLnE8qg/eKpJn+tM1v2hg1Tp0lRqTTC9htCOGqWPuaGC57lz8DxKwfDCtlZ1Ao0d
Iv7NLEHkk92d9Dw80j+xCusM72ArWEH8cbQzqmgNmzuoj1l9v9QBsj1lUQMxqa5fW11evAZxYmwB
W+k27eDkry5zTg2AEPdl37Gzk8M0k/qTDDJpn6enLbtMz/hwmS5b7wRsrHE/lq75dXpV+M1+rPUN
ak1AIAzfybnczMb60AjAx6lZxICUW8IZTsyAz2guf3yJIpN0cCAuUbRWNHynblrL8Z14RebntBar
+uH0+4rUDXnoyxXnqPmK+Ln6YjD/464Ck7i/3VVAWLAs1Ok913BsUlz5QH3xwZLA3QJg5hQ3r7Vo
8+LoAXYJOVMcqMlLCT6caKBY7Vy6Olvk+YLagwt7cAu1t7WsQIJA+cqWpwwgxSC5Y6zi0bmorGwt
0zuv6IxJrE7JNi8Dzxl3BFrxAIQHUjpnC0K5UF/l3DaoYdx5fYiEcQYdUpKVAhQX7+7qUFcHCTzv
ee62Db5xUYS94kV6TNJeXFHdOuAsOUGe/YlaUDGDA55r8r3Q4ewpmnqYgJM5L+EOVkJLzbBMcV2H
Ig9/9cywDlrBy3XbWXBID3v7jg5W3yx8JwpuBxQw7oB/6Le1bVjLOWJsnGvIt6MGqSYFyI8cchMa
R9SkWdjYFIvB1epD1/CXOE6rncm91t7klvxlNnxdt0NrXhujm4AJXpnZJoU01aatxuQuc7UETjWm
86YxdqAE/uA6a/TKq7ItihURubrch35gCVGGmXw791VxPywn9klglm+4k/lLaE9CrJ2IAXBU42ep
37t+EG46bIYTG4p5C2mN5clgBTZTDUph1BS8w5NkrG1rZ5n2g6Zb3uS4pvvmBqIZ+gO2QXKb2BEK
6YX+RqhKOH2UV6Lmb9MLhAWb1gF6aOUauT3zoakt/QRqMXBjWlBWhyZngMi3vMjOeDNptlZSObDM
UsgHhXsOIcq5tfHpxt9S7REE98USJNIELlJQUVoGht7v83BsH/R8HDe5V2GXqkYjFAuP8LkssZ3E
KIiIV35mRjABixexnjW3hOC38RyADETHIG3SQ+XEcqIFRODaLZix5bauKyjDqqJsHcilBdL9m0y8
AE7cuEkjS1hdc03Pl/owVJucCfxvol3jdtrY+FuP5TrlVXlbqS0l3mAufdQUddcuo8YoFMsafwqZ
s2DRFwoIajX6icNtcQ2lyQ6MGes2cn39mtKjgOpPLaKFqVYXinjPvApZyYlTYMBzSum5OeoQpKa7
skBPWVJzHuBeHKx8onp0UaVvrTCwYR6oNsQtnuoQZke7UD84/bhdWmc75sX2grMoOY1VcBzbfDhC
bObj4U99aYJkelbgRzCVOpaXLhq87YsFCO9nHRyXtwAJP0AW3ejeQO0L7k+Oe9LwfYU8FbDyPR74
rGz6Kw9+ykugn9ItRGT6uxCEhbsyuM5hqnwrVaPTGeS3gx73aRVAB/iOl4uhNqMDNbEfKq7bPkWW
DxGa7ebHwZSNgxfM0q3BUMl3gT9W6l4GA0Wu5Rur61u8ZiupqHKARmqJxAbqzgmyQNDAeLT8qF80
nPtHvbXNR6huKn0GNE3VpFFq6qyCcpERJNsqqJ4zty+/qRMrsD0oCvTeKlfl1vLzoU415ENdU65o
ILbqfFW7jO9zeLUvTcbN1yiU176q0oUaGBUQgIIXQdIu0kTo+xrwRVhetCX09BAPHqq2gXsM3uet
thyA+YLwMzfEuIlTWeFdPLCuEihBLjQkPjbZmIEkFFX5sBzB4rBxS4bncaZnZ2QbszNYUEjqRBr0
clRzHqAmHSIonoxVrl93yMWdRkcxqMKcoQgG4ncK0tVW2pp+nm5T1lBGO6oJ11aL/w6eF6geU1kY
NCOkA/2u2ZFkgt0E/Kx50XGWXoiNsdmGHV43SGYhg6/GGi/5ORjrPiAJk65d5yhbE5NBClOmcC0w
QanA/8+hS0awPkV+lRt8AWI8FOo1vQItTMvS1dTGrQC4VGnJg4RlMSB6kJ8voJL179sAw/rq3Y3s
JZAzHmDZDjc8nH3eUacWB6oHCKVDqfnWctJQLFhtLjrGmw2pMn4QVmzr3lyEpcBuSH3TPzwtVROM
g4+jIgFeY3rQfllxnhxm4Z1V1D9h7/fmxoVx40ZheKeJ4ZZsrsqkKraijNrJWCuRfIqyVVQS6LcE
QwTIptiWzGumKLzKvWFvo09rvUeJYiy2jo+dHE1Sa32OIujifEWy33qPaoEdAk8EJkuwk2Nw6q3d
qxwPDWoFrcdu6EwYKFE2Lry537tQuZArWNj500wa6JAP32k5JFxoFgRbLkumv5ek/vclgyEuj3MX
LTnk7WVJGpiXBBsCjlZ4lHgbfI2KJfjhj5SfmRM4YuhQqeH8kVI21E8RRphN/XMXRfxTP62j1sdd
o9i1tvjeD027FUaRQUjEV1t81dbAikCduwROpo3CeBE57hMfhzMJoUO57C7UWQHDy6Fe15kAn9O3
IRYlQ20FSajqRYUyE1Q7iVB4HH0MZVYkz50KjWOzfAH485zZZvMfKpfO33bLAOZg+++aDl5vXe8r
2yb28d2Ojd47pFn3Ayq62PxHSDGcIW/eLR3LArnyneFKA3OTzoSKQ6WuX8Ef4iMTtozj+lARyU5D
KeFA6KUZbTZt2KBbgYe11m3m0cFOlPR8jltCqEYoUC+8Nf7g/r4c9ZeK2D3QkD0WsQyuJ6oWCFdw
CXFzmFiDq6VJF4otkr0QaWuKQDy38IybeFwqXkBHe0OD3u/48f9ou7LltnVl+0Ws4gSAfNVgWbPs
OHaSF1acgSQ4z8PX34WmYnorOXvvc2/dFxTR6AYoWSaBHtaSIGABhTVSfKmgf7S1eyEa/EW7oXyw
q7x6qEpvEk1l/aqLLxg7bBVEJjUl8pTIYf6w/fsHG/v9wWbgvcxtlMczcHGBfOCvD7bWBwYufhLx
PjOyRdRXHd7JbeTsY147+6kPgGlIp2s3ZSCsTJxhTQqkSo2hD90WlV1r7jG2p8YKDUTK5v4kHKOt
Xur+Ko4MsdR6bEXtGtTWKrXTaIE4NFhmeu671Nsza/DXRaLZX9zQfqcR10F2ZjoiACyxHqoKtRdg
1ks/hm0d4TCD9CuUJHe2qH/EtY+PU2XfpoNFJMwRmJ/gYq9DB/zNqJr7npTfPESUfhpd/SkK9f4F
tR74wTi1e3JFC/gSlpegMdOyC3LzxFJII/+M1NhzY+KphMim8xi32hkVzvVLptv4+H43gmbDTU+s
Q62e77TJ1zB1UcjXl9/DEr+HTo/9D2CpCu4dZun3XOvDx3T0kB+fht4Sufb9bkQhFortZXhx49Lc
hnlebFBgPH4ItKrAXwJRcfAVLHhmdK9ODd+jJ3oAnlDdaiPBiFTg9DPqTfnJGepiBXADifIGH8UJ
FY/vZRSiIJ0Xw5J3oMkzLb51kZa9EHHSHqOotncg4gyWPn42H1s3HnehJSNgMDf2x4Cj9HDkQ4JY
cGB/xL4lBxwBPFc02udBtJM5/og06uO9se2TqFnGTVHtB3Ajrpn9EyWGSC1rehDJVnDGR7ISn2KU
VYHwb922YX/Hc+43CxfnlYPnZ90hqSw4Onh7L2SKAZJNOgxF9tgTWQJxB+vBTa3gYMoEj0/T0x84
atfbe16gHCTiwSlIQMgIEObzlLal9zxUkVZxT0ldOmDc7gsjOJn4DFjbDT91Izx1hsDrQaiuiL2f
g2m1yl5/YqDAI60KPOU7a7CCFbeGfg3aM7mm9zY1TlivCif1Eb/Ei//dm76Mgebdedp+2hs4xUWW
nn5fqwMYatmNqUma0N8mugbCrxjoLShXOokmQdyMIzdFd+EZzaLgeiXeZDQ669k5yvy1Jjt3+ZhN
SC6ocF8gcms9JwHSGe3GrMC9OdTJovP6M30sM7PBpKDCitN3gWKshZv75sHxS/mpvxM4sr7oIA06
wEcpFn7hpevMyexNmZg1iE4U/ZHaZlO3tR3gKyG5dlmINjwFYC6J+774bBuyVccG78EEAvAduLnc
vSm8ZO/4SKEb9T586EDiCJ+1m30CF9bnzkLO3BjAOZTjlKLmMVsNe1/Gm6WT5+N9Hhm1eQYAzrAI
i/Q1bng8UcrD59lGqJpn5p7DRYZ4eXxurHodhrp8pMZmenMfjKB2m2VF4YklPqR3V1XDshOVfcBf
czhRw1gd39mloeFM7iJaVNS5ic0xXCFD6oOvKeu8zWgCZB70nfeapzX7OMrrPV/RtQefyN4qYz29
G/La3MqBIToe5Y91Ny5QRZo82a6ePAVJ9rkZeHEkkRMbYsU7fOHCGL92A46EcEmbT7EWBjuHKA4I
yIZkPLAXDABfy7D0N0Wf1zutirMjNR4c6kdQcF67tl7Ya2vUgVqpVFAFnuTddICMuenvpQQuJk6T
dIaESy0tFvNxsk8ARR/k9rH2sv40aONy3tTRlsuz+IWBB/rdZs9L8cUiyHI/1c0LV5Rg7kOenIno
HfivXf9Lhj+zkZovEYBMAG9qnPCbQqNVzi7gDKX86M3yTjPHQ6vV8IQZ7qso4tOQGP1zk9nIrEON
8n2Md/0HsCV+x5MygXeZ+3fgsvB2Lm+8XcUq0NIPUioPWvwtBRlfEZurHHudDZ0WW7swV3bnPBYj
0uk899VNZPsIj4v4UAd5uRwjw7l3g8L54KGSCKUVbbikUXDuOutGNqfE0FBEZdf+Hj8eiVOT6o8g
W9tn1Ac52BfP0HGOq6ItGIDGpzQKnjKrQrVPxkz8KMGE18ayPWRSvFotg0PZklvLDtJdofc4S7Fk
5yPt6I52JBoL9D2gt1AjqGrPSRYVD+MYPeiASNgUXtSgslTUU0PdXu4MPFDPRmsWdw6A/JZJk+eX
SDV55WUXvewWbgYC9Br4euAoGgyQRDuyW5EeqRRIejgjPQnAetAgkcVruep5M6KSsA5RWLxA5bz2
MQnTReAI/qIBPPWQZmG4jIXPUcgv63XgFvF9Vzb8JcqGT55elZfUj4unJtbXYB8r71GpGO6RF9KZ
RvfZBBP6pnUagSAh3ECOdahRd/MZB2Z3I+Chu8uzDnxpRQZS4xapLMYYgLJIIr1lSJHownEEePLd
MVnkavPQrRB44z/CFqkuGc/MJ4Nl/h1jTQDg1CrCnsXFDhtV3C2AXe4rKQHSikJuEqVxCdelg0Lb
oRMHwKB8GxCcqZYdcDY6jT8igSd9YjnqI3mPYsjSGsBNG6HWTBstIABWCWrPUpw5CsJ4Je8+KkbC
QyKeZu8/YQRSt27SZ/yGeiA0IlxkI2J5Dhxp73nN5DoGd+oXt4yXlGxKGl09ascg/VlbVnkxPe+F
oBdMLHFvdChEoBSSwO/LJXeDrwZPrFPX6x9RFjd8AVCethReKg/CaMIPQBcB3jK+bc40D9si09gB
QAUsxKJ80G173A6jePj7zarB9Vu3uWlyy7BsYJAjL+y3U3iQ2kGBav4QvJAyWI9Ikb9UzO/2g4Uc
10RD/pgS0VWTeIe6C6PDLPdKw1zBaxquNa8AZgoYG7p9bXkXRwet6OJq6x26kMnJjFZwlJnbmuH6
OjHWkVZ00M3MutcBwbYX3XhtqCt1EfqreSQcWw2JPKJEbTAU3+mMANvfV6UF+KN5DroCaSxsUKY1
2Uw6pmn+tJxe15K1gcorxVJSIp6Nk40VgjIQ3QQQmOc+87OzyyfJxC7SGkGy0XwQZZDaJLyxpZEC
38zZCbfUoYb4Tci+c4ervWV3hsA+FI9mBNSqFRCIegC4A49wEQvPOjFUc8Nh1+7BZGmfGguAhXCU
BPUdiI5clF3m9on0qOGqqyxaPrR7Ek1TyVhUkwUJXcvgGy1vfoS2hHfCGAprU+nFwzvPHGolw8kh
Z5OTCh5kuKpAADhpcif29mMXYa9s23640lkPoNaR9Re4Ob1DMej3mh0NF40BBGyRRPw58yJrRzJS
S4ZxQFFqCLg7pJZcaODNlDRIRINv5vBVqtneTEmPVAK7eaw9RESStSfMi4Ekl4+oChMrw+2MDTkx
5y45MYvKh29vxDuSXkuZ6uZFaICH0SvvtI7ogv7+v47pv//XCRWnsmwDzi/T5TdHRAeQFFwD5/Ou
TWRxZNiDHK0WpeyRglQRkSsXeFdol65A0cw8UMYWBqrMf8iC8jqgKUA58O6BbzJ0tcs8FQ38yWJe
48aCBkI1VaimUug2R+RUxMsWMel/s8a8eGhp6ZIJ7EY63avOzqgb9w5Qkxeotq7OJKOrfzEQAC/m
LFVDFoCAeD8VDQDMeriDP3xcOIrgDfFJsM8pwri5IVkcFZvObYctqdHgf9SlUaaDaFdPhy2pNZpE
Sp4XOmsU8QA/5y1/LtXBHWOCzJGy6UiOU9E6AcD8wa0TkA1gYQ1V1KvKapInkL4Ep0KGTyg8SZ9I
lHlw3yI88UC9RC/9JZD62Ja6fzJP8+hJwvk9mdeiuDW3i+JqXobwPsK/1K7CKhhXhuOP9wKZj7Lz
m48BkiOP9qAoYwOUxbV+zlc4MNbbKesCap4J8ncUS9tHkVg6duPAzJnVyArIi6tCC785HqDuAQQG
Dm04s6P+azoACTpDwGVbDACwDmv/sXXq8WvcZWDnyHh3AmW9fmp0jpwKZTcW1mPV1u1TEnfWFhw3
Yk0GCQAEMF+Vw5leNjq8/YE13sxXqvlQKQ+CeTVfo+bLUuNRb5LuibHUArBCc52vXzjwhq/xShb7
3EtWaVB6j4XCd1E9Hmju3DN9y3ucUkZEOo1FlV986Ipy6dTh3Tjg3UD1yE3bS7iwhp9zPfLQDMlK
lziKzbI3o1oVp74ZhQ36S6uzkpUozfcGwSCBIIRVcmS9w70amKvAE43cwX1fLpq0C+4KXnUcqC3I
jUrcHJFsM7ZLcBFgaOo70mKbsQDkTq+V5cL3w/DzqK6CSA+mK5LRqFSyP+n5eVsuANR35/eKOg2P
7f1Y2O7JCDN7Cf4Q9pqDIFwxp9lAm0LQpWQXwzWAk5mi8DPAluojssG/kEbYNieO/e+LN9Rs7Rnl
b3MBFcKpPIAiAJALGVs+u9i5dzsXabC8O7WoCH6J2XidK0GBwI7ZiNwhN+kOuXTZvs/c4AiUrXKN
h6P/XHrND8qeroYPvG0aZELwfqE3cAohfAu2xoCney9Mw8nGVTY1bChL2wCJ219tECQf7oxq5Btr
wP/cM1JvN4CNkucKu/2X+BI5jXxxnbo+I/7ySkIOCnhwuPF2FUsnexHggF8BgdG5p9FeiO9AQZFn
Gowes1wPX0yU7JxBFfvaqFlpgiEy8GRRXb82rhMAuil/aTEB3QEgILR7f5QGwFQcxMgXgaLV0WOx
QP5n/mw5uQRZRQ9mM1WoJaXdrIIo1rbUfVPzAG15LA3gvZG5jTD6pIZigXjbI/ANZ1P9eTow+D2g
YXNrOJhN0z4OXjvJ0xKw+bNc1MNnIxL9lxu50qct8h/kJVAgUN+rQJoUXSNnP0ViehfqNChs3jq5
3y6oS03EzGbZB8xG4Q44JEmGZPdFAe6tyWqsEns7WvI3q6T22bSKjMpy19V5jUj4kOrjzhmkf+ot
hF8JGlbUEbLOQo2jYh4D4JmTIErBy7yqAtTuIYf8gnIR7XhjcTPQqBctTUUDtttYYG6gHUjSg1E+
8vVdHufRqanBppEKKQ8gPXyhHjUuvA6AJRq1dQX3Z4wyq2FXgEHu7w1SwbR1ACCxycAFS8WO9cUH
s7c5fHPcXllZpD9ZohDgyinlFwdn6dDR0592gnI/VUG9wF95ja1j+R2UKN8zzas+mRwPyAileR84
+ArXPhJ7T1KE2X0ZlePOAvzj3k7yckOroJ7ZXnGkXzz5yBaeVpFW/6QZUUarIFMPq5RdN60yjNG0
yhi371fR0vi6iuOMADYse3OPfJ33q6ACK/6HY5T7W3YwvPzYs1n47+OGY9o3+7mA44voArsF8j3B
fVuekSNkovIJimgBOifnPO8NukxOojm5F4fLRRKMznnytf6hezNHCYNZ1MaVdkLFxTpETu2UOoH/
oIe5Z7j1QxwawAlUdWVqbO7pvzQpyUJpznZKEwXlcGWCHBEAOmIP70t7h5CiA0oJBEf/dAVeAve3
UZW5hlNWCYch6ocpI6XyEI+jNJTIia2VgfAMIFEwmsS4CTUqhxzhu772r6NpA/LnhoHvg2D30swR
W2YD6sQ2UdDzVxmh85UKhDgqP4NNJrh0tbC3qPaGQ6A0ygfiPh3eZNQ1A26t/36z/4cjtiVMjjAR
B1AfUCL0G64vH+hmbZI65g6noU8T6AgSACwU+pcltpfYA9DuISwAMsG1/EIiLS2ynY23wuJfWHAF
azFb0HSpHW1TzxkrVB6aSLQKJXBTYz1cqKvx7crv9XGSzVf/Vi8zNX0Hrx6Q1lTSJDXIKA0Ohv6R
cCFm8U13KMWsdQPxjZMaMjVsIpSKYrh9qV4TRE3vqzmbCESpoNlAIpOKfv6pzJNKQtu2K5dhg5/X
rMdBRw4QHHlimgZ43kjb0jEx1PXoAXn+OzoHFnb8OagZ+H80+xw7gAylB6xghXZAkPRB0uOSF3G+
FkFdr+dnMJg0z75fXw2iUddATRg9kALyUerHGyOSdaGFJ62JpHaEmJGTCI9QKx5bU74gPxseIR47
S9YBa0uOqfMIpu5J3oMXe5JXuvijfqPkSh+Rfvjx1Dw0Pw57BdDQkf6bBW16kCJAUjG8BkI1kfI4
UANUlnQJ/7kDMvhfMtKzOnuyupGTfY13NHB266uVrlwWkx7TjX+ItyJf5NaFxRhC5LrOHNPU4cq6
+f8Cu1gWZG5c7NNEhIeiY0g9rCUX9yx2DhP6Y1xa+vXyZgS0EM1CiMzahuBxXmdmKSZQ1Ngw+3Xn
e5jLa5HG8DZKaX40Cl4rgbJPoDrOo1Rh8F/ZknJaa9+AVhKd7ErHVlfI81zyzEBzZoP19UwF1tT4
AXiildbE/vVm1FBM/K1Lc1ChtBLRHKZTITdC2XuZ1a3lII3lNIla5mblt4nmOu63ieg+SP6mRSJa
8w9zKVFndBKATYjRA5Fh3fpxtae8gqCTixL85eo/qz9yglahtAIa9RE+5AV+btSb0g8aw1lWXqd3
3Tdm1vUJvNDBMjIRnwDKNGJzYJF+1uMEn7QR3XQVDJD9n/VuZukk8jP9WHyLpkI7I3H0OyvO/BOA
wMJNpbna8eYqq4a/GZ0tZj3HBkloi9jmuWPsVRZF/MQdK7/HZpJtBr/wPxZ9+1IpKN03hTTr8nsd
oFezgmunxucAmMNplDprG9gvy9io0guliFGjNRL0pgAjmuWZ4zsgobDEkjTwRgaUV5FEkx7JPIB+
XOY5c1Q88AYpwT2KYA62GAtkzhgTniAqqIyljnJhvCK04rGFE1zq0fhlBO0zAKSQtDamKK6XgEct
HYTS5qQOp6nfiSiVI/il9S6xo+92jYZ428z/oOaya1nB92LGK8rJNuo03OTKH0N52noR5Zc4BpQM
jqsfSFSURbDQgh5IMBko1NzS+M3A9Ky7gbANtUbVhzdc2/fD2O/tGjC8XY/QiYVn7Kk3UwRRPF6A
PMr/7epPemXlgjJo4tlCGmb0WBUNKOgR/Tw3dSVRoJJod34Fuiwe4XBBiJxFjgJP0dhfZ10cAOTO
g5tx0k1RPXrFs/6lm+bARK80jhcpUgqp6AK5qngRqC4VTrC/dhVy3+0owhPNxlTbyv9oq1nOcohs
6zKijP0AlL+vPahOsmWLV8+C+QLndIWVYLpgvpMYndmQkcHcLsCTmuyQyg00hV/2ehfDnkZv7E23
nezJ4HaFIG3/KT/rlhQBBVtI9FFlgXj5uOyWyRUVHAZCa6G/B80fAOuCQTsCIdsbUdQPjJyKWdUk
RMhUO9IwNS3SrzaowwXbK2m/M6zrDXiK6kn5xqwA2OeClV51dzMwTwp4QWBkz/dBl9T8mng2DSoX
66SAdsmNJ1cFmnqtB/RMYep7JQKkWPVA8njQ9H0NUZhGP36RC/dusACA7pK8KD3QJZCgM7x4DgK9
dgn4mUhYyS6s82rDayT7u2HoLz2k9Lxia4CKeBS7vxlpRfmbka2MvNBDSuEvI9eyjMd/2KD/Rsbr
gj7aFEK3LWHYNjbpf03YMtu2jIQ9aIgjq1zSEgCrcSMOnd12wdoo3anLArM6V4ropnMdeY9PdGwM
RIPHJne+5R2y1XCY8Bd1H6+BDiy+YQcZLwJAIz370k1WRqh1l2io8o0T69XerAEBXiAEvKnSor9Y
vp2shjgxn/86p0A83F8A6w+o11x8E6ZCAlJqZEBz5saYb7ia00I5wD5u43yaU/fge0SQ3nxOdfAM
oQba/ea04dpVYdirN2gCzisAbLaug9RcgPUYrIgVyFrAt9AdcIyV+yoQ/gbfmvcQlygQQNbx+CVq
9T3nwGPrBsQ4kV/+SuauSNhkPiCZ62AYw9U8TME7k+ldvkRu0UDmzEbmyZu5Xkpz4cU83XV+/xqr
311v6dUyE3W6cSmhE1TX1z6FRCnX223dv+jMNoWnI7t/7pONR7HUt3mm/HDKHP+H35Tr3G5Kcdxz
bNvWTdOxf9+U1ikH/7mwioNdFWo/wnLla/Mu8ENah94FLB/S46qvjd7u69DlHwElhCw+ZgA3T8lt
zSu/5pmT3AkP2QuBa4qPIyv2euBUX8mcJkoaw7sMhZkvyKBhTr5Asbd3CVl/XYYGwGW2z+LuugzN
S3Lkff9ah26AbsXymz3JB9t1l0ntmYchqLRLKcccdMy4O1qR1qa7GFMjXtR1vDNklz5pss6OyFP7
jMAyUm5UeF4HgGxiRdUj9XLkfS5sI2gm/dAr2J3ZZMCYUwZ+YGVHu3U+c2X5Zo7a7HIyD93oak6D
N+a6aPVlMmhIduIcbxzVhItAq80LDxJ7EiQd/2nwmm9nEVLNPCDA4J89zAyVxGxlDmBWkp/zNKR8
nWuW9oU7zTWL3NK+zmW/Lcni3tmGYfRzXlIRZqyLtraXQILZEqzIBDACnowNIuYVXB1AJ6GmQC7U
sq4GYzPLNN/YdvConUiUAbYeKJ7/24mk04UnWr7kTJ6suJ3uiIHfZ+EiRWfLpTesmdbWa08xIlNT
nhzQNTzSNWgfxmncJY7k4TCPkS2eNfXaL37ZJhd4QcRk66XF1fbPc5N9iXjaqk9fKg8cFisizsHx
tzyAe7U8UNcqUG/Dww68lWwokbykAnZ06aqYYOJ2KPyaNUVjhgiPKKHDsxxcHEQy8A+Pgtt6Z+Xz
YShPAcat4MJy2M3rpYUTAx5mZuyvGHt+l1V3WZhpCwmCpOdARtcrkgVKJpUsc5r3o6RHMhr9f9H7
t3eF8M/ZGoJN7Q4CkYNMHOmqVF1skoz7rk2fb+SzbloYP1JUm29Iw3LwKlUhZ3GMUTh1n7P8edYl
+TyT2Q8/IqtjG5J3tl9upKZb0TEBXsUdigWQ+EN5PHihA5a695xd72WT6F0GEKlQQyqozJ1UBqNH
5m9SstMQBc9N4xuoIm+yJ8ce10jWRVk148k+Aznl0qvRHXnhr3ND11GLH9svqfA+Gnr5zoi0tH80
ahvH/6cCG/PGKY3fnSWwJTVUSazJ3dttjavbWel6INgBJhQvkUm8+mMOeZGU1kJqQKNhlF1eZ5Lv
gSVojs9lm16HyjpyK3jlAsQT7KHf87h2D6Vnohw50vyD7T6SxPBKE1zKavBdv4/DR1eG9f08QKZ6
Da7mRWj53sGLsn5Z4TQEaFAlpPFZna5qtw82njf+nFRIRnoWrTq+v5HZ9PaWzDS6vZl5Jrzrrnee
GtX1huapZr1Z5njFdFO369DHIr3QNugbGmpQADRJwuB+CYJV7+v1BbTe9WXs4RYR3nfqzGJAkniL
QJSVYr8wwKsylHwbu8n3VlnOel4XHksNxFKBHE13keYWmBPUCqQ3r+BiBZqIRPivuc4+Cd9mnycm
+7fZSU6iXK1An4FmcoPUO/39QxMgEDdUhsBQdG3dYHhgClsly9w8NW3BbBBISn7Eg8FbeiNKG7Ff
DtMdeKrSXc+Qm0lNlujVuB7bEqWsoeGgJbFfCGdY9iSeVEhMM9DVO91pPCk4+B9mhUk6qU1jZCdD
w8XEav1Z953w3eTTTU+3RuLp1kVfjqC2ULc63SWJJ7VpoXf31oWNuwn67E5qRbpD8ksw4j01pjum
R/qIVOVgkfsglFXk9JqvHQFCl3/qPRAzFzhXHvoKYA5CmOU6tJ3mBftD4CX2fFMCFSSMbRwE6qio
s0VaO2NwhzoHfZPVA9IZhHF0y944RmbwhcVxfK+bfTCsSEZNgqLnsXEOpcXGnY7cUiQy5GwFcK6N
aHi514EGeOIsc42FrfvW3gGbNMkCxMlOdIUnTXsawtK5C2urxzOoP+IoXW4MI0l3TuglUyPSGMeX
rjbRZqGOr226vtVgpDdpz2O/201zvNOj9ab+1E4z0RzAE8Z3/W7m93cwXf9Zb7Ihc1L43W5a6/az
3Pbn2enq3b3+PuOt7e1nnO9mnvX9Z3t/TRpzowOFcDetOM8y/6Fm2fs5fr/DWe/932W6z3m2P9/d
+9nmG7u17Qr+qWq3MnSHR2GZ7FgO4XFI+uGRRInZuiswryE00aYKJMEy1o3rdGdSqesaEcUeyDuz
hWTweMoyde9JhpCifWkXFeAnO0NDtUA1Nt7RBdK4BLDu2QYS89SkzJ7kfigQnaTRN11Smw3e5LMo
ULNZdXQ7N8mbX2vSPL5T6PB4UtZjGNj1OvL0etk1FsriexsAZT7IMOF6DV6LqN/Wpu49N11sI09F
2JuqHZznsbW3pECWpR3kpy5rrpbEyqcsQRV0tWTKsvhlSQpxDzbXUPT6naOh0JL4/wpWy4UJn/GB
ugYgLFZ9qUcbWbL2Ka4tF0wbKGSmUT0qzZPH0wcaBD4VNLrvgVP4H+bJAl3kBxqbJ6NRcOZ502Q0
+jZZbDdejZDXd2Qt+R9ojO6qiUFqESjkFi2J/U8p8uGacPiUIWFnL1vGllQFnGasXurw5e5dpeUB
2kGRlJCWnYAIkYwaBM0nLRvbyVXUVGKDM8lDJj1+GocMfrSKyaUFRPStHxnGU+6GHAxvgMikUcmH
cWtLpEzSqBZ37QmVfgCPhSlTXwS/0MikjeC4H+bXmeEAuc4MXkLjCd4I4G0kABYgg6Erxi041bIl
mVYDx8x294EGrzOTHQ1nv+45roJ802q6sQpyTz7VA94SvHkiZAm/NF6KAoVfBDtRalJbBnWagi8R
KBTOWLON1xbZiroVAvvHSotfqfdrLurYSv0Pc0k1Fw26ms42PYpn3s3lDtkr3cqvueIOZH6iLY01
kSmkVAJP4Ft5MEYLkSVy07TIHVkQLBcp0XCphoscDKbUFQB9AXl0Ze50scMQfzZSB++vukLCndrp
552Dn+1QpXfU7WqwQLYMPDLUZcPOYf3VyCryZEHngT8Z1cqIzhIwApVoDQgI0MfaQ4aSdRABnho/
dLYFnFKnSUaXvu2fxcDwcFJVb4RugUwMf50UY75ydRMnc9sbV4ReQSgcJBNKRrAWNzLqjiqBVSX9
rkmPZDQB2WbVGrt6O7bDKbo/ETtMTA9TxD4t5Br4btfxaeQmzu+g6HotlY5eBP6GO+1nEZvwPlpw
MwbweW6q0ufbguUOClQB26BHVv7aMhv1WqjIJN1cg0+RdC0PaBB/0CWgYq4BOCGKRblJEPi4M0Ak
sTCMhn+vWLiIAPX8KkP4E2PLyC+mLrutBjqkTRcBL510feB+f2cgGSDdljvVMh9VjarShZfmva4R
2khdGX22MZMivfSKVIp57ta3RXkYIj25TPJ2iDb2aCJ5UWlQM6orMERuXWxowbeB3o0u2cca3OFx
rcttKvQFilVluHBAEZHSVQ7ZdKVk0+h/o+eA8yZc/HUWg0u+8vIoPfYVsk6iPrA/WADx34Cskm0H
XwO3T+L2QAaKi1cX9cX05ZKuZDWcxnZ11QUGmXt2AIg169KXa6ZYNECB8baJTWRuoBAUEHQhA0W5
VewrZ8A/ALHWvg30pl8Cuwn1AY71GXP8GCNXfFEXGVJ56aL/i0S6/s+3oYxXbOdVgN7inVz2SRKD
daRMjsOAPDZ6jus9+OwrmTpbeo4rtSxh0Ts1QmbQUiDTpH37Tq23kaLd5zHbUVZ64AF5ENlsIFvO
ETOg7uinT5Se3nsmYCJJxqFCCe1kNZvKunyiHgg9fum+yW7spy7NjBTMo5HKD6CvOY92pZ0L3TE/
ql6BHOZzqRKagf4/jbV2a37suHg39qb5BzulWcp62AUuXkcA1WpXWlsZpwhwVlvPrI3N0CX2A5gZ
4mUBKI9XUL+vibvMTJIPle9Hn3ASRWJqEL43ij1uTUZl58tXgLisZW17P4Iym4ysOGxXd40pUdHF
FASr7gzZMW6mDuNjfyTx3BjMyY6omwH/9XUMp9TqeKUXaUsPHK66Ix+j/j7sm/ohL7PoMQXlwV5G
/FslWgUIzXt93bMAFHzU5+CAWDgylrs2S7sImcyTLU3kSWuypR41/9meVvu1PvPtdiWED8bWAig9
QY4wM+VnUNbELJvzLYQAaotZIcI85XaEyg5sDTj2KcADsvPwrhjLUgN/hxegBrBwXBC/JTp7QrVT
t47wX4TtoVbueo2Pm6Qc/YdIZMYyLnj9OU+aC8d9/WwTuBjyLPwe9xx4P7bPJ/PUNovjAPa2yTwI
UH/iNjX4BQswBTVpBYIwn5F5G7AAdMlYvS308MMQ5Hj7ADWXsg5dvKX31CVspyoLUeEF1LUF5R1S
d1aeuzoyXD/O3f/eVlPr0kJ/spWV7qL2ofc/es7WSRPzR1ipZyPI7J4No3dWKAStT8jqabfdkNb3
WjzycyVYvBps4b5YYN+gOBiiHzfWCWrx31lrWXu11pger2SRey9ZxV8oDIa1abHIriLUz436xsdO
bkX1SkkDwCrqUr1Sq0ZLiTujPDUapS4lsc3KZEtT1UqZRqNwBNMDNj0KaCEtwiU+UguUVVC4UOIl
SHR3vuiME/XAOQGUIr8CchdlaYaNPo2SATKzr6Ohnm7zURhnYGWVx1FRVfJYQ1oyA06YJgrgMCWR
9VKC5XoRZkV6Cm0zeokd5SuwXszEKY5tXg0L0gK/y78w6urBQWrPUC0jvT25KR9OGUr5P3gl6NuH
cET4UlGFjj6eH3lbfKQeyuXYh7/q942s1mXN3usnafZRKGsyUvqgDwu2GqqMQP5kOrq7oy0j7SVp
V5k2lrNvCrYg0e12s5ONs3c1tiAratiIVfPqs8d0c00bSLdAOEDTx/xAXcdrFiVeeh9LMZTnQTN+
1F5hvQxGbW9GozHXtL38d0Y45dobWgmoVOlGGn4AylDw/iBp2V1T1sfcpUSOUjObu7zz3TVBbY52
flWmnJB59D/aCmRtitppVrlCFtMVnhgqZi5ZnMkjiZDihaoKp73QGDXwZwGdsOnK9SyTWvlvjdIS
Rxu3b+/Iqy8VKxld+UH4pe4qYzN5/+dC31nvTQVI+7IDt/sv2z54ruOMLy3HCL8mqNAnJtsIhNvL
vMj8MwdTwMHrdWf1v9KI3ME/M55FBxSgXudw9XxaJTDsZgmwsesqJaCd5lXiaNVrVv4D1e2vPa/b
Z9ON4nVadvXRigR+nzn48vAETz6MiBIsokxzv41I+wW+n/fDq9vX0OPtMyrOr0bAwvV2fivYnaWM
FMLoIg+6yciPmPcj/xHk4KP8H+6uZLlxZLv+CqNX9oJ6mEE43uuI4iBqoFRSUaruqg0DItEASMwD
SWDl3/DaKy+88x/0n/hLfDJBiEyQJamE9KuK3igEIPMieZF58+Ydzs102CSIhYP+UW0juN74KPKz
2UBroThOLioD0XthqdkjOFBRnVklFV80AzhJce+OhnTRiK1IQX2wmX5HY7WYO/SC3q7buKG6HsF/
thx23ZVyKxfL7SXyKR7oFf2jFLlyK5E/GaDJUX5K7I6zOEfqJ5IvNqj7YDzsm+y7zRwg3NDGtO/+
QeiPdonByOwD+mfgdNXRHrKB/ucJhnK1DO5k2Ua8G7118C+99pM83D2i1/QPRXrwVUG58pFu/QwD
sW/QpHJwjXpT2YgofUE4c8aoQwIfMtH66GVALlNy6Z14Goo5EuSJUggUSgeWH+TLU63QDTx3TJ9+
V19D84CtoZT9lbxErCzBt5Vj5zfRsTXgLG2Tj2UpR32VwOAul9toqAJ55ypGPaPfIuMLbW4EoX6x
7z0Tl1XvSPWPeivdUrpa4luQ3pRo97m3mMT6lSgj3gUlplHMLFgvB+XWjb9sUdVhEGQIOASgDKpj
pLNxWgoYZyr7Y1gA4TMkzZSovBSWef6wVgE+EK2Sw+6rJeIYpVlcdadkw2Tjj40kB4oJoaYqwuUa
9RKq7nC5oSzeUvdQkbIqFB70/G1/ZuhFnwZplnFyacu283vpFP55FqseMvnE9H7fIoWdfh3lp1ug
+i+0wW0CU35sONNIAVYvcJe0Cy/eOlMRETw363iL6kZ4SG/RFn4v2rVAJIZ6s0UL+hDGmtvKheri
aDeMFCEZ4hcjmkheOw/Ype5mJMU4niEDhL1PE5/Sb9zfrroJhJSRVHT8ML+j7Sl9FdU+qvtSHH+T
Pn3vvj2SXO4DSVrhHJ0j5HZV/C5vCuVShp8HOJHIW1vJEEL60klu8pUye6TNSJ6bsooPm5Woid5H
wkl8Y7he91FJp8oWdX1EKUv6Xp4kD64S+ucCnBnX6629mSRInRyJqOX66BeIREbxZZxDgau3yRNr
BWCHvmt346qTAxPNQafUE6PHuNCR27PrpItZamXF1NdzHzrYrIg3w3ydpqMKog71stWhkxXQDmj0
kkGuw+LRSbfeR8dTe/2SWHGB5HAXOXrwuNlGysXSM7RzX9qIv8sBiuiSBvgVztCGWWQi6LPyYxwi
Zy9XXZf2dGHGfQT6gHIBQ63e6Jnh+Dq0Z8lsoooAs6Q9dVf9Gunx5hOwOd1+XJTIflgJIkpoIMq/
SitgHyhFcfoB7UETGiJhdUQK8bHF18y3f98VLTEu1fJ3L16vn5S4pw/WKuzDS+DFXiPHQBzJBeRI
MAtuura/XCR5AIhRREI7BmJ7jUwrLsUscu6jjQJUFdICtKTVbP0EAFV9UITSSVrAdF8uZtqqouXO
bIhF2S0rWm7e29Fa+Qe0to48h+1bHEf2SrlDvT6vT3+inIXuoNzM3FtXReyrQB5Qbm0SpGHSB7SH
I/R2PexNunvgFJmMyAPXr0jRHnq3WN7mid7Fzu4bgxUA3q+93CCVtdaoipz6OhDlyE0AXs+u5VAX
3CH9F5F8s+t981wr3D5wX3f36IMEUmPXu3kNsF2nL0fOHL5KRG8iVXxCy9v3Mq/M+z0nRbIxvWsD
YXVYNer54oTe02UFjRB4KEyM5z+0oQcA4UHql9JIMEQDFgRAludavurPur3lLb2Ef3NghG72sBTh
vZGAK6Y6ve7nWBGEiYwDZp+2Ws8CYxwlejCil4grzoaCILswFL5AUlABoSvaRkVSy4HZWpGMI/s3
SlLbiMGIvpCSjMq1e0kvczVEMCVKD/dFNXNHnu7PbktSuqbvpIW5VGezC3rPz7YzYHLgqZz0BERd
FmvA8eAy1UpV7uvrTTFBrDwS9+t29Cn9I8wE03mmBGz4HSV77YoHlPYdKLU4AhgkeQP9s+7OwvPc
hQmmNNy0n0Xq9tZFzeYHOYvHFPQ9lBX1AkpvOKKXtJnfA/hwhAxy2oyivitGuGtG8dxxzE37gP4C
MJUC18QG4ab0fqZt1Ite4IQoGA8fCQoO7l5KqbHNGi+lY5PDtQJkRwF6nl3kF6pvO5fLTap8VBFO
NwAK0PZL4GkTqo4Wweoy32Bb6kUS/OFbqFEC6YREXvsShdeanaji+9wp6mnlIEEo0V0ZxTkc1+7d
WuzGN6GdXdMzTVAY2p1R5tf0wOORK/KMnoboMx9X9NlGC3X67EQ/+kxMk4N+hCY9YtFn5Cpe+dow
VTYodON7zlD2FfVjUuoaqauLmjuZdr/sbpxHKNO9C1eQ5XNAA/cgIb0hbQBs0uXQ2GjqBKD7u55V
zZ1EqXpuSc9I38goetv7dk8ER2vIeLCverYn3yPEGPA3pVwMU1+SHiMpA5ZMWBTDhGQ77Z9G5BJ5
NrvGwMoAyrWvdQe2BrcqgXoQt90YyKOKO0klL75316sQWeZ4IPU8vy+vu5t7uDSMa2Hj5kNAhpam
MLNHThK5v3c9qRj7qi1Dnovab7ZYjmiDUF4hGfWZpIrKGhVJCFK/r3Xj7QFJ+i51BpvsN0jSBsul
SsSJbyZZOLZDP7g+cMBQb0vsBdWDnID206cikgVxTqp7VJe0MXXSsKT292nf54d2DAy/7lLxxoGU
A0YplIiWU//XXWpH9/ZP9/+93M7NBHe00WKkXb1Ijz4FMl56b5MejbFUb0N+BvIbkDc5y8ZZYm+m
a9QWfIA4gM0v8qNrCqrXTRzvHKj8+Qj1lPyHIi3jiR/ZDrw6NQofukcSPJH0zqnu4UbJR/RpYvTi
CZA/7D6lRkH80D1E7TTkWNPamrGS/aH5vdV5qQfqdCvPopt0o36mV/SPEAUoJbZRb1HBSJ0WSy8c
RcClg/quK9OVGMY3sid/pg/prdKJDtobYTcYzZzIA4TFcjXE7hKPgywBVlQpj9axvIuGlQ0RqFNZ
Fo1pFGsvlqoWZdS1q3jZFYqIDbXYh3eV9HqmQdvTP7TFnsZzC9qeEmq8pQTO0kdhI41WBdBH7Z39
omnKoNYOpMIJg65UAF1KJAXd9yaQxmN6WbWpzCb7no0+9HJ/j7YLESL+QsQlbaMYcjrUaC35vb1l
T2zfpvoh9ImmC8tBj56rxJWBDUAqtHuU0FlQ+FMjDGHKXEqrGzWaQWq6fnU/hedisIzL3tVsmyMJ
0ovOKS5yAys5Aor1pi+u3fSqa4cnm+y70WaEUhrF3SESJbxB2tvAdkSb7P/0Vqj4QNrl9Cl9ZQXh
TNtQMmUMiGOaw1zKm/EuRDjqZWof1c7jR4DoXdGD08aXjGEOdIQroHgkj8C0P3k/w316cGq0t7XN
QXtD6gJ09pgOvf/8XgpHsacz6+XVezMxj/siXCR3+4d0UOTlFPVif592OvHy55fQHxeUG2N4YlBL
ESWB1sb2GmXhul+j9ReYsfMvAaq0jN0EeWd+Em2/JMvP9PE6n7nnXRV6Wt7dip+Xs4BUk+t+VREd
OwTqqX7l+UZ3qtrbT/S+I3rKIESI4cS2/fV9kWUuanTMul+lNSAoUNlvdhuLvvdxnc6U6oGoeyug
HcvhPZzCVbzu3+bbf7OtEGZKAPQE6a9/x/U8jIAAYztZ4/LXG3eehGn4R/Z30u25Gdvp17EV3pq+
lTYbMX1AevfqoZmZzMUoADpIcZ9bSfHJSuErevlpNUj8BkLoLnSD7CE8IvGmRvR3fJNQx6Ljeigi
6x+/zBFdhNnyybLdMPhl9+hy8Y9fRBHYGn87okR/zUsUPBM/Ol+AtCSdyapoGDLQdGDIFEjkqRcG
9u6xbpzJiJjWNQRNC8BoUxBWjfcdMPNbPDga1Ak+vdzmpR9QcYewoC0DZPmsJ8sGSiXBWYF68uQX
HjBA084ESZU1AUgVioQwVGQ8/lwMkJDh324KiGeirquoEqWpggbEABA84IChnalAbu/Jggz8R00l
8Hw/GQfazgFJPjMUUesBD11XDR2/keWAcCb1NJTT0g2jB0ybHtLbfi4OiHo1pEq8Poum75EDvTNJ
g3EBxgAFHg36Gw8mQQ8ckjWsEQ3FSRB/LoBDPxcL5EoyteCAfkbmAH67KhuyAD91cxKgRIuuiYKi
y5os9QC88XNxQDQArIkhtWABpL1haLqoqoqKCY91dTAHtN4Z4pSMng5MJ03E359uGShSSwboZ6jA
qQE4WzQUWVYNGT/xgAM94Qw5RLqGgha6jq2CPP7J5oBW7U/vnwNd4QxzXCeyDoVJJWSdiODqARN0
+YzICZT1QAKfiuJ/37EfvEFveNadBo7rLahq5VrpgX72aoN6BRwTONCcJB1+v1+YpkTXqojvda9f
GdWL6j0HD2s9iL5p1333E49fzryr/l31zQvXSsxk7hT0QbEbKFFs//FL3/Lc0jpU+0hy234YR/rh
swx4iSp0+czsfHLnZk2LaFOk0nNbyiOvMzW9tbkIk5oYIa1jGrUlPc7NzPJNjxkzSYZqS/giDBZ5
YqY1Japck02uLeFbMDgx7ZwZMQRoe8p3ZmD6LFnjVbKnZuezOn88Z+sTUSVOvv/5jn0VN1VFbL3g
MJD9F2EXZ3UCPHj6z1mdH7wnM3CZ78Bh2nwALGSSMFSx1+x/3PvW/Ic8zRJ2rCKHBQ8BZbu5X4+P
fG0CS9Z2tP0wBWM7ZrDoXFhJadnh2g0YlkjY7Fq/xfLMJGcWvsRBoPRzzzYbvJY5DHdoBbC7r+rf
TXitceD1ZQI2BAuGLIcJN0qzsLE4dCipbb/ZoLTmDjuPybm8LdlzRPY0mEDOwq3JmklodS5TQpuZ
Z+QI0Zp4YgZzRjnocVjRY/cpMb3MZDZwcrxoO9wx7GxBahU1JTJ/X9+1qu3nJW1mbCU+ANQZsjz4
kFgWy10CbdOWCYMkhP2NkWSiwIHuRR5A5jBMEAUOsuxyfiQcANzang+XmemxoxU5cOHKShoTTJRw
RGn70a7MoHNjFhZrf+WxA03MbN2YDQoH7k7czMmbqokIHaw1K6ZeuDZXzSFz4PHEhVzPrCDNLJfl
s8JBvE/yreU/hXli1yygeilBSG07OW5CbwGe1IQoXfVVZfx1sXYTBuY8ZMlyWCI3RLYzVIlRty0T
bq3MsZKjXQ72Eg60EUNqsrKCx9YMR1RjwwdCTPvR3oVJltumV1Oi88HgwOJPIXY5duFJpJxO209H
VrTVJEzsPq0JU6mZIGqqpkV4IfE4dUwjkxUSKJ1dv+Sk2+xNZpHp2sSBLmE0YWBZciC8sRbs5iHx
OCRNN25WVquuHiPlMI8t73GVgMWMcinx2D8eUZXbWnSu3QBAA+yxkVhw2865z1Cu5ph3A/h1a2qU
JyqHFQiJjA3KshN2QvM41Uyt5Kmxtkn967bswMHD6oR/QHlht1RVlPgI5swB7bm1aJ70SBl7DpvV
NWIA1gy3DdTIgUP6Ndb8OFsX8O1wtqttu9Rs9g7j8s9n6xrA5LhgFAf51a/wupIzxiHr6ODNY7e8
sbZuQ3vSOEz5KYRi1rmDxT6xqHXqBkkCFjwk9YSkwoaH8XgnKKcZrN4pQ51EKbQVDAMQwCm/88G3
koYboPKOfPsNGMybdtMBTGBPT1ZD8sDHbPR6L+2pFf0ft4BlQ4BEf8sCRpROAD4eeYbYxRvOwYNX
2jCeph9lzP6jORMQ9NKcabuf/MYp8CGAGWlOduSaDlkeCCg5khzfSTdt7JXisdn2+yiO8iSMGG1H
FIjPorEMvo/oLY4CzsklRveIVrSpOd/0GnyAY7Mla6dhfnrMKI1rHAnQ7+MHmGw2vpxO6pRIqgC0
coSWaJAOL+lpP1o0kBCQ9nv7oWj7/3Mcmw5R4OsJTNcdhyPSoIgaDhMC4tt2NxqbpdmZwj0V1bTo
eIUj8ZMfhkK+aRe6hI2cIUqCHNuO9zJNTIs94fM4f2KscT04ygAeh8SrMFk0WMBD97/ON6abMaOV
OXB2YsGjympTkDv1a95/tP8I20lNpdqDOChR9wgDThiqBoclNjVRX7PzITGbB0KBgx10inBrZjNG
WGf9C97P3Z2uSsbcQTHf5Ehl5RG08puVZp2+GTD+T0nlwJQvlt+wzvBwq46JfRHeaxreXvOYzD1F
EngIzQck8p7yLIoCNimEc9evfP9n/fCUd27ylJkvO+qvTprDTW4ENSFDINc/K9hkd8R4iwp/sKEc
qeiHP+H/bZ/+kORPLIM5fDfwG1FH9HzaN5OnnD23v/rtXj+2fwjs3PXYUCyRw0oko0XsGPS8aoum
opqDHenBsSA6HMRMMaR5yL5bc22mqblbiYcDlzkswYFZYOc6tcx5uK4GjblHYt/b6kbD0EchaPbE
x8PDVNMNOp+sKH/y3Hk9VjJJSOhr25HDFtU0cfGQoucgO3e6CF9cwFCUs6fM4yPVgUR64yn7AoqY
W/98umJIXae23LjCYml8RpHHNr5jxw0SiDFPYDyrh0pHrr5kGXojP4iZPoWBzmTVUx6awh1CWLKQ
RM4yRmkUzap/xft322kGr0iWpVRs31rIr6xpEs5IpFhu22+KV0zyeUMB5GGnf4CXz12YCzr2h/DJ
tFn+8AiVeMiTVcWcASZmmJ4SitKxHej71xO49NlFYBUMvXAQd+DY7lSiAdY+9psoHLamfoLVmzp4
ZWK7JyU9zCPtP/3j9MU3cJi/fcQruAmznCUecd8DWI3mJjufdA4CbmqyipekczgSVv6BEWJt4Yhs
RJbyCFOs6ENNwqz0LL+oJwYRESqPuCxMfiKa2fOQLCDppX5VKwlXif2aFBm1LOqvu0sOVfHRP/U0
QWzgbQ8SrD/gp7D1ezb8Psy5g8Pkx6kAZ97Dj8vBctMPs3QD3+MhWZEHXcS8MCYhiYcwzwGvtWCU
MZIn1nbfHjjmoqZC1syxY+L7d7laiybhAWSLGyDxmxGyJAOw9cAJ0c6/DD8N/rUmRsfPYbINkB+V
hKypUOEwL4BrHgJ64HC4PPbfZ4cr9bKdPsTw0FAHZmR1PlvJgtmIVQ7Se7gEcnnOnjQ0DnoDqsFG
2SG7eWw1oxjZYiFEnNcZ59DbGPGhcZgmI6htCUuWR8AOasu6YcRKZh7KDjGAjE2/YVLucTjvj80n
dhGSus9t5cbYaUj8Y7fm90u844mAjPf2Yx38+T+Z1Vn877//x+U6bCjAIo+d6toKCmb+nvB2fz83
Ju5TUwUQj/3976BrpWHmMDsJIrbasxnjbXCBx+nrBjFNtpkiT7MeIdmfkOleX75f20XCQJhljBgW
uUQhIgV249bjo8PlYbdDXHiDKId1fIOtdM7aSkQevo8bM4f8bYZDo75nzZYWny0siZxsGqY0Dmrc
rQutux4h/XA8RDulyu4YIo+jZiUuu30X1u2cGTUPo+Un6PQNt4TAQSvcha8chTJJPHKhpiT4l43s
l7icuUk4odmZWGEj4JrAK7TdSqdIG2iGCfGIgZjCq8Sen3jsdQ8hewiRZA5Levrnf4adh9D/87+o
Qe8u+fO/g7nLGuKlFwOP3mh5hkvWbQQ4SQSbpu03fDCDsinsJB5hEY/20SrkkX7Wh6kW6dqdczNl
FAGJRyoXgDHchh4rcYGugJmBuCTqz0UENGCR6sv37yhfj/RuiYdD7KvrP5lPG0bBkAhwUdvZVsnQ
4/XNI5er7yadB6gvTPAUINZeG/WPMwDSaNW/oAXwZGguMOB+3i8hkXPPX/BL/GHjtOvCY8Bspxy2
/g9IDnsy3SVLWH3tC78h/CNBwBSrcnI4LCC2y/bgJE+deoRUBHNgxE1hEuQMhiyPATt586NxEL99
mJAtZheSOYwV5tKncMF+Mx5b/TRxOxME5TEGCh52BGROsUZ/HroDoJ7szjX5M/3w6XA6ANmvvnz/
Rn8J4B64iFkmi4gYb70lg3KTKodlcWVGrGgQeQREXReJXZRNcSbKHDSpKqHiOmwYXlGZvD2LK63n
BG0OE+Ma8e0r55glHNb1xGR9FSIPfxNSOs3waImoHLiM2Bz4CBtzmYf2DvPVwl1baT0RqHmFR1QY
CJtFc03zcFHcWhFrS6BArm2V9zsT0RKWdyo4hoJ2tqe/OlJVKPhoa8KAfHSj6CjGRuAw66bINjdR
0Zg9K/EIWH1wTLcJIyERVOa27Hgwl+4xp4FTzYO0C+NbTafSsXiMGId+ohY2xZzEQyI9lk/WCXbw
CIL97FoZ0BQZfvAQdZcZggGiE3HBosolmO86D8zUwXm6Qhc7HL+oKzwsDNMIMZRecUqWyCLJhGs9
y2/cxQIIBSMzzWpiZD5WeXbfpg4p/6bkr6njrkKo6CdYhBxUoPga9Vvfr/TR/cHsXMMh4cEHmK7M
gkCrLmxG2CAxE+jqrx6uXz96PbgIT+hOkAvD0gdeL0Da2/8c2LhX5io/9c0NIP4CJL/9O4bhahF2
/gZD0AqHPZcFMgUEu6Ly8BFdm7mbuEy2EJCLBU03OGh0d2bXc7tzABF20zSvWUKVjuodHD71FOfh
E5Q5iOqJGWVOQ/mohv3q9vLjDHEEl+Avaf9BsCigGBo68atujx/3IapM8L+gIS6xidbGWh147HJ9
nHgaKH88UnD7iVmyhnQezrIB9HBma+Gxaw1Q0LwZfMRDxxrNkVXDQo3zQHmpclRI5FgjDImHC+Tc
9FbkyHBqi9U5KCTjHNZOs7Fx1Jfv13OmUHCgJjNTQ+SBYktOrMhWLOoh0k20p9aX7x/xnZWwOzOP
yLTHJG8OVuKxQj4jtqAEkhDz4aTX45B+3DZwCrqj7aZw+GvIh38pZZh51+g5KeB1FRpVw5BqwzCa
lDNpe2L/lKcNM5HEQyEnaU8sZjIQxl4b7SEf96w5dfeguMar6dm7rzH3LDP59f8AAAD//w==</cx:binary>
              </cx:geoCache>
            </cx:geography>
          </cx:layoutPr>
        </cx:series>
      </cx:plotAreaRegion>
    </cx:plotArea>
  </cx:chart>
  <cx:fmtOvrs>
    <cx:fmtOvr idx="1">
      <cx:spPr>
        <a:solidFill>
          <a:srgbClr val="FF0000"/>
        </a:solidFill>
      </cx:spPr>
    </cx:fmtOvr>
  </cx:fmtOvrs>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900"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919127-119C-4296-A947-795347DFEBC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1764B55-DE90-4986-82DF-447716244A2E}">
      <dgm:prSet/>
      <dgm:spPr/>
      <dgm:t>
        <a:bodyPr/>
        <a:lstStyle/>
        <a:p>
          <a:pPr>
            <a:lnSpc>
              <a:spcPct val="100000"/>
            </a:lnSpc>
          </a:pPr>
          <a:r>
            <a:rPr lang="pt-PT" cap="none" dirty="0" err="1"/>
            <a:t>NMHSs</a:t>
          </a:r>
          <a:r>
            <a:rPr lang="pt-PT" cap="none" dirty="0"/>
            <a:t> </a:t>
          </a:r>
          <a:r>
            <a:rPr lang="pt-PT" cap="none" dirty="0" err="1"/>
            <a:t>modellers</a:t>
          </a:r>
          <a:r>
            <a:rPr lang="pt-PT" cap="none" dirty="0"/>
            <a:t> </a:t>
          </a:r>
          <a:r>
            <a:rPr lang="pt-PT" cap="none" dirty="0" err="1"/>
            <a:t>and</a:t>
          </a:r>
          <a:r>
            <a:rPr lang="pt-PT" cap="none" dirty="0"/>
            <a:t> </a:t>
          </a:r>
          <a:r>
            <a:rPr lang="pt-PT" cap="none" dirty="0" err="1"/>
            <a:t>Universities</a:t>
          </a:r>
          <a:r>
            <a:rPr lang="pt-PT" cap="none" dirty="0"/>
            <a:t> in </a:t>
          </a:r>
          <a:r>
            <a:rPr lang="pt-PT" cap="none" dirty="0" err="1"/>
            <a:t>the</a:t>
          </a:r>
          <a:r>
            <a:rPr lang="pt-PT" cap="none" dirty="0"/>
            <a:t> </a:t>
          </a:r>
          <a:r>
            <a:rPr lang="pt-PT" cap="none" dirty="0" err="1"/>
            <a:t>region</a:t>
          </a:r>
          <a:r>
            <a:rPr lang="pt-PT" cap="none" dirty="0"/>
            <a:t> </a:t>
          </a:r>
          <a:r>
            <a:rPr lang="pt-PT" cap="none" dirty="0" err="1"/>
            <a:t>cooperate</a:t>
          </a:r>
          <a:r>
            <a:rPr lang="pt-PT" cap="none" dirty="0"/>
            <a:t> </a:t>
          </a:r>
          <a:r>
            <a:rPr lang="pt-PT" cap="none" dirty="0" err="1"/>
            <a:t>on</a:t>
          </a:r>
          <a:r>
            <a:rPr lang="pt-PT" cap="none" dirty="0"/>
            <a:t> </a:t>
          </a:r>
          <a:r>
            <a:rPr lang="pt-PT" cap="none" dirty="0" err="1"/>
            <a:t>model</a:t>
          </a:r>
          <a:r>
            <a:rPr lang="pt-PT" cap="none" dirty="0"/>
            <a:t> </a:t>
          </a:r>
          <a:r>
            <a:rPr lang="pt-PT" cap="none" dirty="0" err="1"/>
            <a:t>development</a:t>
          </a:r>
          <a:r>
            <a:rPr lang="pt-PT" cap="none" dirty="0"/>
            <a:t> </a:t>
          </a:r>
          <a:r>
            <a:rPr lang="pt-PT" cap="none" dirty="0" err="1"/>
            <a:t>and</a:t>
          </a:r>
          <a:r>
            <a:rPr lang="pt-PT" cap="none" dirty="0"/>
            <a:t> </a:t>
          </a:r>
          <a:r>
            <a:rPr lang="pt-PT" cap="none" dirty="0" err="1"/>
            <a:t>model</a:t>
          </a:r>
          <a:r>
            <a:rPr lang="pt-PT" cap="none" dirty="0"/>
            <a:t> </a:t>
          </a:r>
          <a:r>
            <a:rPr lang="pt-PT" cap="none" dirty="0" err="1"/>
            <a:t>calibration</a:t>
          </a:r>
          <a:r>
            <a:rPr lang="pt-PT" cap="none" dirty="0"/>
            <a:t> (</a:t>
          </a:r>
          <a:r>
            <a:rPr lang="pt-PT" cap="none" dirty="0" err="1"/>
            <a:t>moving</a:t>
          </a:r>
          <a:r>
            <a:rPr lang="pt-PT" cap="none" dirty="0"/>
            <a:t> </a:t>
          </a:r>
          <a:r>
            <a:rPr lang="pt-PT" cap="none" dirty="0" err="1"/>
            <a:t>from</a:t>
          </a:r>
          <a:r>
            <a:rPr lang="pt-PT" cap="none" dirty="0"/>
            <a:t> </a:t>
          </a:r>
          <a:r>
            <a:rPr lang="pt-PT" cap="none" dirty="0" err="1"/>
            <a:t>full</a:t>
          </a:r>
          <a:r>
            <a:rPr lang="pt-PT" cap="none" dirty="0"/>
            <a:t> ensemble </a:t>
          </a:r>
          <a:r>
            <a:rPr lang="pt-PT" cap="none" dirty="0" err="1"/>
            <a:t>system</a:t>
          </a:r>
          <a:r>
            <a:rPr lang="pt-PT" cap="none" dirty="0"/>
            <a:t> to AI-</a:t>
          </a:r>
          <a:r>
            <a:rPr lang="pt-PT" cap="none" dirty="0" err="1"/>
            <a:t>based</a:t>
          </a:r>
          <a:r>
            <a:rPr lang="pt-PT" cap="none" dirty="0"/>
            <a:t> </a:t>
          </a:r>
          <a:r>
            <a:rPr lang="pt-PT" cap="none" dirty="0" err="1"/>
            <a:t>downscaling</a:t>
          </a:r>
          <a:r>
            <a:rPr lang="pt-PT" cap="none" dirty="0"/>
            <a:t> </a:t>
          </a:r>
          <a:r>
            <a:rPr lang="pt-PT" cap="none" dirty="0" err="1"/>
            <a:t>and</a:t>
          </a:r>
          <a:r>
            <a:rPr lang="pt-PT" cap="none" dirty="0"/>
            <a:t> </a:t>
          </a:r>
          <a:r>
            <a:rPr lang="pt-PT" cap="none" dirty="0" err="1"/>
            <a:t>calibration</a:t>
          </a:r>
          <a:r>
            <a:rPr lang="pt-PT" cap="none" dirty="0"/>
            <a:t>)</a:t>
          </a:r>
          <a:endParaRPr lang="en-US" dirty="0"/>
        </a:p>
      </dgm:t>
    </dgm:pt>
    <dgm:pt modelId="{B3A0F3EA-1AE7-4E58-80B8-EC2299738D35}" type="parTrans" cxnId="{702C19AA-DF36-41FB-8B12-0FEAB11E1789}">
      <dgm:prSet/>
      <dgm:spPr/>
      <dgm:t>
        <a:bodyPr/>
        <a:lstStyle/>
        <a:p>
          <a:endParaRPr lang="en-US"/>
        </a:p>
      </dgm:t>
    </dgm:pt>
    <dgm:pt modelId="{CA04B811-3BBD-4DF5-9034-A36C0736C27F}" type="sibTrans" cxnId="{702C19AA-DF36-41FB-8B12-0FEAB11E1789}">
      <dgm:prSet/>
      <dgm:spPr/>
      <dgm:t>
        <a:bodyPr/>
        <a:lstStyle/>
        <a:p>
          <a:pPr>
            <a:lnSpc>
              <a:spcPct val="100000"/>
            </a:lnSpc>
          </a:pPr>
          <a:endParaRPr lang="en-US"/>
        </a:p>
      </dgm:t>
    </dgm:pt>
    <dgm:pt modelId="{C92EBA20-E943-44E9-AF2F-ED095D7C9CC1}">
      <dgm:prSet/>
      <dgm:spPr/>
      <dgm:t>
        <a:bodyPr/>
        <a:lstStyle/>
        <a:p>
          <a:pPr>
            <a:lnSpc>
              <a:spcPct val="100000"/>
            </a:lnSpc>
          </a:pPr>
          <a:r>
            <a:rPr lang="pt-PT" cap="none"/>
            <a:t>Ownership</a:t>
          </a:r>
          <a:endParaRPr lang="en-US" cap="none"/>
        </a:p>
      </dgm:t>
    </dgm:pt>
    <dgm:pt modelId="{BF2342E7-C5F2-4177-BBAE-10BD48F85831}" type="parTrans" cxnId="{ABA33BE2-FD3E-4519-968E-5ECAF33B5E69}">
      <dgm:prSet/>
      <dgm:spPr/>
      <dgm:t>
        <a:bodyPr/>
        <a:lstStyle/>
        <a:p>
          <a:endParaRPr lang="en-US"/>
        </a:p>
      </dgm:t>
    </dgm:pt>
    <dgm:pt modelId="{4CA4E150-AB58-4F1F-B853-399F4A4B3959}" type="sibTrans" cxnId="{ABA33BE2-FD3E-4519-968E-5ECAF33B5E69}">
      <dgm:prSet/>
      <dgm:spPr/>
      <dgm:t>
        <a:bodyPr/>
        <a:lstStyle/>
        <a:p>
          <a:pPr>
            <a:lnSpc>
              <a:spcPct val="100000"/>
            </a:lnSpc>
          </a:pPr>
          <a:endParaRPr lang="en-US"/>
        </a:p>
      </dgm:t>
    </dgm:pt>
    <dgm:pt modelId="{5A9C576E-28F2-4947-BB16-2353465C9855}">
      <dgm:prSet/>
      <dgm:spPr/>
      <dgm:t>
        <a:bodyPr/>
        <a:lstStyle/>
        <a:p>
          <a:pPr>
            <a:lnSpc>
              <a:spcPct val="100000"/>
            </a:lnSpc>
          </a:pPr>
          <a:r>
            <a:rPr lang="en-US" cap="none"/>
            <a:t>Continuous  development and improvements </a:t>
          </a:r>
          <a:r>
            <a:rPr lang="pt-PT" cap="none"/>
            <a:t>– sharing expertise</a:t>
          </a:r>
          <a:endParaRPr lang="en-US" cap="none"/>
        </a:p>
      </dgm:t>
    </dgm:pt>
    <dgm:pt modelId="{0F25B184-26EF-184C-A11B-D93980C2F637}" type="parTrans" cxnId="{9FFD9D58-1D1F-0E42-82D9-7DAAF9679EB0}">
      <dgm:prSet/>
      <dgm:spPr/>
      <dgm:t>
        <a:bodyPr/>
        <a:lstStyle/>
        <a:p>
          <a:endParaRPr lang="pt-PT"/>
        </a:p>
      </dgm:t>
    </dgm:pt>
    <dgm:pt modelId="{0C34350D-2F75-9B41-AB40-4B86567932D4}" type="sibTrans" cxnId="{9FFD9D58-1D1F-0E42-82D9-7DAAF9679EB0}">
      <dgm:prSet/>
      <dgm:spPr/>
      <dgm:t>
        <a:bodyPr/>
        <a:lstStyle/>
        <a:p>
          <a:pPr>
            <a:lnSpc>
              <a:spcPct val="100000"/>
            </a:lnSpc>
          </a:pPr>
          <a:endParaRPr lang="pt-PT"/>
        </a:p>
      </dgm:t>
    </dgm:pt>
    <dgm:pt modelId="{22C63386-B9FA-E947-90AC-DF3A6CBC98AA}">
      <dgm:prSet/>
      <dgm:spPr/>
      <dgm:t>
        <a:bodyPr/>
        <a:lstStyle/>
        <a:p>
          <a:pPr>
            <a:lnSpc>
              <a:spcPct val="100000"/>
            </a:lnSpc>
          </a:pPr>
          <a:r>
            <a:rPr lang="en-US" cap="none"/>
            <a:t>Sustainable</a:t>
          </a:r>
          <a:endParaRPr lang="en-US"/>
        </a:p>
      </dgm:t>
    </dgm:pt>
    <dgm:pt modelId="{7B4D71F9-7F74-CB43-814B-8DF9DF84F562}" type="parTrans" cxnId="{2CED8BC9-ED4D-F04E-A69C-B4E6D27CD0A5}">
      <dgm:prSet/>
      <dgm:spPr/>
      <dgm:t>
        <a:bodyPr/>
        <a:lstStyle/>
        <a:p>
          <a:endParaRPr lang="pt-PT"/>
        </a:p>
      </dgm:t>
    </dgm:pt>
    <dgm:pt modelId="{DD3315DB-4094-B94E-9BA5-8321006A5803}" type="sibTrans" cxnId="{2CED8BC9-ED4D-F04E-A69C-B4E6D27CD0A5}">
      <dgm:prSet/>
      <dgm:spPr/>
      <dgm:t>
        <a:bodyPr/>
        <a:lstStyle/>
        <a:p>
          <a:endParaRPr lang="pt-PT"/>
        </a:p>
      </dgm:t>
    </dgm:pt>
    <dgm:pt modelId="{A54DFC3B-2AED-4EE4-9C02-B05E314CE519}" type="pres">
      <dgm:prSet presAssocID="{09919127-119C-4296-A947-795347DFEBC7}" presName="root" presStyleCnt="0">
        <dgm:presLayoutVars>
          <dgm:dir/>
          <dgm:resizeHandles val="exact"/>
        </dgm:presLayoutVars>
      </dgm:prSet>
      <dgm:spPr/>
    </dgm:pt>
    <dgm:pt modelId="{C6C8BFF7-8A12-49FA-AEB9-81BC1972783C}" type="pres">
      <dgm:prSet presAssocID="{71764B55-DE90-4986-82DF-447716244A2E}" presName="compNode" presStyleCnt="0"/>
      <dgm:spPr/>
    </dgm:pt>
    <dgm:pt modelId="{08DAEF4D-BEAF-46A8-86AD-E4C314727DC4}" type="pres">
      <dgm:prSet presAssocID="{71764B55-DE90-4986-82DF-447716244A2E}" presName="bgRect" presStyleLbl="bgShp" presStyleIdx="0" presStyleCnt="4"/>
      <dgm:spPr/>
    </dgm:pt>
    <dgm:pt modelId="{DABD8521-ACF2-496B-BFCE-DC5A8345B60E}" type="pres">
      <dgm:prSet presAssocID="{71764B55-DE90-4986-82DF-447716244A2E}"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esligado"/>
        </a:ext>
      </dgm:extLst>
    </dgm:pt>
    <dgm:pt modelId="{73B9F8AF-937D-45B8-89AE-8F9567F734DA}" type="pres">
      <dgm:prSet presAssocID="{71764B55-DE90-4986-82DF-447716244A2E}" presName="spaceRect" presStyleCnt="0"/>
      <dgm:spPr/>
    </dgm:pt>
    <dgm:pt modelId="{BDD72645-E3D3-4967-90B4-F5DB2E7417B4}" type="pres">
      <dgm:prSet presAssocID="{71764B55-DE90-4986-82DF-447716244A2E}" presName="parTx" presStyleLbl="revTx" presStyleIdx="0" presStyleCnt="4">
        <dgm:presLayoutVars>
          <dgm:chMax val="0"/>
          <dgm:chPref val="0"/>
        </dgm:presLayoutVars>
      </dgm:prSet>
      <dgm:spPr/>
    </dgm:pt>
    <dgm:pt modelId="{A97DF57A-C514-419C-9E75-AD75C3AE46C2}" type="pres">
      <dgm:prSet presAssocID="{CA04B811-3BBD-4DF5-9034-A36C0736C27F}" presName="sibTrans" presStyleCnt="0"/>
      <dgm:spPr/>
    </dgm:pt>
    <dgm:pt modelId="{42303698-CC25-4D09-B3AE-9D6FCF3DDBEC}" type="pres">
      <dgm:prSet presAssocID="{C92EBA20-E943-44E9-AF2F-ED095D7C9CC1}" presName="compNode" presStyleCnt="0"/>
      <dgm:spPr/>
    </dgm:pt>
    <dgm:pt modelId="{B1AE7A53-5023-487E-B071-E732D684DB17}" type="pres">
      <dgm:prSet presAssocID="{C92EBA20-E943-44E9-AF2F-ED095D7C9CC1}" presName="bgRect" presStyleLbl="bgShp" presStyleIdx="1" presStyleCnt="4"/>
      <dgm:spPr/>
    </dgm:pt>
    <dgm:pt modelId="{8B0D1FF3-7109-4D68-BA52-0AAC11C47C9C}" type="pres">
      <dgm:prSet presAssocID="{C92EBA20-E943-44E9-AF2F-ED095D7C9CC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tilizador"/>
        </a:ext>
      </dgm:extLst>
    </dgm:pt>
    <dgm:pt modelId="{F57814F8-F1FF-48DA-B29B-7D7931AD9CB4}" type="pres">
      <dgm:prSet presAssocID="{C92EBA20-E943-44E9-AF2F-ED095D7C9CC1}" presName="spaceRect" presStyleCnt="0"/>
      <dgm:spPr/>
    </dgm:pt>
    <dgm:pt modelId="{D9E554FF-2AA9-453C-84E5-523A291BA706}" type="pres">
      <dgm:prSet presAssocID="{C92EBA20-E943-44E9-AF2F-ED095D7C9CC1}" presName="parTx" presStyleLbl="revTx" presStyleIdx="1" presStyleCnt="4">
        <dgm:presLayoutVars>
          <dgm:chMax val="0"/>
          <dgm:chPref val="0"/>
        </dgm:presLayoutVars>
      </dgm:prSet>
      <dgm:spPr/>
    </dgm:pt>
    <dgm:pt modelId="{84D43F5C-0D70-4DEA-A4FC-E888DFCA1952}" type="pres">
      <dgm:prSet presAssocID="{4CA4E150-AB58-4F1F-B853-399F4A4B3959}" presName="sibTrans" presStyleCnt="0"/>
      <dgm:spPr/>
    </dgm:pt>
    <dgm:pt modelId="{893602BD-45A6-4DC9-8BA5-5751234C59CF}" type="pres">
      <dgm:prSet presAssocID="{5A9C576E-28F2-4947-BB16-2353465C9855}" presName="compNode" presStyleCnt="0"/>
      <dgm:spPr/>
    </dgm:pt>
    <dgm:pt modelId="{0DE1C936-56F1-4A46-A452-F88B77357318}" type="pres">
      <dgm:prSet presAssocID="{5A9C576E-28F2-4947-BB16-2353465C9855}" presName="bgRect" presStyleLbl="bgShp" presStyleIdx="2" presStyleCnt="4"/>
      <dgm:spPr/>
    </dgm:pt>
    <dgm:pt modelId="{4E0BA437-8E7B-4AB4-9BF6-AE12D5BBCF8B}" type="pres">
      <dgm:prSet presAssocID="{5A9C576E-28F2-4947-BB16-2353465C985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384626AC-C0E7-4CE4-85F8-10080F6CF8E3}" type="pres">
      <dgm:prSet presAssocID="{5A9C576E-28F2-4947-BB16-2353465C9855}" presName="spaceRect" presStyleCnt="0"/>
      <dgm:spPr/>
    </dgm:pt>
    <dgm:pt modelId="{F7D4B384-90AF-4935-89CC-92F87D1F3B11}" type="pres">
      <dgm:prSet presAssocID="{5A9C576E-28F2-4947-BB16-2353465C9855}" presName="parTx" presStyleLbl="revTx" presStyleIdx="2" presStyleCnt="4">
        <dgm:presLayoutVars>
          <dgm:chMax val="0"/>
          <dgm:chPref val="0"/>
        </dgm:presLayoutVars>
      </dgm:prSet>
      <dgm:spPr/>
    </dgm:pt>
    <dgm:pt modelId="{6DA536D1-19A9-46EF-9B32-1489F47948AF}" type="pres">
      <dgm:prSet presAssocID="{0C34350D-2F75-9B41-AB40-4B86567932D4}" presName="sibTrans" presStyleCnt="0"/>
      <dgm:spPr/>
    </dgm:pt>
    <dgm:pt modelId="{DD994368-EEDE-4BB4-B35A-B4AEA85F6D2C}" type="pres">
      <dgm:prSet presAssocID="{22C63386-B9FA-E947-90AC-DF3A6CBC98AA}" presName="compNode" presStyleCnt="0"/>
      <dgm:spPr/>
    </dgm:pt>
    <dgm:pt modelId="{83DAAD50-6B80-442E-A46A-80C5E751F1F4}" type="pres">
      <dgm:prSet presAssocID="{22C63386-B9FA-E947-90AC-DF3A6CBC98AA}" presName="bgRect" presStyleLbl="bgShp" presStyleIdx="3" presStyleCnt="4"/>
      <dgm:spPr/>
    </dgm:pt>
    <dgm:pt modelId="{E2225F51-0AF2-4145-AC84-66728EC5BC50}" type="pres">
      <dgm:prSet presAssocID="{22C63386-B9FA-E947-90AC-DF3A6CBC98A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stentabilidade"/>
        </a:ext>
      </dgm:extLst>
    </dgm:pt>
    <dgm:pt modelId="{128B2B78-11FC-4681-A658-89CECEC39277}" type="pres">
      <dgm:prSet presAssocID="{22C63386-B9FA-E947-90AC-DF3A6CBC98AA}" presName="spaceRect" presStyleCnt="0"/>
      <dgm:spPr/>
    </dgm:pt>
    <dgm:pt modelId="{9B60EF88-B0BD-422C-AEA5-BB8B25E00FD8}" type="pres">
      <dgm:prSet presAssocID="{22C63386-B9FA-E947-90AC-DF3A6CBC98AA}" presName="parTx" presStyleLbl="revTx" presStyleIdx="3" presStyleCnt="4">
        <dgm:presLayoutVars>
          <dgm:chMax val="0"/>
          <dgm:chPref val="0"/>
        </dgm:presLayoutVars>
      </dgm:prSet>
      <dgm:spPr/>
    </dgm:pt>
  </dgm:ptLst>
  <dgm:cxnLst>
    <dgm:cxn modelId="{40E4DD0F-C1CB-9B49-926B-428248998E63}" type="presOf" srcId="{71764B55-DE90-4986-82DF-447716244A2E}" destId="{BDD72645-E3D3-4967-90B4-F5DB2E7417B4}" srcOrd="0" destOrd="0" presId="urn:microsoft.com/office/officeart/2018/2/layout/IconVerticalSolidList"/>
    <dgm:cxn modelId="{88BF9D2E-BFA5-C142-9161-7DEDE0DAE46D}" type="presOf" srcId="{C92EBA20-E943-44E9-AF2F-ED095D7C9CC1}" destId="{D9E554FF-2AA9-453C-84E5-523A291BA706}" srcOrd="0" destOrd="0" presId="urn:microsoft.com/office/officeart/2018/2/layout/IconVerticalSolidList"/>
    <dgm:cxn modelId="{9FFD9D58-1D1F-0E42-82D9-7DAAF9679EB0}" srcId="{09919127-119C-4296-A947-795347DFEBC7}" destId="{5A9C576E-28F2-4947-BB16-2353465C9855}" srcOrd="2" destOrd="0" parTransId="{0F25B184-26EF-184C-A11B-D93980C2F637}" sibTransId="{0C34350D-2F75-9B41-AB40-4B86567932D4}"/>
    <dgm:cxn modelId="{662C2998-2455-EA4A-AC3C-53C8AD173E26}" type="presOf" srcId="{22C63386-B9FA-E947-90AC-DF3A6CBC98AA}" destId="{9B60EF88-B0BD-422C-AEA5-BB8B25E00FD8}" srcOrd="0" destOrd="0" presId="urn:microsoft.com/office/officeart/2018/2/layout/IconVerticalSolidList"/>
    <dgm:cxn modelId="{702C19AA-DF36-41FB-8B12-0FEAB11E1789}" srcId="{09919127-119C-4296-A947-795347DFEBC7}" destId="{71764B55-DE90-4986-82DF-447716244A2E}" srcOrd="0" destOrd="0" parTransId="{B3A0F3EA-1AE7-4E58-80B8-EC2299738D35}" sibTransId="{CA04B811-3BBD-4DF5-9034-A36C0736C27F}"/>
    <dgm:cxn modelId="{BDC939AE-380E-FE49-BA69-CB1B829D7D97}" type="presOf" srcId="{09919127-119C-4296-A947-795347DFEBC7}" destId="{A54DFC3B-2AED-4EE4-9C02-B05E314CE519}" srcOrd="0" destOrd="0" presId="urn:microsoft.com/office/officeart/2018/2/layout/IconVerticalSolidList"/>
    <dgm:cxn modelId="{2CED8BC9-ED4D-F04E-A69C-B4E6D27CD0A5}" srcId="{09919127-119C-4296-A947-795347DFEBC7}" destId="{22C63386-B9FA-E947-90AC-DF3A6CBC98AA}" srcOrd="3" destOrd="0" parTransId="{7B4D71F9-7F74-CB43-814B-8DF9DF84F562}" sibTransId="{DD3315DB-4094-B94E-9BA5-8321006A5803}"/>
    <dgm:cxn modelId="{99E0DDD7-45D5-B64E-A534-02D9FAB63E2C}" type="presOf" srcId="{5A9C576E-28F2-4947-BB16-2353465C9855}" destId="{F7D4B384-90AF-4935-89CC-92F87D1F3B11}" srcOrd="0" destOrd="0" presId="urn:microsoft.com/office/officeart/2018/2/layout/IconVerticalSolidList"/>
    <dgm:cxn modelId="{ABA33BE2-FD3E-4519-968E-5ECAF33B5E69}" srcId="{09919127-119C-4296-A947-795347DFEBC7}" destId="{C92EBA20-E943-44E9-AF2F-ED095D7C9CC1}" srcOrd="1" destOrd="0" parTransId="{BF2342E7-C5F2-4177-BBAE-10BD48F85831}" sibTransId="{4CA4E150-AB58-4F1F-B853-399F4A4B3959}"/>
    <dgm:cxn modelId="{DFD01790-6C5A-2545-B825-1F15E0CB4678}" type="presParOf" srcId="{A54DFC3B-2AED-4EE4-9C02-B05E314CE519}" destId="{C6C8BFF7-8A12-49FA-AEB9-81BC1972783C}" srcOrd="0" destOrd="0" presId="urn:microsoft.com/office/officeart/2018/2/layout/IconVerticalSolidList"/>
    <dgm:cxn modelId="{C756E01B-7EA0-384E-92C2-25B7005864ED}" type="presParOf" srcId="{C6C8BFF7-8A12-49FA-AEB9-81BC1972783C}" destId="{08DAEF4D-BEAF-46A8-86AD-E4C314727DC4}" srcOrd="0" destOrd="0" presId="urn:microsoft.com/office/officeart/2018/2/layout/IconVerticalSolidList"/>
    <dgm:cxn modelId="{6630E916-2E81-1E46-908D-D7B19EABAF63}" type="presParOf" srcId="{C6C8BFF7-8A12-49FA-AEB9-81BC1972783C}" destId="{DABD8521-ACF2-496B-BFCE-DC5A8345B60E}" srcOrd="1" destOrd="0" presId="urn:microsoft.com/office/officeart/2018/2/layout/IconVerticalSolidList"/>
    <dgm:cxn modelId="{16CBE046-8F37-754A-86C5-40A1A9694684}" type="presParOf" srcId="{C6C8BFF7-8A12-49FA-AEB9-81BC1972783C}" destId="{73B9F8AF-937D-45B8-89AE-8F9567F734DA}" srcOrd="2" destOrd="0" presId="urn:microsoft.com/office/officeart/2018/2/layout/IconVerticalSolidList"/>
    <dgm:cxn modelId="{3789B88F-ECB3-8545-8251-6A97673574BC}" type="presParOf" srcId="{C6C8BFF7-8A12-49FA-AEB9-81BC1972783C}" destId="{BDD72645-E3D3-4967-90B4-F5DB2E7417B4}" srcOrd="3" destOrd="0" presId="urn:microsoft.com/office/officeart/2018/2/layout/IconVerticalSolidList"/>
    <dgm:cxn modelId="{243DB2FF-0F2E-A444-83D1-281206A2EA45}" type="presParOf" srcId="{A54DFC3B-2AED-4EE4-9C02-B05E314CE519}" destId="{A97DF57A-C514-419C-9E75-AD75C3AE46C2}" srcOrd="1" destOrd="0" presId="urn:microsoft.com/office/officeart/2018/2/layout/IconVerticalSolidList"/>
    <dgm:cxn modelId="{6447895D-459F-CB48-9822-3B2465D44DD6}" type="presParOf" srcId="{A54DFC3B-2AED-4EE4-9C02-B05E314CE519}" destId="{42303698-CC25-4D09-B3AE-9D6FCF3DDBEC}" srcOrd="2" destOrd="0" presId="urn:microsoft.com/office/officeart/2018/2/layout/IconVerticalSolidList"/>
    <dgm:cxn modelId="{0BDB6E48-9637-AC41-9F42-9D98A03AF047}" type="presParOf" srcId="{42303698-CC25-4D09-B3AE-9D6FCF3DDBEC}" destId="{B1AE7A53-5023-487E-B071-E732D684DB17}" srcOrd="0" destOrd="0" presId="urn:microsoft.com/office/officeart/2018/2/layout/IconVerticalSolidList"/>
    <dgm:cxn modelId="{B2AAB3D3-6CF0-7543-B292-8C340FC5DCEB}" type="presParOf" srcId="{42303698-CC25-4D09-B3AE-9D6FCF3DDBEC}" destId="{8B0D1FF3-7109-4D68-BA52-0AAC11C47C9C}" srcOrd="1" destOrd="0" presId="urn:microsoft.com/office/officeart/2018/2/layout/IconVerticalSolidList"/>
    <dgm:cxn modelId="{B67103A0-34D3-9F4A-9771-8FD61A70B7D4}" type="presParOf" srcId="{42303698-CC25-4D09-B3AE-9D6FCF3DDBEC}" destId="{F57814F8-F1FF-48DA-B29B-7D7931AD9CB4}" srcOrd="2" destOrd="0" presId="urn:microsoft.com/office/officeart/2018/2/layout/IconVerticalSolidList"/>
    <dgm:cxn modelId="{4A909DC8-E445-5645-871E-14C9C7E26784}" type="presParOf" srcId="{42303698-CC25-4D09-B3AE-9D6FCF3DDBEC}" destId="{D9E554FF-2AA9-453C-84E5-523A291BA706}" srcOrd="3" destOrd="0" presId="urn:microsoft.com/office/officeart/2018/2/layout/IconVerticalSolidList"/>
    <dgm:cxn modelId="{F99A3EA9-0EB5-374D-9648-4CB8CDB46F36}" type="presParOf" srcId="{A54DFC3B-2AED-4EE4-9C02-B05E314CE519}" destId="{84D43F5C-0D70-4DEA-A4FC-E888DFCA1952}" srcOrd="3" destOrd="0" presId="urn:microsoft.com/office/officeart/2018/2/layout/IconVerticalSolidList"/>
    <dgm:cxn modelId="{FD01BD90-6D5D-1944-83EF-62532C0B9D5A}" type="presParOf" srcId="{A54DFC3B-2AED-4EE4-9C02-B05E314CE519}" destId="{893602BD-45A6-4DC9-8BA5-5751234C59CF}" srcOrd="4" destOrd="0" presId="urn:microsoft.com/office/officeart/2018/2/layout/IconVerticalSolidList"/>
    <dgm:cxn modelId="{1EBFF5F3-E0E8-3848-9717-401CD140C9C4}" type="presParOf" srcId="{893602BD-45A6-4DC9-8BA5-5751234C59CF}" destId="{0DE1C936-56F1-4A46-A452-F88B77357318}" srcOrd="0" destOrd="0" presId="urn:microsoft.com/office/officeart/2018/2/layout/IconVerticalSolidList"/>
    <dgm:cxn modelId="{E040879F-E35C-F448-AE54-DC726EBDD199}" type="presParOf" srcId="{893602BD-45A6-4DC9-8BA5-5751234C59CF}" destId="{4E0BA437-8E7B-4AB4-9BF6-AE12D5BBCF8B}" srcOrd="1" destOrd="0" presId="urn:microsoft.com/office/officeart/2018/2/layout/IconVerticalSolidList"/>
    <dgm:cxn modelId="{A70D3ECC-F663-7C42-AFDF-3E72D85A6EC7}" type="presParOf" srcId="{893602BD-45A6-4DC9-8BA5-5751234C59CF}" destId="{384626AC-C0E7-4CE4-85F8-10080F6CF8E3}" srcOrd="2" destOrd="0" presId="urn:microsoft.com/office/officeart/2018/2/layout/IconVerticalSolidList"/>
    <dgm:cxn modelId="{10F5B26D-0DB2-2D43-BE93-F835DF51E7EE}" type="presParOf" srcId="{893602BD-45A6-4DC9-8BA5-5751234C59CF}" destId="{F7D4B384-90AF-4935-89CC-92F87D1F3B11}" srcOrd="3" destOrd="0" presId="urn:microsoft.com/office/officeart/2018/2/layout/IconVerticalSolidList"/>
    <dgm:cxn modelId="{992B62E1-7214-5844-AC76-847590C77A61}" type="presParOf" srcId="{A54DFC3B-2AED-4EE4-9C02-B05E314CE519}" destId="{6DA536D1-19A9-46EF-9B32-1489F47948AF}" srcOrd="5" destOrd="0" presId="urn:microsoft.com/office/officeart/2018/2/layout/IconVerticalSolidList"/>
    <dgm:cxn modelId="{7D1CE369-DC1C-F04C-9239-19CE91A04305}" type="presParOf" srcId="{A54DFC3B-2AED-4EE4-9C02-B05E314CE519}" destId="{DD994368-EEDE-4BB4-B35A-B4AEA85F6D2C}" srcOrd="6" destOrd="0" presId="urn:microsoft.com/office/officeart/2018/2/layout/IconVerticalSolidList"/>
    <dgm:cxn modelId="{313AB203-5067-8248-9846-F6712F3E01B2}" type="presParOf" srcId="{DD994368-EEDE-4BB4-B35A-B4AEA85F6D2C}" destId="{83DAAD50-6B80-442E-A46A-80C5E751F1F4}" srcOrd="0" destOrd="0" presId="urn:microsoft.com/office/officeart/2018/2/layout/IconVerticalSolidList"/>
    <dgm:cxn modelId="{723D686F-027E-434F-A136-7AAF4F133626}" type="presParOf" srcId="{DD994368-EEDE-4BB4-B35A-B4AEA85F6D2C}" destId="{E2225F51-0AF2-4145-AC84-66728EC5BC50}" srcOrd="1" destOrd="0" presId="urn:microsoft.com/office/officeart/2018/2/layout/IconVerticalSolidList"/>
    <dgm:cxn modelId="{EF0ADA3E-73DE-884D-A798-624E96A7F90F}" type="presParOf" srcId="{DD994368-EEDE-4BB4-B35A-B4AEA85F6D2C}" destId="{128B2B78-11FC-4681-A658-89CECEC39277}" srcOrd="2" destOrd="0" presId="urn:microsoft.com/office/officeart/2018/2/layout/IconVerticalSolidList"/>
    <dgm:cxn modelId="{A62A13FF-944E-CD44-BF98-95F95F5F084D}" type="presParOf" srcId="{DD994368-EEDE-4BB4-B35A-B4AEA85F6D2C}" destId="{9B60EF88-B0BD-422C-AEA5-BB8B25E00FD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2AC328-78D6-E945-91BD-AEA00825FB4D}" type="doc">
      <dgm:prSet loTypeId="urn:microsoft.com/office/officeart/2005/8/layout/StepDownProcess" loCatId="" qsTypeId="urn:microsoft.com/office/officeart/2005/8/quickstyle/simple4" qsCatId="simple" csTypeId="urn:microsoft.com/office/officeart/2005/8/colors/colorful5" csCatId="colorful" phldr="1"/>
      <dgm:spPr/>
      <dgm:t>
        <a:bodyPr/>
        <a:lstStyle/>
        <a:p>
          <a:endParaRPr lang="pt-PT"/>
        </a:p>
      </dgm:t>
    </dgm:pt>
    <dgm:pt modelId="{D3EE860E-D48E-E34E-9587-EF14B776FE9F}">
      <dgm:prSet phldrT="[Texto]" custT="1"/>
      <dgm:spPr/>
      <dgm:t>
        <a:bodyPr/>
        <a:lstStyle/>
        <a:p>
          <a:r>
            <a:rPr lang="pt-PT" sz="1100" dirty="0"/>
            <a:t>RIMES </a:t>
          </a:r>
          <a:r>
            <a:rPr lang="pt-PT" sz="1100" dirty="0" err="1"/>
            <a:t>Council</a:t>
          </a:r>
          <a:endParaRPr lang="pt-PT" sz="1100" dirty="0"/>
        </a:p>
      </dgm:t>
    </dgm:pt>
    <dgm:pt modelId="{C7E43984-6D67-8640-922A-DD7AE0E86907}" type="parTrans" cxnId="{A9CCA74B-16EF-0746-B9F1-03C9900A2631}">
      <dgm:prSet/>
      <dgm:spPr/>
      <dgm:t>
        <a:bodyPr/>
        <a:lstStyle/>
        <a:p>
          <a:endParaRPr lang="pt-PT" sz="1100"/>
        </a:p>
      </dgm:t>
    </dgm:pt>
    <dgm:pt modelId="{69D48913-2E6C-2D41-883A-D0129A4171E2}" type="sibTrans" cxnId="{A9CCA74B-16EF-0746-B9F1-03C9900A2631}">
      <dgm:prSet/>
      <dgm:spPr/>
      <dgm:t>
        <a:bodyPr/>
        <a:lstStyle/>
        <a:p>
          <a:endParaRPr lang="pt-PT" sz="1100"/>
        </a:p>
      </dgm:t>
    </dgm:pt>
    <dgm:pt modelId="{E8C772E7-B74B-1547-860D-BC330335930E}">
      <dgm:prSet phldrT="[Texto]" custT="1"/>
      <dgm:spPr/>
      <dgm:t>
        <a:bodyPr/>
        <a:lstStyle/>
        <a:p>
          <a:r>
            <a:rPr lang="pt-PT" sz="1100" dirty="0" err="1"/>
            <a:t>All</a:t>
          </a:r>
          <a:r>
            <a:rPr lang="pt-PT" sz="1100" dirty="0"/>
            <a:t> </a:t>
          </a:r>
          <a:r>
            <a:rPr lang="pt-PT" sz="1100" dirty="0" err="1"/>
            <a:t>PRs</a:t>
          </a:r>
          <a:r>
            <a:rPr lang="pt-PT" sz="1100" dirty="0"/>
            <a:t> </a:t>
          </a:r>
          <a:r>
            <a:rPr lang="pt-PT" sz="1100" dirty="0" err="1"/>
            <a:t>of</a:t>
          </a:r>
          <a:r>
            <a:rPr lang="pt-PT" sz="1100" dirty="0"/>
            <a:t> Africa &amp; Asia</a:t>
          </a:r>
        </a:p>
      </dgm:t>
    </dgm:pt>
    <dgm:pt modelId="{8447EF1D-5646-C646-8834-C5BD2CD25F3C}" type="parTrans" cxnId="{17D49AD6-5BCE-AF4D-83E2-6B2666FF182A}">
      <dgm:prSet/>
      <dgm:spPr/>
      <dgm:t>
        <a:bodyPr/>
        <a:lstStyle/>
        <a:p>
          <a:endParaRPr lang="pt-PT" sz="1100"/>
        </a:p>
      </dgm:t>
    </dgm:pt>
    <dgm:pt modelId="{CFF752E7-4369-6045-BDA8-F8BB13D807FA}" type="sibTrans" cxnId="{17D49AD6-5BCE-AF4D-83E2-6B2666FF182A}">
      <dgm:prSet/>
      <dgm:spPr/>
      <dgm:t>
        <a:bodyPr/>
        <a:lstStyle/>
        <a:p>
          <a:endParaRPr lang="pt-PT" sz="1100"/>
        </a:p>
      </dgm:t>
    </dgm:pt>
    <dgm:pt modelId="{30880C44-8A9C-EA40-BA7B-E94F8D6CC8F9}">
      <dgm:prSet phldrT="[Texto]" custT="1"/>
      <dgm:spPr/>
      <dgm:t>
        <a:bodyPr/>
        <a:lstStyle/>
        <a:p>
          <a:r>
            <a:rPr lang="pt-PT" sz="1100" dirty="0" err="1"/>
            <a:t>South</a:t>
          </a:r>
          <a:r>
            <a:rPr lang="pt-PT" sz="1100" dirty="0"/>
            <a:t> Asia </a:t>
          </a:r>
          <a:r>
            <a:rPr lang="pt-PT" sz="1100" dirty="0" err="1"/>
            <a:t>Committee</a:t>
          </a:r>
          <a:endParaRPr lang="pt-PT" sz="1100" dirty="0"/>
        </a:p>
      </dgm:t>
    </dgm:pt>
    <dgm:pt modelId="{524C4805-A2A9-9344-B471-C1F04C048831}" type="parTrans" cxnId="{31D8FB49-E833-EE47-BBDB-7A3999AF459D}">
      <dgm:prSet/>
      <dgm:spPr/>
      <dgm:t>
        <a:bodyPr/>
        <a:lstStyle/>
        <a:p>
          <a:endParaRPr lang="pt-PT" sz="1100"/>
        </a:p>
      </dgm:t>
    </dgm:pt>
    <dgm:pt modelId="{BFEE73B1-1908-5945-9706-B2B038A45B16}" type="sibTrans" cxnId="{31D8FB49-E833-EE47-BBDB-7A3999AF459D}">
      <dgm:prSet/>
      <dgm:spPr/>
      <dgm:t>
        <a:bodyPr/>
        <a:lstStyle/>
        <a:p>
          <a:endParaRPr lang="pt-PT" sz="1100"/>
        </a:p>
      </dgm:t>
    </dgm:pt>
    <dgm:pt modelId="{16ACE610-1623-AE43-9196-8499646F2BB2}">
      <dgm:prSet phldrT="[Texto]" custT="1"/>
      <dgm:spPr/>
      <dgm:t>
        <a:bodyPr/>
        <a:lstStyle/>
        <a:p>
          <a:r>
            <a:rPr lang="pt-PT" sz="1100" dirty="0" err="1"/>
            <a:t>All</a:t>
          </a:r>
          <a:r>
            <a:rPr lang="pt-PT" sz="1100" dirty="0"/>
            <a:t> </a:t>
          </a:r>
          <a:r>
            <a:rPr lang="pt-PT" sz="1100" dirty="0" err="1"/>
            <a:t>PRs</a:t>
          </a:r>
          <a:r>
            <a:rPr lang="pt-PT" sz="1100" dirty="0"/>
            <a:t> </a:t>
          </a:r>
          <a:r>
            <a:rPr lang="pt-PT" sz="1100" dirty="0" err="1"/>
            <a:t>of</a:t>
          </a:r>
          <a:r>
            <a:rPr lang="pt-PT" sz="1100" dirty="0"/>
            <a:t> </a:t>
          </a:r>
          <a:r>
            <a:rPr lang="pt-PT" sz="1100" dirty="0" err="1"/>
            <a:t>South</a:t>
          </a:r>
          <a:r>
            <a:rPr lang="pt-PT" sz="1100" dirty="0"/>
            <a:t> Asia + Myanmar</a:t>
          </a:r>
        </a:p>
      </dgm:t>
    </dgm:pt>
    <dgm:pt modelId="{715B2B95-6529-ED43-875E-6D60FBAFF366}" type="parTrans" cxnId="{ED360AE6-AD85-A54A-A599-3E540E7848AD}">
      <dgm:prSet/>
      <dgm:spPr/>
      <dgm:t>
        <a:bodyPr/>
        <a:lstStyle/>
        <a:p>
          <a:endParaRPr lang="pt-PT" sz="1100"/>
        </a:p>
      </dgm:t>
    </dgm:pt>
    <dgm:pt modelId="{2CC079A6-7585-3944-98DC-DCC46338E890}" type="sibTrans" cxnId="{ED360AE6-AD85-A54A-A599-3E540E7848AD}">
      <dgm:prSet/>
      <dgm:spPr/>
      <dgm:t>
        <a:bodyPr/>
        <a:lstStyle/>
        <a:p>
          <a:endParaRPr lang="pt-PT" sz="1100"/>
        </a:p>
      </dgm:t>
    </dgm:pt>
    <dgm:pt modelId="{84F23FFF-40A5-6F4E-BB19-FE834302F834}">
      <dgm:prSet phldrT="[Texto]" custT="1"/>
      <dgm:spPr/>
      <dgm:t>
        <a:bodyPr/>
        <a:lstStyle/>
        <a:p>
          <a:r>
            <a:rPr lang="pt-PT" sz="1100" dirty="0" err="1"/>
            <a:t>South</a:t>
          </a:r>
          <a:r>
            <a:rPr lang="pt-PT" sz="1100" dirty="0"/>
            <a:t> Asia </a:t>
          </a:r>
          <a:r>
            <a:rPr lang="pt-PT" sz="1100" dirty="0" err="1"/>
            <a:t>Working</a:t>
          </a:r>
          <a:r>
            <a:rPr lang="pt-PT" sz="1100" dirty="0"/>
            <a:t> </a:t>
          </a:r>
          <a:r>
            <a:rPr lang="pt-PT" sz="1100" dirty="0" err="1"/>
            <a:t>Group</a:t>
          </a:r>
          <a:r>
            <a:rPr lang="pt-PT" sz="1100" dirty="0"/>
            <a:t> </a:t>
          </a:r>
          <a:r>
            <a:rPr lang="pt-PT" sz="1100" dirty="0" err="1"/>
            <a:t>on</a:t>
          </a:r>
          <a:r>
            <a:rPr lang="pt-PT" sz="1100" dirty="0"/>
            <a:t> NWP</a:t>
          </a:r>
        </a:p>
      </dgm:t>
    </dgm:pt>
    <dgm:pt modelId="{6C47AFBC-C2CF-614F-893F-485428A2A6C6}" type="parTrans" cxnId="{0BACD422-FD5B-7340-A89D-2B63315A0B8A}">
      <dgm:prSet/>
      <dgm:spPr/>
      <dgm:t>
        <a:bodyPr/>
        <a:lstStyle/>
        <a:p>
          <a:endParaRPr lang="pt-PT" sz="1100"/>
        </a:p>
      </dgm:t>
    </dgm:pt>
    <dgm:pt modelId="{39FA5176-FA88-494A-BF72-9CB17772897B}" type="sibTrans" cxnId="{0BACD422-FD5B-7340-A89D-2B63315A0B8A}">
      <dgm:prSet/>
      <dgm:spPr/>
      <dgm:t>
        <a:bodyPr/>
        <a:lstStyle/>
        <a:p>
          <a:endParaRPr lang="pt-PT" sz="1100"/>
        </a:p>
      </dgm:t>
    </dgm:pt>
    <dgm:pt modelId="{87AD6E36-41E8-D54F-8277-64DE7266EB8B}">
      <dgm:prSet phldrT="[Texto]" custT="1"/>
      <dgm:spPr/>
      <dgm:t>
        <a:bodyPr/>
        <a:lstStyle/>
        <a:p>
          <a:r>
            <a:rPr lang="pt-PT" sz="1100" dirty="0" err="1"/>
            <a:t>Modellers</a:t>
          </a:r>
          <a:r>
            <a:rPr lang="pt-PT" sz="1100" dirty="0"/>
            <a:t> </a:t>
          </a:r>
          <a:r>
            <a:rPr lang="pt-PT" sz="1100" dirty="0" err="1"/>
            <a:t>of</a:t>
          </a:r>
          <a:r>
            <a:rPr lang="pt-PT" sz="1100" dirty="0"/>
            <a:t> </a:t>
          </a:r>
          <a:r>
            <a:rPr lang="pt-PT" sz="1100" dirty="0" err="1"/>
            <a:t>all</a:t>
          </a:r>
          <a:r>
            <a:rPr lang="pt-PT" sz="1100" dirty="0"/>
            <a:t> </a:t>
          </a:r>
          <a:r>
            <a:rPr lang="pt-PT" sz="1100" dirty="0" err="1"/>
            <a:t>South</a:t>
          </a:r>
          <a:r>
            <a:rPr lang="pt-PT" sz="1100" dirty="0"/>
            <a:t> Asia countries + Myanmar &amp; </a:t>
          </a:r>
          <a:r>
            <a:rPr lang="pt-PT" sz="1100" dirty="0" err="1"/>
            <a:t>representatives</a:t>
          </a:r>
          <a:r>
            <a:rPr lang="pt-PT" sz="1100" dirty="0"/>
            <a:t> </a:t>
          </a:r>
          <a:r>
            <a:rPr lang="pt-PT" sz="1100" dirty="0" err="1"/>
            <a:t>from</a:t>
          </a:r>
          <a:r>
            <a:rPr lang="pt-PT" sz="1100" dirty="0"/>
            <a:t> global </a:t>
          </a:r>
          <a:r>
            <a:rPr lang="pt-PT" sz="1100" dirty="0" err="1"/>
            <a:t>centers</a:t>
          </a:r>
          <a:endParaRPr lang="pt-PT" sz="1100" dirty="0"/>
        </a:p>
      </dgm:t>
    </dgm:pt>
    <dgm:pt modelId="{EE333B12-F335-9D41-AFB5-E7CD77FB7D1D}" type="parTrans" cxnId="{09887738-F4E8-A040-817F-8720C387F9F4}">
      <dgm:prSet/>
      <dgm:spPr/>
      <dgm:t>
        <a:bodyPr/>
        <a:lstStyle/>
        <a:p>
          <a:endParaRPr lang="pt-PT" sz="1100"/>
        </a:p>
      </dgm:t>
    </dgm:pt>
    <dgm:pt modelId="{5FBFC024-F781-704C-B2FF-5E83C350D963}" type="sibTrans" cxnId="{09887738-F4E8-A040-817F-8720C387F9F4}">
      <dgm:prSet/>
      <dgm:spPr/>
      <dgm:t>
        <a:bodyPr/>
        <a:lstStyle/>
        <a:p>
          <a:endParaRPr lang="pt-PT" sz="1100"/>
        </a:p>
      </dgm:t>
    </dgm:pt>
    <dgm:pt modelId="{8DB707E4-D5ED-D04F-847E-539D87904E7D}" type="pres">
      <dgm:prSet presAssocID="{3E2AC328-78D6-E945-91BD-AEA00825FB4D}" presName="rootnode" presStyleCnt="0">
        <dgm:presLayoutVars>
          <dgm:chMax/>
          <dgm:chPref/>
          <dgm:dir/>
          <dgm:animLvl val="lvl"/>
        </dgm:presLayoutVars>
      </dgm:prSet>
      <dgm:spPr/>
    </dgm:pt>
    <dgm:pt modelId="{1DBA025D-9150-7E48-8AA0-413156EF6729}" type="pres">
      <dgm:prSet presAssocID="{D3EE860E-D48E-E34E-9587-EF14B776FE9F}" presName="composite" presStyleCnt="0"/>
      <dgm:spPr/>
    </dgm:pt>
    <dgm:pt modelId="{444995C4-DA10-1049-B27C-1CD67FC481CC}" type="pres">
      <dgm:prSet presAssocID="{D3EE860E-D48E-E34E-9587-EF14B776FE9F}" presName="bentUpArrow1" presStyleLbl="alignImgPlace1" presStyleIdx="0" presStyleCnt="2"/>
      <dgm:spPr/>
    </dgm:pt>
    <dgm:pt modelId="{302FF0D8-2DDA-9F4C-B345-85034A61074B}" type="pres">
      <dgm:prSet presAssocID="{D3EE860E-D48E-E34E-9587-EF14B776FE9F}" presName="ParentText" presStyleLbl="node1" presStyleIdx="0" presStyleCnt="3">
        <dgm:presLayoutVars>
          <dgm:chMax val="1"/>
          <dgm:chPref val="1"/>
          <dgm:bulletEnabled val="1"/>
        </dgm:presLayoutVars>
      </dgm:prSet>
      <dgm:spPr/>
    </dgm:pt>
    <dgm:pt modelId="{19219148-677E-8944-A1DF-E62F62381169}" type="pres">
      <dgm:prSet presAssocID="{D3EE860E-D48E-E34E-9587-EF14B776FE9F}" presName="ChildText" presStyleLbl="revTx" presStyleIdx="0" presStyleCnt="3">
        <dgm:presLayoutVars>
          <dgm:chMax val="0"/>
          <dgm:chPref val="0"/>
          <dgm:bulletEnabled val="1"/>
        </dgm:presLayoutVars>
      </dgm:prSet>
      <dgm:spPr/>
    </dgm:pt>
    <dgm:pt modelId="{A009BF23-1947-0C47-AF09-4EA6AB174A97}" type="pres">
      <dgm:prSet presAssocID="{69D48913-2E6C-2D41-883A-D0129A4171E2}" presName="sibTrans" presStyleCnt="0"/>
      <dgm:spPr/>
    </dgm:pt>
    <dgm:pt modelId="{2B3D8C11-017C-EC48-B158-4CCDB44BE612}" type="pres">
      <dgm:prSet presAssocID="{30880C44-8A9C-EA40-BA7B-E94F8D6CC8F9}" presName="composite" presStyleCnt="0"/>
      <dgm:spPr/>
    </dgm:pt>
    <dgm:pt modelId="{0BEDB4AC-C750-584B-825A-A142FBD72B43}" type="pres">
      <dgm:prSet presAssocID="{30880C44-8A9C-EA40-BA7B-E94F8D6CC8F9}" presName="bentUpArrow1" presStyleLbl="alignImgPlace1" presStyleIdx="1" presStyleCnt="2"/>
      <dgm:spPr/>
    </dgm:pt>
    <dgm:pt modelId="{6D77B286-2995-2547-9C81-4E17537699DF}" type="pres">
      <dgm:prSet presAssocID="{30880C44-8A9C-EA40-BA7B-E94F8D6CC8F9}" presName="ParentText" presStyleLbl="node1" presStyleIdx="1" presStyleCnt="3">
        <dgm:presLayoutVars>
          <dgm:chMax val="1"/>
          <dgm:chPref val="1"/>
          <dgm:bulletEnabled val="1"/>
        </dgm:presLayoutVars>
      </dgm:prSet>
      <dgm:spPr/>
    </dgm:pt>
    <dgm:pt modelId="{6E53AE34-A748-3F4B-8AE6-2797D9787D1D}" type="pres">
      <dgm:prSet presAssocID="{30880C44-8A9C-EA40-BA7B-E94F8D6CC8F9}" presName="ChildText" presStyleLbl="revTx" presStyleIdx="1" presStyleCnt="3">
        <dgm:presLayoutVars>
          <dgm:chMax val="0"/>
          <dgm:chPref val="0"/>
          <dgm:bulletEnabled val="1"/>
        </dgm:presLayoutVars>
      </dgm:prSet>
      <dgm:spPr/>
    </dgm:pt>
    <dgm:pt modelId="{B3BB61F6-4D20-8043-B00F-CEBC1E506B8E}" type="pres">
      <dgm:prSet presAssocID="{BFEE73B1-1908-5945-9706-B2B038A45B16}" presName="sibTrans" presStyleCnt="0"/>
      <dgm:spPr/>
    </dgm:pt>
    <dgm:pt modelId="{6DCA8A46-3C3A-0344-909C-2B68CA4EB4DC}" type="pres">
      <dgm:prSet presAssocID="{84F23FFF-40A5-6F4E-BB19-FE834302F834}" presName="composite" presStyleCnt="0"/>
      <dgm:spPr/>
    </dgm:pt>
    <dgm:pt modelId="{F8D88D51-4FB0-5247-B1CB-D5A76C8CAA81}" type="pres">
      <dgm:prSet presAssocID="{84F23FFF-40A5-6F4E-BB19-FE834302F834}" presName="ParentText" presStyleLbl="node1" presStyleIdx="2" presStyleCnt="3">
        <dgm:presLayoutVars>
          <dgm:chMax val="1"/>
          <dgm:chPref val="1"/>
          <dgm:bulletEnabled val="1"/>
        </dgm:presLayoutVars>
      </dgm:prSet>
      <dgm:spPr/>
    </dgm:pt>
    <dgm:pt modelId="{A68D9BFC-6734-1741-A7AC-1FA706ADA948}" type="pres">
      <dgm:prSet presAssocID="{84F23FFF-40A5-6F4E-BB19-FE834302F834}" presName="FinalChildText" presStyleLbl="revTx" presStyleIdx="2" presStyleCnt="3">
        <dgm:presLayoutVars>
          <dgm:chMax val="0"/>
          <dgm:chPref val="0"/>
          <dgm:bulletEnabled val="1"/>
        </dgm:presLayoutVars>
      </dgm:prSet>
      <dgm:spPr/>
    </dgm:pt>
  </dgm:ptLst>
  <dgm:cxnLst>
    <dgm:cxn modelId="{0BACD422-FD5B-7340-A89D-2B63315A0B8A}" srcId="{3E2AC328-78D6-E945-91BD-AEA00825FB4D}" destId="{84F23FFF-40A5-6F4E-BB19-FE834302F834}" srcOrd="2" destOrd="0" parTransId="{6C47AFBC-C2CF-614F-893F-485428A2A6C6}" sibTransId="{39FA5176-FA88-494A-BF72-9CB17772897B}"/>
    <dgm:cxn modelId="{B123D42B-7E16-054E-83FA-8F8EBF48C2AE}" type="presOf" srcId="{16ACE610-1623-AE43-9196-8499646F2BB2}" destId="{6E53AE34-A748-3F4B-8AE6-2797D9787D1D}" srcOrd="0" destOrd="0" presId="urn:microsoft.com/office/officeart/2005/8/layout/StepDownProcess"/>
    <dgm:cxn modelId="{181B072D-FBE5-FA41-B91F-750EE0ADB604}" type="presOf" srcId="{E8C772E7-B74B-1547-860D-BC330335930E}" destId="{19219148-677E-8944-A1DF-E62F62381169}" srcOrd="0" destOrd="0" presId="urn:microsoft.com/office/officeart/2005/8/layout/StepDownProcess"/>
    <dgm:cxn modelId="{09887738-F4E8-A040-817F-8720C387F9F4}" srcId="{84F23FFF-40A5-6F4E-BB19-FE834302F834}" destId="{87AD6E36-41E8-D54F-8277-64DE7266EB8B}" srcOrd="0" destOrd="0" parTransId="{EE333B12-F335-9D41-AFB5-E7CD77FB7D1D}" sibTransId="{5FBFC024-F781-704C-B2FF-5E83C350D963}"/>
    <dgm:cxn modelId="{31D8FB49-E833-EE47-BBDB-7A3999AF459D}" srcId="{3E2AC328-78D6-E945-91BD-AEA00825FB4D}" destId="{30880C44-8A9C-EA40-BA7B-E94F8D6CC8F9}" srcOrd="1" destOrd="0" parTransId="{524C4805-A2A9-9344-B471-C1F04C048831}" sibTransId="{BFEE73B1-1908-5945-9706-B2B038A45B16}"/>
    <dgm:cxn modelId="{A9CCA74B-16EF-0746-B9F1-03C9900A2631}" srcId="{3E2AC328-78D6-E945-91BD-AEA00825FB4D}" destId="{D3EE860E-D48E-E34E-9587-EF14B776FE9F}" srcOrd="0" destOrd="0" parTransId="{C7E43984-6D67-8640-922A-DD7AE0E86907}" sibTransId="{69D48913-2E6C-2D41-883A-D0129A4171E2}"/>
    <dgm:cxn modelId="{6C5915A0-31C9-B446-B154-5D57C34058CE}" type="presOf" srcId="{D3EE860E-D48E-E34E-9587-EF14B776FE9F}" destId="{302FF0D8-2DDA-9F4C-B345-85034A61074B}" srcOrd="0" destOrd="0" presId="urn:microsoft.com/office/officeart/2005/8/layout/StepDownProcess"/>
    <dgm:cxn modelId="{741289A8-2BCE-BA43-B19E-D86F2AAA0657}" type="presOf" srcId="{87AD6E36-41E8-D54F-8277-64DE7266EB8B}" destId="{A68D9BFC-6734-1741-A7AC-1FA706ADA948}" srcOrd="0" destOrd="0" presId="urn:microsoft.com/office/officeart/2005/8/layout/StepDownProcess"/>
    <dgm:cxn modelId="{B731E4BD-AA19-BB40-8981-32636C951262}" type="presOf" srcId="{3E2AC328-78D6-E945-91BD-AEA00825FB4D}" destId="{8DB707E4-D5ED-D04F-847E-539D87904E7D}" srcOrd="0" destOrd="0" presId="urn:microsoft.com/office/officeart/2005/8/layout/StepDownProcess"/>
    <dgm:cxn modelId="{017EBABF-2261-7741-A4E8-0B1D154967C4}" type="presOf" srcId="{84F23FFF-40A5-6F4E-BB19-FE834302F834}" destId="{F8D88D51-4FB0-5247-B1CB-D5A76C8CAA81}" srcOrd="0" destOrd="0" presId="urn:microsoft.com/office/officeart/2005/8/layout/StepDownProcess"/>
    <dgm:cxn modelId="{17D49AD6-5BCE-AF4D-83E2-6B2666FF182A}" srcId="{D3EE860E-D48E-E34E-9587-EF14B776FE9F}" destId="{E8C772E7-B74B-1547-860D-BC330335930E}" srcOrd="0" destOrd="0" parTransId="{8447EF1D-5646-C646-8834-C5BD2CD25F3C}" sibTransId="{CFF752E7-4369-6045-BDA8-F8BB13D807FA}"/>
    <dgm:cxn modelId="{ED360AE6-AD85-A54A-A599-3E540E7848AD}" srcId="{30880C44-8A9C-EA40-BA7B-E94F8D6CC8F9}" destId="{16ACE610-1623-AE43-9196-8499646F2BB2}" srcOrd="0" destOrd="0" parTransId="{715B2B95-6529-ED43-875E-6D60FBAFF366}" sibTransId="{2CC079A6-7585-3944-98DC-DCC46338E890}"/>
    <dgm:cxn modelId="{564681FA-D481-414C-B125-3C57272DBCCF}" type="presOf" srcId="{30880C44-8A9C-EA40-BA7B-E94F8D6CC8F9}" destId="{6D77B286-2995-2547-9C81-4E17537699DF}" srcOrd="0" destOrd="0" presId="urn:microsoft.com/office/officeart/2005/8/layout/StepDownProcess"/>
    <dgm:cxn modelId="{203C70AF-486D-C645-B8BF-CF2C5EC6122C}" type="presParOf" srcId="{8DB707E4-D5ED-D04F-847E-539D87904E7D}" destId="{1DBA025D-9150-7E48-8AA0-413156EF6729}" srcOrd="0" destOrd="0" presId="urn:microsoft.com/office/officeart/2005/8/layout/StepDownProcess"/>
    <dgm:cxn modelId="{60B86CF7-4B72-974A-B130-614F562A55C1}" type="presParOf" srcId="{1DBA025D-9150-7E48-8AA0-413156EF6729}" destId="{444995C4-DA10-1049-B27C-1CD67FC481CC}" srcOrd="0" destOrd="0" presId="urn:microsoft.com/office/officeart/2005/8/layout/StepDownProcess"/>
    <dgm:cxn modelId="{1917D547-87F7-8A47-AE3F-B0697C18D65A}" type="presParOf" srcId="{1DBA025D-9150-7E48-8AA0-413156EF6729}" destId="{302FF0D8-2DDA-9F4C-B345-85034A61074B}" srcOrd="1" destOrd="0" presId="urn:microsoft.com/office/officeart/2005/8/layout/StepDownProcess"/>
    <dgm:cxn modelId="{3FACE913-AD57-6547-94D5-BCF0C5AE14E9}" type="presParOf" srcId="{1DBA025D-9150-7E48-8AA0-413156EF6729}" destId="{19219148-677E-8944-A1DF-E62F62381169}" srcOrd="2" destOrd="0" presId="urn:microsoft.com/office/officeart/2005/8/layout/StepDownProcess"/>
    <dgm:cxn modelId="{7F931F65-019D-6F4F-94F6-5F7E555D8461}" type="presParOf" srcId="{8DB707E4-D5ED-D04F-847E-539D87904E7D}" destId="{A009BF23-1947-0C47-AF09-4EA6AB174A97}" srcOrd="1" destOrd="0" presId="urn:microsoft.com/office/officeart/2005/8/layout/StepDownProcess"/>
    <dgm:cxn modelId="{7C3D0A44-9273-F346-B3DD-089215507E98}" type="presParOf" srcId="{8DB707E4-D5ED-D04F-847E-539D87904E7D}" destId="{2B3D8C11-017C-EC48-B158-4CCDB44BE612}" srcOrd="2" destOrd="0" presId="urn:microsoft.com/office/officeart/2005/8/layout/StepDownProcess"/>
    <dgm:cxn modelId="{DCAEFD12-2857-714F-B9E7-27127488095B}" type="presParOf" srcId="{2B3D8C11-017C-EC48-B158-4CCDB44BE612}" destId="{0BEDB4AC-C750-584B-825A-A142FBD72B43}" srcOrd="0" destOrd="0" presId="urn:microsoft.com/office/officeart/2005/8/layout/StepDownProcess"/>
    <dgm:cxn modelId="{8D2A6CCA-59AB-B644-94C6-A5934F22FACD}" type="presParOf" srcId="{2B3D8C11-017C-EC48-B158-4CCDB44BE612}" destId="{6D77B286-2995-2547-9C81-4E17537699DF}" srcOrd="1" destOrd="0" presId="urn:microsoft.com/office/officeart/2005/8/layout/StepDownProcess"/>
    <dgm:cxn modelId="{0FCD6B77-8C39-1640-9DF1-6D70A1D42DFC}" type="presParOf" srcId="{2B3D8C11-017C-EC48-B158-4CCDB44BE612}" destId="{6E53AE34-A748-3F4B-8AE6-2797D9787D1D}" srcOrd="2" destOrd="0" presId="urn:microsoft.com/office/officeart/2005/8/layout/StepDownProcess"/>
    <dgm:cxn modelId="{ED077A88-3AA7-4046-BB1A-E01BAF57A4E7}" type="presParOf" srcId="{8DB707E4-D5ED-D04F-847E-539D87904E7D}" destId="{B3BB61F6-4D20-8043-B00F-CEBC1E506B8E}" srcOrd="3" destOrd="0" presId="urn:microsoft.com/office/officeart/2005/8/layout/StepDownProcess"/>
    <dgm:cxn modelId="{20ADB6F7-F4A7-6B4C-8DC5-1FC84C312B51}" type="presParOf" srcId="{8DB707E4-D5ED-D04F-847E-539D87904E7D}" destId="{6DCA8A46-3C3A-0344-909C-2B68CA4EB4DC}" srcOrd="4" destOrd="0" presId="urn:microsoft.com/office/officeart/2005/8/layout/StepDownProcess"/>
    <dgm:cxn modelId="{B6FF61D1-3862-744B-ACFB-6F14E0F2DD7E}" type="presParOf" srcId="{6DCA8A46-3C3A-0344-909C-2B68CA4EB4DC}" destId="{F8D88D51-4FB0-5247-B1CB-D5A76C8CAA81}" srcOrd="0" destOrd="0" presId="urn:microsoft.com/office/officeart/2005/8/layout/StepDownProcess"/>
    <dgm:cxn modelId="{1637AEFF-E875-0442-BB63-F74AD34C9675}" type="presParOf" srcId="{6DCA8A46-3C3A-0344-909C-2B68CA4EB4DC}" destId="{A68D9BFC-6734-1741-A7AC-1FA706ADA948}"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A97C52-C50F-4FC4-B4C9-08133E8D80E2}"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3553D4A7-E19A-4722-89AA-D937BF30CFEA}">
      <dgm:prSet custT="1"/>
      <dgm:spPr/>
      <dgm:t>
        <a:bodyPr/>
        <a:lstStyle/>
        <a:p>
          <a:pPr>
            <a:lnSpc>
              <a:spcPct val="100000"/>
            </a:lnSpc>
          </a:pPr>
          <a:r>
            <a:rPr lang="en-US" sz="1600" dirty="0"/>
            <a:t>Use available global and regional model products and guidance rather than develop national limited area models (LAM)</a:t>
          </a:r>
        </a:p>
      </dgm:t>
    </dgm:pt>
    <dgm:pt modelId="{AF5E4CAB-B50E-4980-AF12-ADD5B53AD8AA}" type="parTrans" cxnId="{E41D6BF6-0484-411D-B48E-F2762E0F4AC0}">
      <dgm:prSet/>
      <dgm:spPr/>
      <dgm:t>
        <a:bodyPr/>
        <a:lstStyle/>
        <a:p>
          <a:endParaRPr lang="en-US"/>
        </a:p>
      </dgm:t>
    </dgm:pt>
    <dgm:pt modelId="{8CC1C314-D378-409F-A8EC-048484022AE7}" type="sibTrans" cxnId="{E41D6BF6-0484-411D-B48E-F2762E0F4AC0}">
      <dgm:prSet/>
      <dgm:spPr/>
      <dgm:t>
        <a:bodyPr/>
        <a:lstStyle/>
        <a:p>
          <a:pPr>
            <a:lnSpc>
              <a:spcPct val="100000"/>
            </a:lnSpc>
          </a:pPr>
          <a:endParaRPr lang="en-US"/>
        </a:p>
      </dgm:t>
    </dgm:pt>
    <dgm:pt modelId="{68BA454D-12A8-4269-95FE-A675560250C7}">
      <dgm:prSet custT="1"/>
      <dgm:spPr/>
      <dgm:t>
        <a:bodyPr/>
        <a:lstStyle/>
        <a:p>
          <a:pPr>
            <a:lnSpc>
              <a:spcPct val="100000"/>
            </a:lnSpc>
          </a:pPr>
          <a:r>
            <a:rPr lang="en-US" sz="1600" dirty="0"/>
            <a:t>(</a:t>
          </a:r>
          <a:r>
            <a:rPr lang="en-US" sz="1600" dirty="0" err="1"/>
            <a:t>i</a:t>
          </a:r>
          <a:r>
            <a:rPr lang="en-US" sz="1600" dirty="0"/>
            <a:t>) Replacing deterministic modelling systems with ensemble prediction systems</a:t>
          </a:r>
        </a:p>
        <a:p>
          <a:pPr>
            <a:lnSpc>
              <a:spcPct val="100000"/>
            </a:lnSpc>
          </a:pPr>
          <a:r>
            <a:rPr lang="en-US" sz="1600" dirty="0"/>
            <a:t>(ii) Replacing national LAM with AI-based downscaling and calibration</a:t>
          </a:r>
        </a:p>
      </dgm:t>
    </dgm:pt>
    <dgm:pt modelId="{91421E37-DC12-4E0F-8C40-B6848B627DF5}" type="parTrans" cxnId="{6363FBF0-D104-4B9E-8D10-6F03135713CF}">
      <dgm:prSet/>
      <dgm:spPr/>
      <dgm:t>
        <a:bodyPr/>
        <a:lstStyle/>
        <a:p>
          <a:endParaRPr lang="en-US"/>
        </a:p>
      </dgm:t>
    </dgm:pt>
    <dgm:pt modelId="{40647C71-D460-403F-9EFD-F39DEEB8D0CF}" type="sibTrans" cxnId="{6363FBF0-D104-4B9E-8D10-6F03135713CF}">
      <dgm:prSet/>
      <dgm:spPr/>
      <dgm:t>
        <a:bodyPr/>
        <a:lstStyle/>
        <a:p>
          <a:pPr>
            <a:lnSpc>
              <a:spcPct val="100000"/>
            </a:lnSpc>
          </a:pPr>
          <a:endParaRPr lang="en-US"/>
        </a:p>
      </dgm:t>
    </dgm:pt>
    <dgm:pt modelId="{E60C5F80-108C-4A3F-B8A4-16A0CACEAB94}">
      <dgm:prSet custT="1"/>
      <dgm:spPr/>
      <dgm:t>
        <a:bodyPr/>
        <a:lstStyle/>
        <a:p>
          <a:pPr>
            <a:lnSpc>
              <a:spcPct val="100000"/>
            </a:lnSpc>
          </a:pPr>
          <a:r>
            <a:rPr lang="en-US" sz="1600" dirty="0"/>
            <a:t>Critical national observations are those that impact the performance of global and regional models and need to be shared (introducing 'open data policies’) – critical for model calibration</a:t>
          </a:r>
        </a:p>
      </dgm:t>
    </dgm:pt>
    <dgm:pt modelId="{629C0885-4C42-4554-8E45-BC31ACF7A5D4}" type="parTrans" cxnId="{B199401A-1B7D-4214-91EB-F461C9568760}">
      <dgm:prSet/>
      <dgm:spPr/>
      <dgm:t>
        <a:bodyPr/>
        <a:lstStyle/>
        <a:p>
          <a:endParaRPr lang="en-US"/>
        </a:p>
      </dgm:t>
    </dgm:pt>
    <dgm:pt modelId="{F3AA8170-0D96-4995-B300-5DC707C0621F}" type="sibTrans" cxnId="{B199401A-1B7D-4214-91EB-F461C9568760}">
      <dgm:prSet/>
      <dgm:spPr/>
      <dgm:t>
        <a:bodyPr/>
        <a:lstStyle/>
        <a:p>
          <a:pPr>
            <a:lnSpc>
              <a:spcPct val="100000"/>
            </a:lnSpc>
          </a:pPr>
          <a:endParaRPr lang="en-US"/>
        </a:p>
      </dgm:t>
    </dgm:pt>
    <dgm:pt modelId="{931C0D31-D46A-48FF-8C83-5E24D7152BF3}">
      <dgm:prSet custT="1"/>
      <dgm:spPr/>
      <dgm:t>
        <a:bodyPr/>
        <a:lstStyle/>
        <a:p>
          <a:pPr>
            <a:lnSpc>
              <a:spcPct val="100000"/>
            </a:lnSpc>
          </a:pPr>
          <a:r>
            <a:rPr lang="en-US" sz="1600" dirty="0"/>
            <a:t>Changing mind sets - at the national level:</a:t>
          </a:r>
        </a:p>
        <a:p>
          <a:pPr>
            <a:lnSpc>
              <a:spcPct val="100000"/>
            </a:lnSpc>
          </a:pPr>
          <a:r>
            <a:rPr lang="en-US" sz="1600" dirty="0"/>
            <a:t>(a) shifting </a:t>
          </a:r>
          <a:r>
            <a:rPr lang="en-US" sz="1600" noProof="0" dirty="0"/>
            <a:t>focus from capital-based infrastructure to a service-oriented approach</a:t>
          </a:r>
        </a:p>
        <a:p>
          <a:pPr>
            <a:lnSpc>
              <a:spcPct val="100000"/>
            </a:lnSpc>
          </a:pPr>
          <a:r>
            <a:rPr lang="en-US" sz="1600" noProof="0" dirty="0"/>
            <a:t>(b) aligning organizational change with the technology innovation</a:t>
          </a:r>
          <a:endParaRPr lang="en-US" sz="1600" dirty="0"/>
        </a:p>
      </dgm:t>
    </dgm:pt>
    <dgm:pt modelId="{D15B6797-7F17-4D28-A2D2-8AE9A113C914}" type="parTrans" cxnId="{653F67E2-8645-4A72-97BD-2EE5DA866F6D}">
      <dgm:prSet/>
      <dgm:spPr/>
      <dgm:t>
        <a:bodyPr/>
        <a:lstStyle/>
        <a:p>
          <a:endParaRPr lang="en-US"/>
        </a:p>
      </dgm:t>
    </dgm:pt>
    <dgm:pt modelId="{451B4F05-D977-49F3-8A51-0A5003B53870}" type="sibTrans" cxnId="{653F67E2-8645-4A72-97BD-2EE5DA866F6D}">
      <dgm:prSet/>
      <dgm:spPr/>
      <dgm:t>
        <a:bodyPr/>
        <a:lstStyle/>
        <a:p>
          <a:endParaRPr lang="en-US"/>
        </a:p>
      </dgm:t>
    </dgm:pt>
    <dgm:pt modelId="{4F61364D-33CA-450F-9B02-EC2043AE37E9}" type="pres">
      <dgm:prSet presAssocID="{5FA97C52-C50F-4FC4-B4C9-08133E8D80E2}" presName="root" presStyleCnt="0">
        <dgm:presLayoutVars>
          <dgm:dir/>
          <dgm:resizeHandles val="exact"/>
        </dgm:presLayoutVars>
      </dgm:prSet>
      <dgm:spPr/>
    </dgm:pt>
    <dgm:pt modelId="{49F297E0-C87D-4A4A-89B3-4EF795288F85}" type="pres">
      <dgm:prSet presAssocID="{5FA97C52-C50F-4FC4-B4C9-08133E8D80E2}" presName="container" presStyleCnt="0">
        <dgm:presLayoutVars>
          <dgm:dir/>
          <dgm:resizeHandles val="exact"/>
        </dgm:presLayoutVars>
      </dgm:prSet>
      <dgm:spPr/>
    </dgm:pt>
    <dgm:pt modelId="{2D18A486-7353-41A2-A0C7-9BCBF416BFB0}" type="pres">
      <dgm:prSet presAssocID="{3553D4A7-E19A-4722-89AA-D937BF30CFEA}" presName="compNode" presStyleCnt="0"/>
      <dgm:spPr/>
    </dgm:pt>
    <dgm:pt modelId="{75D0E5A8-FA0A-477E-AC89-324C5B5A68F8}" type="pres">
      <dgm:prSet presAssocID="{3553D4A7-E19A-4722-89AA-D937BF30CFEA}" presName="iconBgRect" presStyleLbl="bgShp" presStyleIdx="0" presStyleCnt="4"/>
      <dgm:spPr/>
    </dgm:pt>
    <dgm:pt modelId="{8B18731E-678F-4D85-8D81-0796CBAB0B88}" type="pres">
      <dgm:prSet presAssocID="{3553D4A7-E19A-4722-89AA-D937BF30CFE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D8FFB1D8-F6BB-4B90-AD2E-03B53847C682}" type="pres">
      <dgm:prSet presAssocID="{3553D4A7-E19A-4722-89AA-D937BF30CFEA}" presName="spaceRect" presStyleCnt="0"/>
      <dgm:spPr/>
    </dgm:pt>
    <dgm:pt modelId="{2AD5655D-BDC2-4E9F-8670-9327D6E2FD15}" type="pres">
      <dgm:prSet presAssocID="{3553D4A7-E19A-4722-89AA-D937BF30CFEA}" presName="textRect" presStyleLbl="revTx" presStyleIdx="0" presStyleCnt="4">
        <dgm:presLayoutVars>
          <dgm:chMax val="1"/>
          <dgm:chPref val="1"/>
        </dgm:presLayoutVars>
      </dgm:prSet>
      <dgm:spPr/>
    </dgm:pt>
    <dgm:pt modelId="{604C3249-B4EA-43C2-947C-AF756ED9DBBA}" type="pres">
      <dgm:prSet presAssocID="{8CC1C314-D378-409F-A8EC-048484022AE7}" presName="sibTrans" presStyleLbl="sibTrans2D1" presStyleIdx="0" presStyleCnt="0"/>
      <dgm:spPr/>
    </dgm:pt>
    <dgm:pt modelId="{903116AD-ACE6-43D0-AB05-884E30442A04}" type="pres">
      <dgm:prSet presAssocID="{68BA454D-12A8-4269-95FE-A675560250C7}" presName="compNode" presStyleCnt="0"/>
      <dgm:spPr/>
    </dgm:pt>
    <dgm:pt modelId="{6145BB80-5FE0-452F-9872-DAD9E0896663}" type="pres">
      <dgm:prSet presAssocID="{68BA454D-12A8-4269-95FE-A675560250C7}" presName="iconBgRect" presStyleLbl="bgShp" presStyleIdx="1" presStyleCnt="4"/>
      <dgm:spPr/>
    </dgm:pt>
    <dgm:pt modelId="{0ED94195-0B7F-41DF-A2E7-7BFEDC6C0F02}" type="pres">
      <dgm:prSet presAssocID="{68BA454D-12A8-4269-95FE-A675560250C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B5F2AC7E-750D-4456-88BA-5C7466CD84B9}" type="pres">
      <dgm:prSet presAssocID="{68BA454D-12A8-4269-95FE-A675560250C7}" presName="spaceRect" presStyleCnt="0"/>
      <dgm:spPr/>
    </dgm:pt>
    <dgm:pt modelId="{710AB19F-5267-4651-9D31-DB7B711E1094}" type="pres">
      <dgm:prSet presAssocID="{68BA454D-12A8-4269-95FE-A675560250C7}" presName="textRect" presStyleLbl="revTx" presStyleIdx="1" presStyleCnt="4">
        <dgm:presLayoutVars>
          <dgm:chMax val="1"/>
          <dgm:chPref val="1"/>
        </dgm:presLayoutVars>
      </dgm:prSet>
      <dgm:spPr/>
    </dgm:pt>
    <dgm:pt modelId="{D57B01A0-166F-4FDB-8BBE-95E3D5873E7B}" type="pres">
      <dgm:prSet presAssocID="{40647C71-D460-403F-9EFD-F39DEEB8D0CF}" presName="sibTrans" presStyleLbl="sibTrans2D1" presStyleIdx="0" presStyleCnt="0"/>
      <dgm:spPr/>
    </dgm:pt>
    <dgm:pt modelId="{F31E4050-89F1-43AE-A401-07F8FFD4013B}" type="pres">
      <dgm:prSet presAssocID="{E60C5F80-108C-4A3F-B8A4-16A0CACEAB94}" presName="compNode" presStyleCnt="0"/>
      <dgm:spPr/>
    </dgm:pt>
    <dgm:pt modelId="{A032FB26-1186-4383-9E13-A58FA1113D6F}" type="pres">
      <dgm:prSet presAssocID="{E60C5F80-108C-4A3F-B8A4-16A0CACEAB94}" presName="iconBgRect" presStyleLbl="bgShp" presStyleIdx="2" presStyleCnt="4"/>
      <dgm:spPr/>
    </dgm:pt>
    <dgm:pt modelId="{31010702-4C35-44A7-B912-02CCD3849314}" type="pres">
      <dgm:prSet presAssocID="{E60C5F80-108C-4A3F-B8A4-16A0CACEAB9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arth Globe Americas"/>
        </a:ext>
      </dgm:extLst>
    </dgm:pt>
    <dgm:pt modelId="{2B09EF24-B668-4701-B792-F7D17F21BBAD}" type="pres">
      <dgm:prSet presAssocID="{E60C5F80-108C-4A3F-B8A4-16A0CACEAB94}" presName="spaceRect" presStyleCnt="0"/>
      <dgm:spPr/>
    </dgm:pt>
    <dgm:pt modelId="{7E0AD769-827A-4D69-8F64-10AFA1DFA8F2}" type="pres">
      <dgm:prSet presAssocID="{E60C5F80-108C-4A3F-B8A4-16A0CACEAB94}" presName="textRect" presStyleLbl="revTx" presStyleIdx="2" presStyleCnt="4">
        <dgm:presLayoutVars>
          <dgm:chMax val="1"/>
          <dgm:chPref val="1"/>
        </dgm:presLayoutVars>
      </dgm:prSet>
      <dgm:spPr/>
    </dgm:pt>
    <dgm:pt modelId="{F77C9C9B-4628-4341-BDA5-4EDFAD1B2FEC}" type="pres">
      <dgm:prSet presAssocID="{F3AA8170-0D96-4995-B300-5DC707C0621F}" presName="sibTrans" presStyleLbl="sibTrans2D1" presStyleIdx="0" presStyleCnt="0"/>
      <dgm:spPr/>
    </dgm:pt>
    <dgm:pt modelId="{53D1933D-E450-452F-AC3A-4A36BA1B7A97}" type="pres">
      <dgm:prSet presAssocID="{931C0D31-D46A-48FF-8C83-5E24D7152BF3}" presName="compNode" presStyleCnt="0"/>
      <dgm:spPr/>
    </dgm:pt>
    <dgm:pt modelId="{103983F1-2092-42BB-8E18-309A3175B77C}" type="pres">
      <dgm:prSet presAssocID="{931C0D31-D46A-48FF-8C83-5E24D7152BF3}" presName="iconBgRect" presStyleLbl="bgShp" presStyleIdx="3" presStyleCnt="4"/>
      <dgm:spPr/>
    </dgm:pt>
    <dgm:pt modelId="{4368FFC6-7D56-4932-A6D5-8986FFA28294}" type="pres">
      <dgm:prSet presAssocID="{931C0D31-D46A-48FF-8C83-5E24D7152BF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erson with Idea"/>
        </a:ext>
      </dgm:extLst>
    </dgm:pt>
    <dgm:pt modelId="{FFAAAAAD-7F60-48AF-AD73-4BEB45327134}" type="pres">
      <dgm:prSet presAssocID="{931C0D31-D46A-48FF-8C83-5E24D7152BF3}" presName="spaceRect" presStyleCnt="0"/>
      <dgm:spPr/>
    </dgm:pt>
    <dgm:pt modelId="{571E98E3-2F49-41D4-A9F7-49BD3A9E3D84}" type="pres">
      <dgm:prSet presAssocID="{931C0D31-D46A-48FF-8C83-5E24D7152BF3}" presName="textRect" presStyleLbl="revTx" presStyleIdx="3" presStyleCnt="4" custScaleY="130886">
        <dgm:presLayoutVars>
          <dgm:chMax val="1"/>
          <dgm:chPref val="1"/>
        </dgm:presLayoutVars>
      </dgm:prSet>
      <dgm:spPr/>
    </dgm:pt>
  </dgm:ptLst>
  <dgm:cxnLst>
    <dgm:cxn modelId="{52831D0E-7D98-4137-A704-1194046B55A7}" type="presOf" srcId="{5FA97C52-C50F-4FC4-B4C9-08133E8D80E2}" destId="{4F61364D-33CA-450F-9B02-EC2043AE37E9}" srcOrd="0" destOrd="0" presId="urn:microsoft.com/office/officeart/2018/2/layout/IconCircleList"/>
    <dgm:cxn modelId="{B199401A-1B7D-4214-91EB-F461C9568760}" srcId="{5FA97C52-C50F-4FC4-B4C9-08133E8D80E2}" destId="{E60C5F80-108C-4A3F-B8A4-16A0CACEAB94}" srcOrd="2" destOrd="0" parTransId="{629C0885-4C42-4554-8E45-BC31ACF7A5D4}" sibTransId="{F3AA8170-0D96-4995-B300-5DC707C0621F}"/>
    <dgm:cxn modelId="{249F0C29-C943-4351-AC1D-1382352039F0}" type="presOf" srcId="{F3AA8170-0D96-4995-B300-5DC707C0621F}" destId="{F77C9C9B-4628-4341-BDA5-4EDFAD1B2FEC}" srcOrd="0" destOrd="0" presId="urn:microsoft.com/office/officeart/2018/2/layout/IconCircleList"/>
    <dgm:cxn modelId="{9BDCC64D-4DA7-47D0-B712-FF11F555FC29}" type="presOf" srcId="{40647C71-D460-403F-9EFD-F39DEEB8D0CF}" destId="{D57B01A0-166F-4FDB-8BBE-95E3D5873E7B}" srcOrd="0" destOrd="0" presId="urn:microsoft.com/office/officeart/2018/2/layout/IconCircleList"/>
    <dgm:cxn modelId="{13504F6E-28C9-418B-890F-117CD0DD307E}" type="presOf" srcId="{68BA454D-12A8-4269-95FE-A675560250C7}" destId="{710AB19F-5267-4651-9D31-DB7B711E1094}" srcOrd="0" destOrd="0" presId="urn:microsoft.com/office/officeart/2018/2/layout/IconCircleList"/>
    <dgm:cxn modelId="{E2F6C68B-DCC9-4959-96A5-962B766C9431}" type="presOf" srcId="{8CC1C314-D378-409F-A8EC-048484022AE7}" destId="{604C3249-B4EA-43C2-947C-AF756ED9DBBA}" srcOrd="0" destOrd="0" presId="urn:microsoft.com/office/officeart/2018/2/layout/IconCircleList"/>
    <dgm:cxn modelId="{8766009D-CF08-45A6-AF3D-3610F1B4B8A5}" type="presOf" srcId="{931C0D31-D46A-48FF-8C83-5E24D7152BF3}" destId="{571E98E3-2F49-41D4-A9F7-49BD3A9E3D84}" srcOrd="0" destOrd="0" presId="urn:microsoft.com/office/officeart/2018/2/layout/IconCircleList"/>
    <dgm:cxn modelId="{10A40AA5-83A6-4681-AC9D-DE7776F4D6EB}" type="presOf" srcId="{3553D4A7-E19A-4722-89AA-D937BF30CFEA}" destId="{2AD5655D-BDC2-4E9F-8670-9327D6E2FD15}" srcOrd="0" destOrd="0" presId="urn:microsoft.com/office/officeart/2018/2/layout/IconCircleList"/>
    <dgm:cxn modelId="{653F67E2-8645-4A72-97BD-2EE5DA866F6D}" srcId="{5FA97C52-C50F-4FC4-B4C9-08133E8D80E2}" destId="{931C0D31-D46A-48FF-8C83-5E24D7152BF3}" srcOrd="3" destOrd="0" parTransId="{D15B6797-7F17-4D28-A2D2-8AE9A113C914}" sibTransId="{451B4F05-D977-49F3-8A51-0A5003B53870}"/>
    <dgm:cxn modelId="{6363FBF0-D104-4B9E-8D10-6F03135713CF}" srcId="{5FA97C52-C50F-4FC4-B4C9-08133E8D80E2}" destId="{68BA454D-12A8-4269-95FE-A675560250C7}" srcOrd="1" destOrd="0" parTransId="{91421E37-DC12-4E0F-8C40-B6848B627DF5}" sibTransId="{40647C71-D460-403F-9EFD-F39DEEB8D0CF}"/>
    <dgm:cxn modelId="{E41D6BF6-0484-411D-B48E-F2762E0F4AC0}" srcId="{5FA97C52-C50F-4FC4-B4C9-08133E8D80E2}" destId="{3553D4A7-E19A-4722-89AA-D937BF30CFEA}" srcOrd="0" destOrd="0" parTransId="{AF5E4CAB-B50E-4980-AF12-ADD5B53AD8AA}" sibTransId="{8CC1C314-D378-409F-A8EC-048484022AE7}"/>
    <dgm:cxn modelId="{6EB14EFD-9C9D-4BE0-B905-FBDA39DE3E9E}" type="presOf" srcId="{E60C5F80-108C-4A3F-B8A4-16A0CACEAB94}" destId="{7E0AD769-827A-4D69-8F64-10AFA1DFA8F2}" srcOrd="0" destOrd="0" presId="urn:microsoft.com/office/officeart/2018/2/layout/IconCircleList"/>
    <dgm:cxn modelId="{E6547818-171E-49E3-AB83-F26CCEACBD13}" type="presParOf" srcId="{4F61364D-33CA-450F-9B02-EC2043AE37E9}" destId="{49F297E0-C87D-4A4A-89B3-4EF795288F85}" srcOrd="0" destOrd="0" presId="urn:microsoft.com/office/officeart/2018/2/layout/IconCircleList"/>
    <dgm:cxn modelId="{6BAE0943-8577-4118-B910-FD21B083F862}" type="presParOf" srcId="{49F297E0-C87D-4A4A-89B3-4EF795288F85}" destId="{2D18A486-7353-41A2-A0C7-9BCBF416BFB0}" srcOrd="0" destOrd="0" presId="urn:microsoft.com/office/officeart/2018/2/layout/IconCircleList"/>
    <dgm:cxn modelId="{976756A2-A84D-4843-BE4C-6466D4FDF1CF}" type="presParOf" srcId="{2D18A486-7353-41A2-A0C7-9BCBF416BFB0}" destId="{75D0E5A8-FA0A-477E-AC89-324C5B5A68F8}" srcOrd="0" destOrd="0" presId="urn:microsoft.com/office/officeart/2018/2/layout/IconCircleList"/>
    <dgm:cxn modelId="{A5A3BA05-A114-479A-9E93-11F0A855EF8C}" type="presParOf" srcId="{2D18A486-7353-41A2-A0C7-9BCBF416BFB0}" destId="{8B18731E-678F-4D85-8D81-0796CBAB0B88}" srcOrd="1" destOrd="0" presId="urn:microsoft.com/office/officeart/2018/2/layout/IconCircleList"/>
    <dgm:cxn modelId="{FB81EDD4-4155-49C1-A6C3-2DE791F01D4A}" type="presParOf" srcId="{2D18A486-7353-41A2-A0C7-9BCBF416BFB0}" destId="{D8FFB1D8-F6BB-4B90-AD2E-03B53847C682}" srcOrd="2" destOrd="0" presId="urn:microsoft.com/office/officeart/2018/2/layout/IconCircleList"/>
    <dgm:cxn modelId="{8EEA4B59-3F77-4989-84D2-D19745BB696C}" type="presParOf" srcId="{2D18A486-7353-41A2-A0C7-9BCBF416BFB0}" destId="{2AD5655D-BDC2-4E9F-8670-9327D6E2FD15}" srcOrd="3" destOrd="0" presId="urn:microsoft.com/office/officeart/2018/2/layout/IconCircleList"/>
    <dgm:cxn modelId="{42CD8B33-1F56-415A-8B7B-ADD10364D3F9}" type="presParOf" srcId="{49F297E0-C87D-4A4A-89B3-4EF795288F85}" destId="{604C3249-B4EA-43C2-947C-AF756ED9DBBA}" srcOrd="1" destOrd="0" presId="urn:microsoft.com/office/officeart/2018/2/layout/IconCircleList"/>
    <dgm:cxn modelId="{7A907544-9456-404E-B28C-B3FFC273A750}" type="presParOf" srcId="{49F297E0-C87D-4A4A-89B3-4EF795288F85}" destId="{903116AD-ACE6-43D0-AB05-884E30442A04}" srcOrd="2" destOrd="0" presId="urn:microsoft.com/office/officeart/2018/2/layout/IconCircleList"/>
    <dgm:cxn modelId="{8DA08D5F-9D2B-40C3-978D-7CFCB882D2A1}" type="presParOf" srcId="{903116AD-ACE6-43D0-AB05-884E30442A04}" destId="{6145BB80-5FE0-452F-9872-DAD9E0896663}" srcOrd="0" destOrd="0" presId="urn:microsoft.com/office/officeart/2018/2/layout/IconCircleList"/>
    <dgm:cxn modelId="{C60FE51D-139F-45B3-B4EC-EF530403A380}" type="presParOf" srcId="{903116AD-ACE6-43D0-AB05-884E30442A04}" destId="{0ED94195-0B7F-41DF-A2E7-7BFEDC6C0F02}" srcOrd="1" destOrd="0" presId="urn:microsoft.com/office/officeart/2018/2/layout/IconCircleList"/>
    <dgm:cxn modelId="{8BA3741B-5A4D-41B3-B4AD-0155C7458C57}" type="presParOf" srcId="{903116AD-ACE6-43D0-AB05-884E30442A04}" destId="{B5F2AC7E-750D-4456-88BA-5C7466CD84B9}" srcOrd="2" destOrd="0" presId="urn:microsoft.com/office/officeart/2018/2/layout/IconCircleList"/>
    <dgm:cxn modelId="{F8D8977E-069A-41DB-90F4-7D1D6935678E}" type="presParOf" srcId="{903116AD-ACE6-43D0-AB05-884E30442A04}" destId="{710AB19F-5267-4651-9D31-DB7B711E1094}" srcOrd="3" destOrd="0" presId="urn:microsoft.com/office/officeart/2018/2/layout/IconCircleList"/>
    <dgm:cxn modelId="{9DED2244-43A5-4623-A377-78C74A36B2DD}" type="presParOf" srcId="{49F297E0-C87D-4A4A-89B3-4EF795288F85}" destId="{D57B01A0-166F-4FDB-8BBE-95E3D5873E7B}" srcOrd="3" destOrd="0" presId="urn:microsoft.com/office/officeart/2018/2/layout/IconCircleList"/>
    <dgm:cxn modelId="{4FA249EF-2235-4C04-9581-46D2DE44F333}" type="presParOf" srcId="{49F297E0-C87D-4A4A-89B3-4EF795288F85}" destId="{F31E4050-89F1-43AE-A401-07F8FFD4013B}" srcOrd="4" destOrd="0" presId="urn:microsoft.com/office/officeart/2018/2/layout/IconCircleList"/>
    <dgm:cxn modelId="{20785784-8FC1-4A5B-AD78-4103948891C2}" type="presParOf" srcId="{F31E4050-89F1-43AE-A401-07F8FFD4013B}" destId="{A032FB26-1186-4383-9E13-A58FA1113D6F}" srcOrd="0" destOrd="0" presId="urn:microsoft.com/office/officeart/2018/2/layout/IconCircleList"/>
    <dgm:cxn modelId="{BB81B010-F466-4EDA-996F-B8C08E8A337E}" type="presParOf" srcId="{F31E4050-89F1-43AE-A401-07F8FFD4013B}" destId="{31010702-4C35-44A7-B912-02CCD3849314}" srcOrd="1" destOrd="0" presId="urn:microsoft.com/office/officeart/2018/2/layout/IconCircleList"/>
    <dgm:cxn modelId="{9B362DE7-FBC5-4800-8DDD-9C2ECF514C72}" type="presParOf" srcId="{F31E4050-89F1-43AE-A401-07F8FFD4013B}" destId="{2B09EF24-B668-4701-B792-F7D17F21BBAD}" srcOrd="2" destOrd="0" presId="urn:microsoft.com/office/officeart/2018/2/layout/IconCircleList"/>
    <dgm:cxn modelId="{F7C58830-4814-4612-91AD-70104A053B7E}" type="presParOf" srcId="{F31E4050-89F1-43AE-A401-07F8FFD4013B}" destId="{7E0AD769-827A-4D69-8F64-10AFA1DFA8F2}" srcOrd="3" destOrd="0" presId="urn:microsoft.com/office/officeart/2018/2/layout/IconCircleList"/>
    <dgm:cxn modelId="{7EA74433-9B1D-4F56-B73A-165BE98DF08A}" type="presParOf" srcId="{49F297E0-C87D-4A4A-89B3-4EF795288F85}" destId="{F77C9C9B-4628-4341-BDA5-4EDFAD1B2FEC}" srcOrd="5" destOrd="0" presId="urn:microsoft.com/office/officeart/2018/2/layout/IconCircleList"/>
    <dgm:cxn modelId="{486DDE90-E8C3-45B2-A02A-1ED3C3DBF40D}" type="presParOf" srcId="{49F297E0-C87D-4A4A-89B3-4EF795288F85}" destId="{53D1933D-E450-452F-AC3A-4A36BA1B7A97}" srcOrd="6" destOrd="0" presId="urn:microsoft.com/office/officeart/2018/2/layout/IconCircleList"/>
    <dgm:cxn modelId="{AC091CEE-98C9-4CD8-8CA1-38FEAB82A8D1}" type="presParOf" srcId="{53D1933D-E450-452F-AC3A-4A36BA1B7A97}" destId="{103983F1-2092-42BB-8E18-309A3175B77C}" srcOrd="0" destOrd="0" presId="urn:microsoft.com/office/officeart/2018/2/layout/IconCircleList"/>
    <dgm:cxn modelId="{5EC86BBD-C6B6-49F9-B496-18DBDC1EA8F3}" type="presParOf" srcId="{53D1933D-E450-452F-AC3A-4A36BA1B7A97}" destId="{4368FFC6-7D56-4932-A6D5-8986FFA28294}" srcOrd="1" destOrd="0" presId="urn:microsoft.com/office/officeart/2018/2/layout/IconCircleList"/>
    <dgm:cxn modelId="{A2639ECE-C56F-431F-89E9-B3C603A7BC2D}" type="presParOf" srcId="{53D1933D-E450-452F-AC3A-4A36BA1B7A97}" destId="{FFAAAAAD-7F60-48AF-AD73-4BEB45327134}" srcOrd="2" destOrd="0" presId="urn:microsoft.com/office/officeart/2018/2/layout/IconCircleList"/>
    <dgm:cxn modelId="{2C11DAA1-ECB5-4137-8017-7A20389C8022}" type="presParOf" srcId="{53D1933D-E450-452F-AC3A-4A36BA1B7A97}" destId="{571E98E3-2F49-41D4-A9F7-49BD3A9E3D8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AEF4D-BEAF-46A8-86AD-E4C314727DC4}">
      <dsp:nvSpPr>
        <dsp:cNvPr id="0" name=""/>
        <dsp:cNvSpPr/>
      </dsp:nvSpPr>
      <dsp:spPr>
        <a:xfrm>
          <a:off x="0" y="1354"/>
          <a:ext cx="7886700" cy="68648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BD8521-ACF2-496B-BFCE-DC5A8345B60E}">
      <dsp:nvSpPr>
        <dsp:cNvPr id="0" name=""/>
        <dsp:cNvSpPr/>
      </dsp:nvSpPr>
      <dsp:spPr>
        <a:xfrm>
          <a:off x="207661" y="155813"/>
          <a:ext cx="377565" cy="37756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D72645-E3D3-4967-90B4-F5DB2E7417B4}">
      <dsp:nvSpPr>
        <dsp:cNvPr id="0" name=""/>
        <dsp:cNvSpPr/>
      </dsp:nvSpPr>
      <dsp:spPr>
        <a:xfrm>
          <a:off x="792888" y="1354"/>
          <a:ext cx="7093811" cy="686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53" tIns="72653" rIns="72653" bIns="72653" numCol="1" spcCol="1270" anchor="ctr" anchorCtr="0">
          <a:noAutofit/>
        </a:bodyPr>
        <a:lstStyle/>
        <a:p>
          <a:pPr marL="0" lvl="0" indent="0" algn="l" defTabSz="622300">
            <a:lnSpc>
              <a:spcPct val="100000"/>
            </a:lnSpc>
            <a:spcBef>
              <a:spcPct val="0"/>
            </a:spcBef>
            <a:spcAft>
              <a:spcPct val="35000"/>
            </a:spcAft>
            <a:buNone/>
          </a:pPr>
          <a:r>
            <a:rPr lang="pt-PT" sz="1400" kern="1200" cap="none" dirty="0" err="1"/>
            <a:t>NMHSs</a:t>
          </a:r>
          <a:r>
            <a:rPr lang="pt-PT" sz="1400" kern="1200" cap="none" dirty="0"/>
            <a:t> </a:t>
          </a:r>
          <a:r>
            <a:rPr lang="pt-PT" sz="1400" kern="1200" cap="none" dirty="0" err="1"/>
            <a:t>modellers</a:t>
          </a:r>
          <a:r>
            <a:rPr lang="pt-PT" sz="1400" kern="1200" cap="none" dirty="0"/>
            <a:t> </a:t>
          </a:r>
          <a:r>
            <a:rPr lang="pt-PT" sz="1400" kern="1200" cap="none" dirty="0" err="1"/>
            <a:t>and</a:t>
          </a:r>
          <a:r>
            <a:rPr lang="pt-PT" sz="1400" kern="1200" cap="none" dirty="0"/>
            <a:t> </a:t>
          </a:r>
          <a:r>
            <a:rPr lang="pt-PT" sz="1400" kern="1200" cap="none" dirty="0" err="1"/>
            <a:t>Universities</a:t>
          </a:r>
          <a:r>
            <a:rPr lang="pt-PT" sz="1400" kern="1200" cap="none" dirty="0"/>
            <a:t> in </a:t>
          </a:r>
          <a:r>
            <a:rPr lang="pt-PT" sz="1400" kern="1200" cap="none" dirty="0" err="1"/>
            <a:t>the</a:t>
          </a:r>
          <a:r>
            <a:rPr lang="pt-PT" sz="1400" kern="1200" cap="none" dirty="0"/>
            <a:t> </a:t>
          </a:r>
          <a:r>
            <a:rPr lang="pt-PT" sz="1400" kern="1200" cap="none" dirty="0" err="1"/>
            <a:t>region</a:t>
          </a:r>
          <a:r>
            <a:rPr lang="pt-PT" sz="1400" kern="1200" cap="none" dirty="0"/>
            <a:t> </a:t>
          </a:r>
          <a:r>
            <a:rPr lang="pt-PT" sz="1400" kern="1200" cap="none" dirty="0" err="1"/>
            <a:t>cooperate</a:t>
          </a:r>
          <a:r>
            <a:rPr lang="pt-PT" sz="1400" kern="1200" cap="none" dirty="0"/>
            <a:t> </a:t>
          </a:r>
          <a:r>
            <a:rPr lang="pt-PT" sz="1400" kern="1200" cap="none" dirty="0" err="1"/>
            <a:t>on</a:t>
          </a:r>
          <a:r>
            <a:rPr lang="pt-PT" sz="1400" kern="1200" cap="none" dirty="0"/>
            <a:t> </a:t>
          </a:r>
          <a:r>
            <a:rPr lang="pt-PT" sz="1400" kern="1200" cap="none" dirty="0" err="1"/>
            <a:t>model</a:t>
          </a:r>
          <a:r>
            <a:rPr lang="pt-PT" sz="1400" kern="1200" cap="none" dirty="0"/>
            <a:t> </a:t>
          </a:r>
          <a:r>
            <a:rPr lang="pt-PT" sz="1400" kern="1200" cap="none" dirty="0" err="1"/>
            <a:t>development</a:t>
          </a:r>
          <a:r>
            <a:rPr lang="pt-PT" sz="1400" kern="1200" cap="none" dirty="0"/>
            <a:t> </a:t>
          </a:r>
          <a:r>
            <a:rPr lang="pt-PT" sz="1400" kern="1200" cap="none" dirty="0" err="1"/>
            <a:t>and</a:t>
          </a:r>
          <a:r>
            <a:rPr lang="pt-PT" sz="1400" kern="1200" cap="none" dirty="0"/>
            <a:t> </a:t>
          </a:r>
          <a:r>
            <a:rPr lang="pt-PT" sz="1400" kern="1200" cap="none" dirty="0" err="1"/>
            <a:t>model</a:t>
          </a:r>
          <a:r>
            <a:rPr lang="pt-PT" sz="1400" kern="1200" cap="none" dirty="0"/>
            <a:t> </a:t>
          </a:r>
          <a:r>
            <a:rPr lang="pt-PT" sz="1400" kern="1200" cap="none" dirty="0" err="1"/>
            <a:t>calibration</a:t>
          </a:r>
          <a:r>
            <a:rPr lang="pt-PT" sz="1400" kern="1200" cap="none" dirty="0"/>
            <a:t> (</a:t>
          </a:r>
          <a:r>
            <a:rPr lang="pt-PT" sz="1400" kern="1200" cap="none" dirty="0" err="1"/>
            <a:t>moving</a:t>
          </a:r>
          <a:r>
            <a:rPr lang="pt-PT" sz="1400" kern="1200" cap="none" dirty="0"/>
            <a:t> </a:t>
          </a:r>
          <a:r>
            <a:rPr lang="pt-PT" sz="1400" kern="1200" cap="none" dirty="0" err="1"/>
            <a:t>from</a:t>
          </a:r>
          <a:r>
            <a:rPr lang="pt-PT" sz="1400" kern="1200" cap="none" dirty="0"/>
            <a:t> </a:t>
          </a:r>
          <a:r>
            <a:rPr lang="pt-PT" sz="1400" kern="1200" cap="none" dirty="0" err="1"/>
            <a:t>full</a:t>
          </a:r>
          <a:r>
            <a:rPr lang="pt-PT" sz="1400" kern="1200" cap="none" dirty="0"/>
            <a:t> ensemble </a:t>
          </a:r>
          <a:r>
            <a:rPr lang="pt-PT" sz="1400" kern="1200" cap="none" dirty="0" err="1"/>
            <a:t>system</a:t>
          </a:r>
          <a:r>
            <a:rPr lang="pt-PT" sz="1400" kern="1200" cap="none" dirty="0"/>
            <a:t> to AI-</a:t>
          </a:r>
          <a:r>
            <a:rPr lang="pt-PT" sz="1400" kern="1200" cap="none" dirty="0" err="1"/>
            <a:t>based</a:t>
          </a:r>
          <a:r>
            <a:rPr lang="pt-PT" sz="1400" kern="1200" cap="none" dirty="0"/>
            <a:t> </a:t>
          </a:r>
          <a:r>
            <a:rPr lang="pt-PT" sz="1400" kern="1200" cap="none" dirty="0" err="1"/>
            <a:t>downscaling</a:t>
          </a:r>
          <a:r>
            <a:rPr lang="pt-PT" sz="1400" kern="1200" cap="none" dirty="0"/>
            <a:t> </a:t>
          </a:r>
          <a:r>
            <a:rPr lang="pt-PT" sz="1400" kern="1200" cap="none" dirty="0" err="1"/>
            <a:t>and</a:t>
          </a:r>
          <a:r>
            <a:rPr lang="pt-PT" sz="1400" kern="1200" cap="none" dirty="0"/>
            <a:t> </a:t>
          </a:r>
          <a:r>
            <a:rPr lang="pt-PT" sz="1400" kern="1200" cap="none" dirty="0" err="1"/>
            <a:t>calibration</a:t>
          </a:r>
          <a:r>
            <a:rPr lang="pt-PT" sz="1400" kern="1200" cap="none" dirty="0"/>
            <a:t>)</a:t>
          </a:r>
          <a:endParaRPr lang="en-US" sz="1400" kern="1200" dirty="0"/>
        </a:p>
      </dsp:txBody>
      <dsp:txXfrm>
        <a:off x="792888" y="1354"/>
        <a:ext cx="7093811" cy="686483"/>
      </dsp:txXfrm>
    </dsp:sp>
    <dsp:sp modelId="{B1AE7A53-5023-487E-B071-E732D684DB17}">
      <dsp:nvSpPr>
        <dsp:cNvPr id="0" name=""/>
        <dsp:cNvSpPr/>
      </dsp:nvSpPr>
      <dsp:spPr>
        <a:xfrm>
          <a:off x="0" y="859458"/>
          <a:ext cx="7886700" cy="68648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0D1FF3-7109-4D68-BA52-0AAC11C47C9C}">
      <dsp:nvSpPr>
        <dsp:cNvPr id="0" name=""/>
        <dsp:cNvSpPr/>
      </dsp:nvSpPr>
      <dsp:spPr>
        <a:xfrm>
          <a:off x="207661" y="1013917"/>
          <a:ext cx="377565" cy="3775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E554FF-2AA9-453C-84E5-523A291BA706}">
      <dsp:nvSpPr>
        <dsp:cNvPr id="0" name=""/>
        <dsp:cNvSpPr/>
      </dsp:nvSpPr>
      <dsp:spPr>
        <a:xfrm>
          <a:off x="792888" y="859458"/>
          <a:ext cx="7093811" cy="686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53" tIns="72653" rIns="72653" bIns="72653" numCol="1" spcCol="1270" anchor="ctr" anchorCtr="0">
          <a:noAutofit/>
        </a:bodyPr>
        <a:lstStyle/>
        <a:p>
          <a:pPr marL="0" lvl="0" indent="0" algn="l" defTabSz="622300">
            <a:lnSpc>
              <a:spcPct val="100000"/>
            </a:lnSpc>
            <a:spcBef>
              <a:spcPct val="0"/>
            </a:spcBef>
            <a:spcAft>
              <a:spcPct val="35000"/>
            </a:spcAft>
            <a:buNone/>
          </a:pPr>
          <a:r>
            <a:rPr lang="pt-PT" sz="1400" kern="1200" cap="none"/>
            <a:t>Ownership</a:t>
          </a:r>
          <a:endParaRPr lang="en-US" sz="1400" kern="1200" cap="none"/>
        </a:p>
      </dsp:txBody>
      <dsp:txXfrm>
        <a:off x="792888" y="859458"/>
        <a:ext cx="7093811" cy="686483"/>
      </dsp:txXfrm>
    </dsp:sp>
    <dsp:sp modelId="{0DE1C936-56F1-4A46-A452-F88B77357318}">
      <dsp:nvSpPr>
        <dsp:cNvPr id="0" name=""/>
        <dsp:cNvSpPr/>
      </dsp:nvSpPr>
      <dsp:spPr>
        <a:xfrm>
          <a:off x="0" y="1717562"/>
          <a:ext cx="7886700" cy="68648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0BA437-8E7B-4AB4-9BF6-AE12D5BBCF8B}">
      <dsp:nvSpPr>
        <dsp:cNvPr id="0" name=""/>
        <dsp:cNvSpPr/>
      </dsp:nvSpPr>
      <dsp:spPr>
        <a:xfrm>
          <a:off x="207661" y="1872021"/>
          <a:ext cx="377565" cy="3775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D4B384-90AF-4935-89CC-92F87D1F3B11}">
      <dsp:nvSpPr>
        <dsp:cNvPr id="0" name=""/>
        <dsp:cNvSpPr/>
      </dsp:nvSpPr>
      <dsp:spPr>
        <a:xfrm>
          <a:off x="792888" y="1717562"/>
          <a:ext cx="7093811" cy="686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53" tIns="72653" rIns="72653" bIns="72653" numCol="1" spcCol="1270" anchor="ctr" anchorCtr="0">
          <a:noAutofit/>
        </a:bodyPr>
        <a:lstStyle/>
        <a:p>
          <a:pPr marL="0" lvl="0" indent="0" algn="l" defTabSz="622300">
            <a:lnSpc>
              <a:spcPct val="100000"/>
            </a:lnSpc>
            <a:spcBef>
              <a:spcPct val="0"/>
            </a:spcBef>
            <a:spcAft>
              <a:spcPct val="35000"/>
            </a:spcAft>
            <a:buNone/>
          </a:pPr>
          <a:r>
            <a:rPr lang="en-US" sz="1400" kern="1200" cap="none"/>
            <a:t>Continuous  development and improvements </a:t>
          </a:r>
          <a:r>
            <a:rPr lang="pt-PT" sz="1400" kern="1200" cap="none"/>
            <a:t>– sharing expertise</a:t>
          </a:r>
          <a:endParaRPr lang="en-US" sz="1400" kern="1200" cap="none"/>
        </a:p>
      </dsp:txBody>
      <dsp:txXfrm>
        <a:off x="792888" y="1717562"/>
        <a:ext cx="7093811" cy="686483"/>
      </dsp:txXfrm>
    </dsp:sp>
    <dsp:sp modelId="{83DAAD50-6B80-442E-A46A-80C5E751F1F4}">
      <dsp:nvSpPr>
        <dsp:cNvPr id="0" name=""/>
        <dsp:cNvSpPr/>
      </dsp:nvSpPr>
      <dsp:spPr>
        <a:xfrm>
          <a:off x="0" y="2575666"/>
          <a:ext cx="7886700" cy="68648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25F51-0AF2-4145-AC84-66728EC5BC50}">
      <dsp:nvSpPr>
        <dsp:cNvPr id="0" name=""/>
        <dsp:cNvSpPr/>
      </dsp:nvSpPr>
      <dsp:spPr>
        <a:xfrm>
          <a:off x="207661" y="2730125"/>
          <a:ext cx="377565" cy="3775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60EF88-B0BD-422C-AEA5-BB8B25E00FD8}">
      <dsp:nvSpPr>
        <dsp:cNvPr id="0" name=""/>
        <dsp:cNvSpPr/>
      </dsp:nvSpPr>
      <dsp:spPr>
        <a:xfrm>
          <a:off x="792888" y="2575666"/>
          <a:ext cx="7093811" cy="686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53" tIns="72653" rIns="72653" bIns="72653" numCol="1" spcCol="1270" anchor="ctr" anchorCtr="0">
          <a:noAutofit/>
        </a:bodyPr>
        <a:lstStyle/>
        <a:p>
          <a:pPr marL="0" lvl="0" indent="0" algn="l" defTabSz="622300">
            <a:lnSpc>
              <a:spcPct val="100000"/>
            </a:lnSpc>
            <a:spcBef>
              <a:spcPct val="0"/>
            </a:spcBef>
            <a:spcAft>
              <a:spcPct val="35000"/>
            </a:spcAft>
            <a:buNone/>
          </a:pPr>
          <a:r>
            <a:rPr lang="en-US" sz="1400" kern="1200" cap="none"/>
            <a:t>Sustainable</a:t>
          </a:r>
          <a:endParaRPr lang="en-US" sz="1400" kern="1200"/>
        </a:p>
      </dsp:txBody>
      <dsp:txXfrm>
        <a:off x="792888" y="2575666"/>
        <a:ext cx="7093811" cy="6864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995C4-DA10-1049-B27C-1CD67FC481CC}">
      <dsp:nvSpPr>
        <dsp:cNvPr id="0" name=""/>
        <dsp:cNvSpPr/>
      </dsp:nvSpPr>
      <dsp:spPr>
        <a:xfrm rot="5400000">
          <a:off x="192474" y="1301216"/>
          <a:ext cx="724523" cy="824844"/>
        </a:xfrm>
        <a:prstGeom prst="bentUpArrow">
          <a:avLst>
            <a:gd name="adj1" fmla="val 32840"/>
            <a:gd name="adj2" fmla="val 25000"/>
            <a:gd name="adj3" fmla="val 35780"/>
          </a:avLst>
        </a:prstGeom>
        <a:solidFill>
          <a:schemeClr val="accent5">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02FF0D8-2DDA-9F4C-B345-85034A61074B}">
      <dsp:nvSpPr>
        <dsp:cNvPr id="0" name=""/>
        <dsp:cNvSpPr/>
      </dsp:nvSpPr>
      <dsp:spPr>
        <a:xfrm>
          <a:off x="519" y="498067"/>
          <a:ext cx="1219671" cy="853730"/>
        </a:xfrm>
        <a:prstGeom prst="roundRect">
          <a:avLst>
            <a:gd name="adj" fmla="val 166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PT" sz="1100" kern="1200" dirty="0"/>
            <a:t>RIMES </a:t>
          </a:r>
          <a:r>
            <a:rPr lang="pt-PT" sz="1100" kern="1200" dirty="0" err="1"/>
            <a:t>Council</a:t>
          </a:r>
          <a:endParaRPr lang="pt-PT" sz="1100" kern="1200" dirty="0"/>
        </a:p>
      </dsp:txBody>
      <dsp:txXfrm>
        <a:off x="42202" y="539750"/>
        <a:ext cx="1136305" cy="770364"/>
      </dsp:txXfrm>
    </dsp:sp>
    <dsp:sp modelId="{19219148-677E-8944-A1DF-E62F62381169}">
      <dsp:nvSpPr>
        <dsp:cNvPr id="0" name=""/>
        <dsp:cNvSpPr/>
      </dsp:nvSpPr>
      <dsp:spPr>
        <a:xfrm>
          <a:off x="1220190" y="579490"/>
          <a:ext cx="887072" cy="690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pt-PT" sz="1100" kern="1200" dirty="0" err="1"/>
            <a:t>All</a:t>
          </a:r>
          <a:r>
            <a:rPr lang="pt-PT" sz="1100" kern="1200" dirty="0"/>
            <a:t> </a:t>
          </a:r>
          <a:r>
            <a:rPr lang="pt-PT" sz="1100" kern="1200" dirty="0" err="1"/>
            <a:t>PRs</a:t>
          </a:r>
          <a:r>
            <a:rPr lang="pt-PT" sz="1100" kern="1200" dirty="0"/>
            <a:t> </a:t>
          </a:r>
          <a:r>
            <a:rPr lang="pt-PT" sz="1100" kern="1200" dirty="0" err="1"/>
            <a:t>of</a:t>
          </a:r>
          <a:r>
            <a:rPr lang="pt-PT" sz="1100" kern="1200" dirty="0"/>
            <a:t> Africa &amp; Asia</a:t>
          </a:r>
        </a:p>
      </dsp:txBody>
      <dsp:txXfrm>
        <a:off x="1220190" y="579490"/>
        <a:ext cx="887072" cy="690022"/>
      </dsp:txXfrm>
    </dsp:sp>
    <dsp:sp modelId="{0BEDB4AC-C750-584B-825A-A142FBD72B43}">
      <dsp:nvSpPr>
        <dsp:cNvPr id="0" name=""/>
        <dsp:cNvSpPr/>
      </dsp:nvSpPr>
      <dsp:spPr>
        <a:xfrm rot="5400000">
          <a:off x="1203711" y="2260237"/>
          <a:ext cx="724523" cy="824844"/>
        </a:xfrm>
        <a:prstGeom prst="bentUpArrow">
          <a:avLst>
            <a:gd name="adj1" fmla="val 32840"/>
            <a:gd name="adj2" fmla="val 25000"/>
            <a:gd name="adj3" fmla="val 35780"/>
          </a:avLst>
        </a:prstGeom>
        <a:solidFill>
          <a:schemeClr val="accent5">
            <a:tint val="50000"/>
            <a:hueOff val="-6685025"/>
            <a:satOff val="-25325"/>
            <a:lumOff val="8413"/>
            <a:alphaOff val="0"/>
          </a:schemeClr>
        </a:solidFill>
        <a:ln>
          <a:noFill/>
        </a:ln>
        <a:effectLst/>
      </dsp:spPr>
      <dsp:style>
        <a:lnRef idx="0">
          <a:scrgbClr r="0" g="0" b="0"/>
        </a:lnRef>
        <a:fillRef idx="1">
          <a:scrgbClr r="0" g="0" b="0"/>
        </a:fillRef>
        <a:effectRef idx="2">
          <a:scrgbClr r="0" g="0" b="0"/>
        </a:effectRef>
        <a:fontRef idx="minor"/>
      </dsp:style>
    </dsp:sp>
    <dsp:sp modelId="{6D77B286-2995-2547-9C81-4E17537699DF}">
      <dsp:nvSpPr>
        <dsp:cNvPr id="0" name=""/>
        <dsp:cNvSpPr/>
      </dsp:nvSpPr>
      <dsp:spPr>
        <a:xfrm>
          <a:off x="1011756" y="1457088"/>
          <a:ext cx="1219671" cy="853730"/>
        </a:xfrm>
        <a:prstGeom prst="roundRect">
          <a:avLst>
            <a:gd name="adj" fmla="val 1667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PT" sz="1100" kern="1200" dirty="0" err="1"/>
            <a:t>South</a:t>
          </a:r>
          <a:r>
            <a:rPr lang="pt-PT" sz="1100" kern="1200" dirty="0"/>
            <a:t> Asia </a:t>
          </a:r>
          <a:r>
            <a:rPr lang="pt-PT" sz="1100" kern="1200" dirty="0" err="1"/>
            <a:t>Committee</a:t>
          </a:r>
          <a:endParaRPr lang="pt-PT" sz="1100" kern="1200" dirty="0"/>
        </a:p>
      </dsp:txBody>
      <dsp:txXfrm>
        <a:off x="1053439" y="1498771"/>
        <a:ext cx="1136305" cy="770364"/>
      </dsp:txXfrm>
    </dsp:sp>
    <dsp:sp modelId="{6E53AE34-A748-3F4B-8AE6-2797D9787D1D}">
      <dsp:nvSpPr>
        <dsp:cNvPr id="0" name=""/>
        <dsp:cNvSpPr/>
      </dsp:nvSpPr>
      <dsp:spPr>
        <a:xfrm>
          <a:off x="2231427" y="1538511"/>
          <a:ext cx="887072" cy="690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pt-PT" sz="1100" kern="1200" dirty="0" err="1"/>
            <a:t>All</a:t>
          </a:r>
          <a:r>
            <a:rPr lang="pt-PT" sz="1100" kern="1200" dirty="0"/>
            <a:t> </a:t>
          </a:r>
          <a:r>
            <a:rPr lang="pt-PT" sz="1100" kern="1200" dirty="0" err="1"/>
            <a:t>PRs</a:t>
          </a:r>
          <a:r>
            <a:rPr lang="pt-PT" sz="1100" kern="1200" dirty="0"/>
            <a:t> </a:t>
          </a:r>
          <a:r>
            <a:rPr lang="pt-PT" sz="1100" kern="1200" dirty="0" err="1"/>
            <a:t>of</a:t>
          </a:r>
          <a:r>
            <a:rPr lang="pt-PT" sz="1100" kern="1200" dirty="0"/>
            <a:t> </a:t>
          </a:r>
          <a:r>
            <a:rPr lang="pt-PT" sz="1100" kern="1200" dirty="0" err="1"/>
            <a:t>South</a:t>
          </a:r>
          <a:r>
            <a:rPr lang="pt-PT" sz="1100" kern="1200" dirty="0"/>
            <a:t> Asia + Myanmar</a:t>
          </a:r>
        </a:p>
      </dsp:txBody>
      <dsp:txXfrm>
        <a:off x="2231427" y="1538511"/>
        <a:ext cx="887072" cy="690022"/>
      </dsp:txXfrm>
    </dsp:sp>
    <dsp:sp modelId="{F8D88D51-4FB0-5247-B1CB-D5A76C8CAA81}">
      <dsp:nvSpPr>
        <dsp:cNvPr id="0" name=""/>
        <dsp:cNvSpPr/>
      </dsp:nvSpPr>
      <dsp:spPr>
        <a:xfrm>
          <a:off x="2022993" y="2416109"/>
          <a:ext cx="1219671" cy="853730"/>
        </a:xfrm>
        <a:prstGeom prst="roundRect">
          <a:avLst>
            <a:gd name="adj" fmla="val 1667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PT" sz="1100" kern="1200" dirty="0" err="1"/>
            <a:t>South</a:t>
          </a:r>
          <a:r>
            <a:rPr lang="pt-PT" sz="1100" kern="1200" dirty="0"/>
            <a:t> Asia </a:t>
          </a:r>
          <a:r>
            <a:rPr lang="pt-PT" sz="1100" kern="1200" dirty="0" err="1"/>
            <a:t>Working</a:t>
          </a:r>
          <a:r>
            <a:rPr lang="pt-PT" sz="1100" kern="1200" dirty="0"/>
            <a:t> </a:t>
          </a:r>
          <a:r>
            <a:rPr lang="pt-PT" sz="1100" kern="1200" dirty="0" err="1"/>
            <a:t>Group</a:t>
          </a:r>
          <a:r>
            <a:rPr lang="pt-PT" sz="1100" kern="1200" dirty="0"/>
            <a:t> </a:t>
          </a:r>
          <a:r>
            <a:rPr lang="pt-PT" sz="1100" kern="1200" dirty="0" err="1"/>
            <a:t>on</a:t>
          </a:r>
          <a:r>
            <a:rPr lang="pt-PT" sz="1100" kern="1200" dirty="0"/>
            <a:t> NWP</a:t>
          </a:r>
        </a:p>
      </dsp:txBody>
      <dsp:txXfrm>
        <a:off x="2064676" y="2457792"/>
        <a:ext cx="1136305" cy="770364"/>
      </dsp:txXfrm>
    </dsp:sp>
    <dsp:sp modelId="{A68D9BFC-6734-1741-A7AC-1FA706ADA948}">
      <dsp:nvSpPr>
        <dsp:cNvPr id="0" name=""/>
        <dsp:cNvSpPr/>
      </dsp:nvSpPr>
      <dsp:spPr>
        <a:xfrm>
          <a:off x="3242664" y="2497532"/>
          <a:ext cx="887072" cy="690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pt-PT" sz="1100" kern="1200" dirty="0" err="1"/>
            <a:t>Modellers</a:t>
          </a:r>
          <a:r>
            <a:rPr lang="pt-PT" sz="1100" kern="1200" dirty="0"/>
            <a:t> </a:t>
          </a:r>
          <a:r>
            <a:rPr lang="pt-PT" sz="1100" kern="1200" dirty="0" err="1"/>
            <a:t>of</a:t>
          </a:r>
          <a:r>
            <a:rPr lang="pt-PT" sz="1100" kern="1200" dirty="0"/>
            <a:t> </a:t>
          </a:r>
          <a:r>
            <a:rPr lang="pt-PT" sz="1100" kern="1200" dirty="0" err="1"/>
            <a:t>all</a:t>
          </a:r>
          <a:r>
            <a:rPr lang="pt-PT" sz="1100" kern="1200" dirty="0"/>
            <a:t> </a:t>
          </a:r>
          <a:r>
            <a:rPr lang="pt-PT" sz="1100" kern="1200" dirty="0" err="1"/>
            <a:t>South</a:t>
          </a:r>
          <a:r>
            <a:rPr lang="pt-PT" sz="1100" kern="1200" dirty="0"/>
            <a:t> Asia countries + Myanmar &amp; </a:t>
          </a:r>
          <a:r>
            <a:rPr lang="pt-PT" sz="1100" kern="1200" dirty="0" err="1"/>
            <a:t>representatives</a:t>
          </a:r>
          <a:r>
            <a:rPr lang="pt-PT" sz="1100" kern="1200" dirty="0"/>
            <a:t> </a:t>
          </a:r>
          <a:r>
            <a:rPr lang="pt-PT" sz="1100" kern="1200" dirty="0" err="1"/>
            <a:t>from</a:t>
          </a:r>
          <a:r>
            <a:rPr lang="pt-PT" sz="1100" kern="1200" dirty="0"/>
            <a:t> global </a:t>
          </a:r>
          <a:r>
            <a:rPr lang="pt-PT" sz="1100" kern="1200" dirty="0" err="1"/>
            <a:t>centers</a:t>
          </a:r>
          <a:endParaRPr lang="pt-PT" sz="1100" kern="1200" dirty="0"/>
        </a:p>
      </dsp:txBody>
      <dsp:txXfrm>
        <a:off x="3242664" y="2497532"/>
        <a:ext cx="887072" cy="6900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0E5A8-FA0A-477E-AC89-324C5B5A68F8}">
      <dsp:nvSpPr>
        <dsp:cNvPr id="0" name=""/>
        <dsp:cNvSpPr/>
      </dsp:nvSpPr>
      <dsp:spPr>
        <a:xfrm>
          <a:off x="117385" y="540549"/>
          <a:ext cx="1118551" cy="111855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18731E-678F-4D85-8D81-0796CBAB0B88}">
      <dsp:nvSpPr>
        <dsp:cNvPr id="0" name=""/>
        <dsp:cNvSpPr/>
      </dsp:nvSpPr>
      <dsp:spPr>
        <a:xfrm>
          <a:off x="352281" y="775445"/>
          <a:ext cx="648760" cy="6487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D5655D-BDC2-4E9F-8670-9327D6E2FD15}">
      <dsp:nvSpPr>
        <dsp:cNvPr id="0" name=""/>
        <dsp:cNvSpPr/>
      </dsp:nvSpPr>
      <dsp:spPr>
        <a:xfrm>
          <a:off x="1475627" y="540549"/>
          <a:ext cx="2636586" cy="1118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Use available global and regional model products and guidance rather than develop national limited area models (LAM)</a:t>
          </a:r>
        </a:p>
      </dsp:txBody>
      <dsp:txXfrm>
        <a:off x="1475627" y="540549"/>
        <a:ext cx="2636586" cy="1118551"/>
      </dsp:txXfrm>
    </dsp:sp>
    <dsp:sp modelId="{6145BB80-5FE0-452F-9872-DAD9E0896663}">
      <dsp:nvSpPr>
        <dsp:cNvPr id="0" name=""/>
        <dsp:cNvSpPr/>
      </dsp:nvSpPr>
      <dsp:spPr>
        <a:xfrm>
          <a:off x="4571618" y="540549"/>
          <a:ext cx="1118551" cy="111855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D94195-0B7F-41DF-A2E7-7BFEDC6C0F02}">
      <dsp:nvSpPr>
        <dsp:cNvPr id="0" name=""/>
        <dsp:cNvSpPr/>
      </dsp:nvSpPr>
      <dsp:spPr>
        <a:xfrm>
          <a:off x="4806514" y="775445"/>
          <a:ext cx="648760" cy="6487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0AB19F-5267-4651-9D31-DB7B711E1094}">
      <dsp:nvSpPr>
        <dsp:cNvPr id="0" name=""/>
        <dsp:cNvSpPr/>
      </dsp:nvSpPr>
      <dsp:spPr>
        <a:xfrm>
          <a:off x="5929860" y="540549"/>
          <a:ext cx="2636586" cy="1118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a:t>
          </a:r>
          <a:r>
            <a:rPr lang="en-US" sz="1600" kern="1200" dirty="0" err="1"/>
            <a:t>i</a:t>
          </a:r>
          <a:r>
            <a:rPr lang="en-US" sz="1600" kern="1200" dirty="0"/>
            <a:t>) Replacing deterministic modelling systems with ensemble prediction systems</a:t>
          </a:r>
        </a:p>
        <a:p>
          <a:pPr marL="0" lvl="0" indent="0" algn="l" defTabSz="711200">
            <a:lnSpc>
              <a:spcPct val="100000"/>
            </a:lnSpc>
            <a:spcBef>
              <a:spcPct val="0"/>
            </a:spcBef>
            <a:spcAft>
              <a:spcPct val="35000"/>
            </a:spcAft>
            <a:buNone/>
          </a:pPr>
          <a:r>
            <a:rPr lang="en-US" sz="1600" kern="1200" dirty="0"/>
            <a:t>(ii) Replacing national LAM with AI-based downscaling and calibration</a:t>
          </a:r>
        </a:p>
      </dsp:txBody>
      <dsp:txXfrm>
        <a:off x="5929860" y="540549"/>
        <a:ext cx="2636586" cy="1118551"/>
      </dsp:txXfrm>
    </dsp:sp>
    <dsp:sp modelId="{A032FB26-1186-4383-9E13-A58FA1113D6F}">
      <dsp:nvSpPr>
        <dsp:cNvPr id="0" name=""/>
        <dsp:cNvSpPr/>
      </dsp:nvSpPr>
      <dsp:spPr>
        <a:xfrm>
          <a:off x="117385" y="2582230"/>
          <a:ext cx="1118551" cy="111855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010702-4C35-44A7-B912-02CCD3849314}">
      <dsp:nvSpPr>
        <dsp:cNvPr id="0" name=""/>
        <dsp:cNvSpPr/>
      </dsp:nvSpPr>
      <dsp:spPr>
        <a:xfrm>
          <a:off x="352281" y="2817126"/>
          <a:ext cx="648760" cy="6487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0AD769-827A-4D69-8F64-10AFA1DFA8F2}">
      <dsp:nvSpPr>
        <dsp:cNvPr id="0" name=""/>
        <dsp:cNvSpPr/>
      </dsp:nvSpPr>
      <dsp:spPr>
        <a:xfrm>
          <a:off x="1475627" y="2582230"/>
          <a:ext cx="2636586" cy="1118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Critical national observations are those that impact the performance of global and regional models and need to be shared (introducing 'open data policies’) – critical for model calibration</a:t>
          </a:r>
        </a:p>
      </dsp:txBody>
      <dsp:txXfrm>
        <a:off x="1475627" y="2582230"/>
        <a:ext cx="2636586" cy="1118551"/>
      </dsp:txXfrm>
    </dsp:sp>
    <dsp:sp modelId="{103983F1-2092-42BB-8E18-309A3175B77C}">
      <dsp:nvSpPr>
        <dsp:cNvPr id="0" name=""/>
        <dsp:cNvSpPr/>
      </dsp:nvSpPr>
      <dsp:spPr>
        <a:xfrm>
          <a:off x="4571618" y="2582230"/>
          <a:ext cx="1118551" cy="111855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8FFC6-7D56-4932-A6D5-8986FFA28294}">
      <dsp:nvSpPr>
        <dsp:cNvPr id="0" name=""/>
        <dsp:cNvSpPr/>
      </dsp:nvSpPr>
      <dsp:spPr>
        <a:xfrm>
          <a:off x="4806514" y="2817126"/>
          <a:ext cx="648760" cy="6487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1E98E3-2F49-41D4-A9F7-49BD3A9E3D84}">
      <dsp:nvSpPr>
        <dsp:cNvPr id="0" name=""/>
        <dsp:cNvSpPr/>
      </dsp:nvSpPr>
      <dsp:spPr>
        <a:xfrm>
          <a:off x="5929860" y="2409493"/>
          <a:ext cx="2636586" cy="146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Changing mind sets - at the national level:</a:t>
          </a:r>
        </a:p>
        <a:p>
          <a:pPr marL="0" lvl="0" indent="0" algn="l" defTabSz="711200">
            <a:lnSpc>
              <a:spcPct val="100000"/>
            </a:lnSpc>
            <a:spcBef>
              <a:spcPct val="0"/>
            </a:spcBef>
            <a:spcAft>
              <a:spcPct val="35000"/>
            </a:spcAft>
            <a:buNone/>
          </a:pPr>
          <a:r>
            <a:rPr lang="en-US" sz="1600" kern="1200" dirty="0"/>
            <a:t>(a) shifting </a:t>
          </a:r>
          <a:r>
            <a:rPr lang="en-US" sz="1600" kern="1200" noProof="0" dirty="0"/>
            <a:t>focus from capital-based infrastructure to a service-oriented approach</a:t>
          </a:r>
        </a:p>
        <a:p>
          <a:pPr marL="0" lvl="0" indent="0" algn="l" defTabSz="711200">
            <a:lnSpc>
              <a:spcPct val="100000"/>
            </a:lnSpc>
            <a:spcBef>
              <a:spcPct val="0"/>
            </a:spcBef>
            <a:spcAft>
              <a:spcPct val="35000"/>
            </a:spcAft>
            <a:buNone/>
          </a:pPr>
          <a:r>
            <a:rPr lang="en-US" sz="1600" kern="1200" noProof="0" dirty="0"/>
            <a:t>(b) aligning organizational change with the technology innovation</a:t>
          </a:r>
          <a:endParaRPr lang="en-US" sz="1600" kern="1200" dirty="0"/>
        </a:p>
      </dsp:txBody>
      <dsp:txXfrm>
        <a:off x="5929860" y="2409493"/>
        <a:ext cx="2636586" cy="14640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300C8-742E-4DB8-BA5E-8183FC055202}" type="datetimeFigureOut">
              <a:rPr lang="en-US" smtClean="0"/>
              <a:t>7/7/2020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A2DD9-BD08-42B9-8BDA-85F8C7C17B8D}" type="slidenum">
              <a:rPr lang="en-US" smtClean="0"/>
              <a:t>‹#›</a:t>
            </a:fld>
            <a:endParaRPr lang="en-US"/>
          </a:p>
        </p:txBody>
      </p:sp>
    </p:spTree>
    <p:extLst>
      <p:ext uri="{BB962C8B-B14F-4D97-AF65-F5344CB8AC3E}">
        <p14:creationId xmlns:p14="http://schemas.microsoft.com/office/powerpoint/2010/main" val="475821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xfrm>
            <a:off x="3884027" y="8684926"/>
            <a:ext cx="2972421" cy="457513"/>
          </a:xfrm>
          <a:prstGeom prst="rect">
            <a:avLst/>
          </a:prstGeom>
          <a:ln>
            <a:miter lim="800000"/>
            <a:headEnd/>
            <a:tailEnd/>
          </a:ln>
        </p:spPr>
        <p:txBody>
          <a:bodyPr wrap="square" lIns="89730" tIns="44865" rIns="89730" bIns="44865" numCol="1" anchorCtr="0" compatLnSpc="1">
            <a:prstTxWarp prst="textNoShape">
              <a:avLst/>
            </a:prstTxWarp>
          </a:bodyPr>
          <a:lstStyle/>
          <a:p>
            <a:pPr fontAlgn="base">
              <a:spcBef>
                <a:spcPct val="0"/>
              </a:spcBef>
              <a:spcAft>
                <a:spcPct val="0"/>
              </a:spcAft>
              <a:defRPr/>
            </a:pPr>
            <a:fld id="{1551A03E-4444-4379-A0DA-35A18257DB5B}" type="slidenum">
              <a:rPr lang="en-US" smtClean="0"/>
              <a:pPr fontAlgn="base">
                <a:spcBef>
                  <a:spcPct val="0"/>
                </a:spcBef>
                <a:spcAft>
                  <a:spcPct val="0"/>
                </a:spcAft>
                <a:defRPr/>
              </a:pPr>
              <a:t>25</a:t>
            </a:fld>
            <a:endParaRPr lang="en-US"/>
          </a:p>
        </p:txBody>
      </p:sp>
      <p:sp>
        <p:nvSpPr>
          <p:cNvPr id="43011"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800" dirty="0">
              <a:latin typeface="+mn-lt"/>
            </a:endParaRPr>
          </a:p>
        </p:txBody>
      </p:sp>
    </p:spTree>
    <p:extLst>
      <p:ext uri="{BB962C8B-B14F-4D97-AF65-F5344CB8AC3E}">
        <p14:creationId xmlns:p14="http://schemas.microsoft.com/office/powerpoint/2010/main" val="3506159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xfrm>
            <a:off x="3884027" y="8684926"/>
            <a:ext cx="2972421" cy="457513"/>
          </a:xfrm>
          <a:prstGeom prst="rect">
            <a:avLst/>
          </a:prstGeom>
          <a:ln>
            <a:miter lim="800000"/>
            <a:headEnd/>
            <a:tailEnd/>
          </a:ln>
        </p:spPr>
        <p:txBody>
          <a:bodyPr wrap="square" lIns="89730" tIns="44865" rIns="89730" bIns="44865" numCol="1" anchorCtr="0" compatLnSpc="1">
            <a:prstTxWarp prst="textNoShape">
              <a:avLst/>
            </a:prstTxWarp>
          </a:bodyPr>
          <a:lstStyle/>
          <a:p>
            <a:pPr marL="0" marR="0" lvl="0" indent="0" algn="l" defTabSz="895350" rtl="0" eaLnBrk="1" fontAlgn="base" latinLnBrk="0" hangingPunct="0">
              <a:lnSpc>
                <a:spcPct val="100000"/>
              </a:lnSpc>
              <a:spcBef>
                <a:spcPct val="0"/>
              </a:spcBef>
              <a:spcAft>
                <a:spcPct val="0"/>
              </a:spcAft>
              <a:buClrTx/>
              <a:buSzTx/>
              <a:buFontTx/>
              <a:buNone/>
              <a:tabLst/>
              <a:defRPr/>
            </a:pPr>
            <a:fld id="{1551A03E-4444-4379-A0DA-35A18257DB5B}" type="slidenum">
              <a:rPr kumimoji="0" lang="en-US" sz="3300" b="0" i="0" u="none" strike="noStrike" kern="1200" cap="none" spc="0" normalizeH="0" baseline="0" noProof="0" smtClean="0">
                <a:ln>
                  <a:noFill/>
                </a:ln>
                <a:solidFill>
                  <a:srgbClr val="000000"/>
                </a:solidFill>
                <a:effectLst/>
                <a:uLnTx/>
                <a:uFillTx/>
                <a:latin typeface="Trebuchet MS" charset="0"/>
                <a:sym typeface="Trebuchet MS" charset="0"/>
              </a:rPr>
              <a:pPr marL="0" marR="0" lvl="0" indent="0" algn="l" defTabSz="895350" rtl="0" eaLnBrk="1" fontAlgn="base" latinLnBrk="0" hangingPunct="0">
                <a:lnSpc>
                  <a:spcPct val="100000"/>
                </a:lnSpc>
                <a:spcBef>
                  <a:spcPct val="0"/>
                </a:spcBef>
                <a:spcAft>
                  <a:spcPct val="0"/>
                </a:spcAft>
                <a:buClrTx/>
                <a:buSzTx/>
                <a:buFontTx/>
                <a:buNone/>
                <a:tabLst/>
                <a:defRPr/>
              </a:pPr>
              <a:t>26</a:t>
            </a:fld>
            <a:endParaRPr kumimoji="0" lang="en-US" sz="3300" b="0" i="0" u="none" strike="noStrike" kern="1200" cap="none" spc="0" normalizeH="0" baseline="0" noProof="0">
              <a:ln>
                <a:noFill/>
              </a:ln>
              <a:solidFill>
                <a:srgbClr val="000000"/>
              </a:solidFill>
              <a:effectLst/>
              <a:uLnTx/>
              <a:uFillTx/>
              <a:latin typeface="Trebuchet MS" charset="0"/>
              <a:sym typeface="Trebuchet MS" charset="0"/>
            </a:endParaRPr>
          </a:p>
        </p:txBody>
      </p:sp>
      <p:sp>
        <p:nvSpPr>
          <p:cNvPr id="43011"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404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662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1319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4465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68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9936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A7116527-64FD-4ADC-8819-9BFA1E8A93FB}" type="slidenum">
              <a:rPr kumimoji="0" lang="en-GB" sz="2000" b="0" i="0" u="none" strike="noStrike" kern="0" cap="none" spc="0" normalizeH="0" baseline="0" noProof="0" smtClean="0">
                <a:ln>
                  <a:noFill/>
                </a:ln>
                <a:solidFill>
                  <a:srgbClr val="000000"/>
                </a:solidFill>
                <a:effectLst/>
                <a:uLnTx/>
                <a:uFillTx/>
                <a:latin typeface="Helvetica"/>
                <a:cs typeface="Helvetica"/>
                <a:sym typeface="Helvetica"/>
              </a:rPr>
              <a:pPr marL="0" marR="0" lvl="0" indent="0" algn="l" defTabSz="914400" rtl="0" eaLnBrk="1" fontAlgn="auto" latinLnBrk="0" hangingPunct="0">
                <a:lnSpc>
                  <a:spcPct val="100000"/>
                </a:lnSpc>
                <a:spcBef>
                  <a:spcPts val="0"/>
                </a:spcBef>
                <a:spcAft>
                  <a:spcPts val="0"/>
                </a:spcAft>
                <a:buClrTx/>
                <a:buSzTx/>
                <a:buFontTx/>
                <a:buNone/>
                <a:tabLst/>
                <a:defRPr/>
              </a:pPr>
              <a:t>36</a:t>
            </a:fld>
            <a:endParaRPr kumimoji="0" lang="en-GB" sz="2000" b="0" i="0" u="none" strike="noStrike" kern="0" cap="none" spc="0" normalizeH="0" baseline="0" noProof="0">
              <a:ln>
                <a:noFill/>
              </a:ln>
              <a:solidFill>
                <a:srgbClr val="000000"/>
              </a:solidFill>
              <a:effectLst/>
              <a:uLnTx/>
              <a:uFillTx/>
              <a:latin typeface="Helvetica"/>
              <a:cs typeface="Helvetica"/>
              <a:sym typeface="Helvetica"/>
            </a:endParaRPr>
          </a:p>
        </p:txBody>
      </p:sp>
    </p:spTree>
    <p:extLst>
      <p:ext uri="{BB962C8B-B14F-4D97-AF65-F5344CB8AC3E}">
        <p14:creationId xmlns:p14="http://schemas.microsoft.com/office/powerpoint/2010/main" val="1892208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3759228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A736EBA-4E1F-4E4B-9957-3BC09977857A}"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985F-8DCD-D448-9126-C9863362D638}" type="slidenum">
              <a:rPr lang="en-US" smtClean="0"/>
              <a:t>‹#›</a:t>
            </a:fld>
            <a:endParaRPr lang="en-US"/>
          </a:p>
        </p:txBody>
      </p:sp>
    </p:spTree>
    <p:extLst>
      <p:ext uri="{BB962C8B-B14F-4D97-AF65-F5344CB8AC3E}">
        <p14:creationId xmlns:p14="http://schemas.microsoft.com/office/powerpoint/2010/main" val="1950054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A736EBA-4E1F-4E4B-9957-3BC09977857A}"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985F-8DCD-D448-9126-C9863362D638}" type="slidenum">
              <a:rPr lang="en-US" smtClean="0"/>
              <a:t>‹#›</a:t>
            </a:fld>
            <a:endParaRPr lang="en-US"/>
          </a:p>
        </p:txBody>
      </p:sp>
    </p:spTree>
    <p:extLst>
      <p:ext uri="{BB962C8B-B14F-4D97-AF65-F5344CB8AC3E}">
        <p14:creationId xmlns:p14="http://schemas.microsoft.com/office/powerpoint/2010/main" val="533695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A736EBA-4E1F-4E4B-9957-3BC09977857A}"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985F-8DCD-D448-9126-C9863362D638}" type="slidenum">
              <a:rPr lang="en-US" smtClean="0"/>
              <a:t>‹#›</a:t>
            </a:fld>
            <a:endParaRPr lang="en-US"/>
          </a:p>
        </p:txBody>
      </p:sp>
    </p:spTree>
    <p:extLst>
      <p:ext uri="{BB962C8B-B14F-4D97-AF65-F5344CB8AC3E}">
        <p14:creationId xmlns:p14="http://schemas.microsoft.com/office/powerpoint/2010/main" val="1930059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08523-08F1-BC49-9406-AC7EC936B53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C10A8DD-26A3-734E-AAB4-EB00726059E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4BECD56-3D0A-664C-B8FD-1CDA73A4CB8B}"/>
              </a:ext>
            </a:extLst>
          </p:cNvPr>
          <p:cNvSpPr>
            <a:spLocks noGrp="1"/>
          </p:cNvSpPr>
          <p:nvPr>
            <p:ph type="dt" sz="half" idx="10"/>
          </p:nvPr>
        </p:nvSpPr>
        <p:spPr/>
        <p:txBody>
          <a:bodyPr/>
          <a:lstStyle/>
          <a:p>
            <a:fld id="{6D763221-E8CA-7543-9A00-0A19F7C31E5B}" type="datetimeFigureOut">
              <a:rPr lang="en-US" smtClean="0"/>
              <a:t>7/7/2020</a:t>
            </a:fld>
            <a:endParaRPr lang="en-US"/>
          </a:p>
        </p:txBody>
      </p:sp>
      <p:sp>
        <p:nvSpPr>
          <p:cNvPr id="5" name="Footer Placeholder 4">
            <a:extLst>
              <a:ext uri="{FF2B5EF4-FFF2-40B4-BE49-F238E27FC236}">
                <a16:creationId xmlns:a16="http://schemas.microsoft.com/office/drawing/2014/main" id="{269A7BEC-EDBD-2E43-AD92-A2D9A50385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8C028-F0FC-9046-91C4-DA021CA271D0}"/>
              </a:ext>
            </a:extLst>
          </p:cNvPr>
          <p:cNvSpPr>
            <a:spLocks noGrp="1"/>
          </p:cNvSpPr>
          <p:nvPr>
            <p:ph type="sldNum" sz="quarter" idx="12"/>
          </p:nvPr>
        </p:nvSpPr>
        <p:spPr/>
        <p:txBody>
          <a:bodyPr/>
          <a:lstStyle/>
          <a:p>
            <a:fld id="{E630E70B-A5A2-B641-92DC-76F47280662B}" type="slidenum">
              <a:rPr lang="en-US" smtClean="0"/>
              <a:t>‹#›</a:t>
            </a:fld>
            <a:endParaRPr lang="en-US"/>
          </a:p>
        </p:txBody>
      </p:sp>
    </p:spTree>
    <p:extLst>
      <p:ext uri="{BB962C8B-B14F-4D97-AF65-F5344CB8AC3E}">
        <p14:creationId xmlns:p14="http://schemas.microsoft.com/office/powerpoint/2010/main" val="3721009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E9A6E-B33C-E242-AE4A-7834C45F20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4F0182-AE0D-124C-8C6B-728DC66127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521E2-2F39-4B4E-B1C5-A96DA9BDB44A}"/>
              </a:ext>
            </a:extLst>
          </p:cNvPr>
          <p:cNvSpPr>
            <a:spLocks noGrp="1"/>
          </p:cNvSpPr>
          <p:nvPr>
            <p:ph type="dt" sz="half" idx="10"/>
          </p:nvPr>
        </p:nvSpPr>
        <p:spPr/>
        <p:txBody>
          <a:bodyPr/>
          <a:lstStyle/>
          <a:p>
            <a:fld id="{6D763221-E8CA-7543-9A00-0A19F7C31E5B}" type="datetimeFigureOut">
              <a:rPr lang="en-US" smtClean="0"/>
              <a:t>7/7/2020</a:t>
            </a:fld>
            <a:endParaRPr lang="en-US"/>
          </a:p>
        </p:txBody>
      </p:sp>
      <p:sp>
        <p:nvSpPr>
          <p:cNvPr id="5" name="Footer Placeholder 4">
            <a:extLst>
              <a:ext uri="{FF2B5EF4-FFF2-40B4-BE49-F238E27FC236}">
                <a16:creationId xmlns:a16="http://schemas.microsoft.com/office/drawing/2014/main" id="{4B90ADE6-66E6-6C48-9E8E-B0EECAC2A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B38D5-62A9-0F4F-815D-E5725A5F6516}"/>
              </a:ext>
            </a:extLst>
          </p:cNvPr>
          <p:cNvSpPr>
            <a:spLocks noGrp="1"/>
          </p:cNvSpPr>
          <p:nvPr>
            <p:ph type="sldNum" sz="quarter" idx="12"/>
          </p:nvPr>
        </p:nvSpPr>
        <p:spPr/>
        <p:txBody>
          <a:bodyPr/>
          <a:lstStyle/>
          <a:p>
            <a:fld id="{E630E70B-A5A2-B641-92DC-76F47280662B}" type="slidenum">
              <a:rPr lang="en-US" smtClean="0"/>
              <a:t>‹#›</a:t>
            </a:fld>
            <a:endParaRPr lang="en-US"/>
          </a:p>
        </p:txBody>
      </p:sp>
    </p:spTree>
    <p:extLst>
      <p:ext uri="{BB962C8B-B14F-4D97-AF65-F5344CB8AC3E}">
        <p14:creationId xmlns:p14="http://schemas.microsoft.com/office/powerpoint/2010/main" val="2564089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FF85F-67A7-004A-8B82-DB73313A66F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402AAE7-95F1-E645-96AA-05A40693206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D90FA4-B80C-E147-A982-7FE45D8F3E48}"/>
              </a:ext>
            </a:extLst>
          </p:cNvPr>
          <p:cNvSpPr>
            <a:spLocks noGrp="1"/>
          </p:cNvSpPr>
          <p:nvPr>
            <p:ph type="dt" sz="half" idx="10"/>
          </p:nvPr>
        </p:nvSpPr>
        <p:spPr/>
        <p:txBody>
          <a:bodyPr/>
          <a:lstStyle/>
          <a:p>
            <a:fld id="{6D763221-E8CA-7543-9A00-0A19F7C31E5B}" type="datetimeFigureOut">
              <a:rPr lang="en-US" smtClean="0"/>
              <a:t>7/7/2020</a:t>
            </a:fld>
            <a:endParaRPr lang="en-US"/>
          </a:p>
        </p:txBody>
      </p:sp>
      <p:sp>
        <p:nvSpPr>
          <p:cNvPr id="5" name="Footer Placeholder 4">
            <a:extLst>
              <a:ext uri="{FF2B5EF4-FFF2-40B4-BE49-F238E27FC236}">
                <a16:creationId xmlns:a16="http://schemas.microsoft.com/office/drawing/2014/main" id="{B8D73276-0E01-BF41-B983-3E357BAD5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C7D81-363F-E94E-844D-2D470799C271}"/>
              </a:ext>
            </a:extLst>
          </p:cNvPr>
          <p:cNvSpPr>
            <a:spLocks noGrp="1"/>
          </p:cNvSpPr>
          <p:nvPr>
            <p:ph type="sldNum" sz="quarter" idx="12"/>
          </p:nvPr>
        </p:nvSpPr>
        <p:spPr/>
        <p:txBody>
          <a:bodyPr/>
          <a:lstStyle/>
          <a:p>
            <a:fld id="{E630E70B-A5A2-B641-92DC-76F47280662B}" type="slidenum">
              <a:rPr lang="en-US" smtClean="0"/>
              <a:t>‹#›</a:t>
            </a:fld>
            <a:endParaRPr lang="en-US"/>
          </a:p>
        </p:txBody>
      </p:sp>
    </p:spTree>
    <p:extLst>
      <p:ext uri="{BB962C8B-B14F-4D97-AF65-F5344CB8AC3E}">
        <p14:creationId xmlns:p14="http://schemas.microsoft.com/office/powerpoint/2010/main" val="913538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CC814-097A-A546-944E-F3590A4C49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A001B-85B8-464C-88AD-EBF5DBD4ED1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37B51E-A25A-D340-BDA3-DD433715C5B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23CACC-B1F1-8944-ACF2-B3241DDB2AC1}"/>
              </a:ext>
            </a:extLst>
          </p:cNvPr>
          <p:cNvSpPr>
            <a:spLocks noGrp="1"/>
          </p:cNvSpPr>
          <p:nvPr>
            <p:ph type="dt" sz="half" idx="10"/>
          </p:nvPr>
        </p:nvSpPr>
        <p:spPr/>
        <p:txBody>
          <a:bodyPr/>
          <a:lstStyle/>
          <a:p>
            <a:fld id="{6D763221-E8CA-7543-9A00-0A19F7C31E5B}" type="datetimeFigureOut">
              <a:rPr lang="en-US" smtClean="0"/>
              <a:t>7/7/2020</a:t>
            </a:fld>
            <a:endParaRPr lang="en-US"/>
          </a:p>
        </p:txBody>
      </p:sp>
      <p:sp>
        <p:nvSpPr>
          <p:cNvPr id="6" name="Footer Placeholder 5">
            <a:extLst>
              <a:ext uri="{FF2B5EF4-FFF2-40B4-BE49-F238E27FC236}">
                <a16:creationId xmlns:a16="http://schemas.microsoft.com/office/drawing/2014/main" id="{C81F0248-03BF-464F-8350-9844D33B1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F6BD7-3BA1-E14E-AB97-7BE6FC3F3E7E}"/>
              </a:ext>
            </a:extLst>
          </p:cNvPr>
          <p:cNvSpPr>
            <a:spLocks noGrp="1"/>
          </p:cNvSpPr>
          <p:nvPr>
            <p:ph type="sldNum" sz="quarter" idx="12"/>
          </p:nvPr>
        </p:nvSpPr>
        <p:spPr/>
        <p:txBody>
          <a:bodyPr/>
          <a:lstStyle/>
          <a:p>
            <a:fld id="{E630E70B-A5A2-B641-92DC-76F47280662B}" type="slidenum">
              <a:rPr lang="en-US" smtClean="0"/>
              <a:t>‹#›</a:t>
            </a:fld>
            <a:endParaRPr lang="en-US"/>
          </a:p>
        </p:txBody>
      </p:sp>
    </p:spTree>
    <p:extLst>
      <p:ext uri="{BB962C8B-B14F-4D97-AF65-F5344CB8AC3E}">
        <p14:creationId xmlns:p14="http://schemas.microsoft.com/office/powerpoint/2010/main" val="2154607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D75A5-244E-564D-9844-E3588D8A18E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CC4FE5-F0FF-7E4F-B78C-C55C51F6F86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F9D34E-A1E2-D347-9F22-3D7825121CA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835E57-EA7B-554E-96BA-F8DC290C6E4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9174D63-ECB6-D842-9C39-9D2928D73D2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51D402-732A-204E-A4D5-2361354F0619}"/>
              </a:ext>
            </a:extLst>
          </p:cNvPr>
          <p:cNvSpPr>
            <a:spLocks noGrp="1"/>
          </p:cNvSpPr>
          <p:nvPr>
            <p:ph type="dt" sz="half" idx="10"/>
          </p:nvPr>
        </p:nvSpPr>
        <p:spPr/>
        <p:txBody>
          <a:bodyPr/>
          <a:lstStyle/>
          <a:p>
            <a:fld id="{6D763221-E8CA-7543-9A00-0A19F7C31E5B}" type="datetimeFigureOut">
              <a:rPr lang="en-US" smtClean="0"/>
              <a:t>7/7/2020</a:t>
            </a:fld>
            <a:endParaRPr lang="en-US"/>
          </a:p>
        </p:txBody>
      </p:sp>
      <p:sp>
        <p:nvSpPr>
          <p:cNvPr id="8" name="Footer Placeholder 7">
            <a:extLst>
              <a:ext uri="{FF2B5EF4-FFF2-40B4-BE49-F238E27FC236}">
                <a16:creationId xmlns:a16="http://schemas.microsoft.com/office/drawing/2014/main" id="{89FA8203-AA89-EB43-BE3C-5976F0007E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F55D65-E477-324F-9798-8398C298FEAD}"/>
              </a:ext>
            </a:extLst>
          </p:cNvPr>
          <p:cNvSpPr>
            <a:spLocks noGrp="1"/>
          </p:cNvSpPr>
          <p:nvPr>
            <p:ph type="sldNum" sz="quarter" idx="12"/>
          </p:nvPr>
        </p:nvSpPr>
        <p:spPr/>
        <p:txBody>
          <a:bodyPr/>
          <a:lstStyle/>
          <a:p>
            <a:fld id="{E630E70B-A5A2-B641-92DC-76F47280662B}" type="slidenum">
              <a:rPr lang="en-US" smtClean="0"/>
              <a:t>‹#›</a:t>
            </a:fld>
            <a:endParaRPr lang="en-US"/>
          </a:p>
        </p:txBody>
      </p:sp>
    </p:spTree>
    <p:extLst>
      <p:ext uri="{BB962C8B-B14F-4D97-AF65-F5344CB8AC3E}">
        <p14:creationId xmlns:p14="http://schemas.microsoft.com/office/powerpoint/2010/main" val="2705281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EC5EC-1F9E-EA43-AE54-3E9D9AAC7C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6F2485-EEBA-1E44-A488-76926972225E}"/>
              </a:ext>
            </a:extLst>
          </p:cNvPr>
          <p:cNvSpPr>
            <a:spLocks noGrp="1"/>
          </p:cNvSpPr>
          <p:nvPr>
            <p:ph type="dt" sz="half" idx="10"/>
          </p:nvPr>
        </p:nvSpPr>
        <p:spPr/>
        <p:txBody>
          <a:bodyPr/>
          <a:lstStyle/>
          <a:p>
            <a:fld id="{6D763221-E8CA-7543-9A00-0A19F7C31E5B}" type="datetimeFigureOut">
              <a:rPr lang="en-US" smtClean="0"/>
              <a:t>7/7/2020</a:t>
            </a:fld>
            <a:endParaRPr lang="en-US"/>
          </a:p>
        </p:txBody>
      </p:sp>
      <p:sp>
        <p:nvSpPr>
          <p:cNvPr id="4" name="Footer Placeholder 3">
            <a:extLst>
              <a:ext uri="{FF2B5EF4-FFF2-40B4-BE49-F238E27FC236}">
                <a16:creationId xmlns:a16="http://schemas.microsoft.com/office/drawing/2014/main" id="{ED7C2869-3881-3649-81C6-7DA80F5B4B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6B9771-7CCF-7943-9CF6-BE94640E81BA}"/>
              </a:ext>
            </a:extLst>
          </p:cNvPr>
          <p:cNvSpPr>
            <a:spLocks noGrp="1"/>
          </p:cNvSpPr>
          <p:nvPr>
            <p:ph type="sldNum" sz="quarter" idx="12"/>
          </p:nvPr>
        </p:nvSpPr>
        <p:spPr/>
        <p:txBody>
          <a:bodyPr/>
          <a:lstStyle/>
          <a:p>
            <a:fld id="{E630E70B-A5A2-B641-92DC-76F47280662B}" type="slidenum">
              <a:rPr lang="en-US" smtClean="0"/>
              <a:t>‹#›</a:t>
            </a:fld>
            <a:endParaRPr lang="en-US"/>
          </a:p>
        </p:txBody>
      </p:sp>
    </p:spTree>
    <p:extLst>
      <p:ext uri="{BB962C8B-B14F-4D97-AF65-F5344CB8AC3E}">
        <p14:creationId xmlns:p14="http://schemas.microsoft.com/office/powerpoint/2010/main" val="942459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EB9E54-D008-CF49-BD02-AA5B9C6BCD37}"/>
              </a:ext>
            </a:extLst>
          </p:cNvPr>
          <p:cNvSpPr>
            <a:spLocks noGrp="1"/>
          </p:cNvSpPr>
          <p:nvPr>
            <p:ph type="dt" sz="half" idx="10"/>
          </p:nvPr>
        </p:nvSpPr>
        <p:spPr/>
        <p:txBody>
          <a:bodyPr/>
          <a:lstStyle/>
          <a:p>
            <a:fld id="{6D763221-E8CA-7543-9A00-0A19F7C31E5B}" type="datetimeFigureOut">
              <a:rPr lang="en-US" smtClean="0"/>
              <a:t>7/7/2020</a:t>
            </a:fld>
            <a:endParaRPr lang="en-US"/>
          </a:p>
        </p:txBody>
      </p:sp>
      <p:sp>
        <p:nvSpPr>
          <p:cNvPr id="3" name="Footer Placeholder 2">
            <a:extLst>
              <a:ext uri="{FF2B5EF4-FFF2-40B4-BE49-F238E27FC236}">
                <a16:creationId xmlns:a16="http://schemas.microsoft.com/office/drawing/2014/main" id="{D46B6C63-B6EB-2044-9C9F-003965F5E3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A552E0-2894-3745-B655-AFAE746C067C}"/>
              </a:ext>
            </a:extLst>
          </p:cNvPr>
          <p:cNvSpPr>
            <a:spLocks noGrp="1"/>
          </p:cNvSpPr>
          <p:nvPr>
            <p:ph type="sldNum" sz="quarter" idx="12"/>
          </p:nvPr>
        </p:nvSpPr>
        <p:spPr/>
        <p:txBody>
          <a:bodyPr/>
          <a:lstStyle/>
          <a:p>
            <a:fld id="{E630E70B-A5A2-B641-92DC-76F47280662B}" type="slidenum">
              <a:rPr lang="en-US" smtClean="0"/>
              <a:t>‹#›</a:t>
            </a:fld>
            <a:endParaRPr lang="en-US"/>
          </a:p>
        </p:txBody>
      </p:sp>
    </p:spTree>
    <p:extLst>
      <p:ext uri="{BB962C8B-B14F-4D97-AF65-F5344CB8AC3E}">
        <p14:creationId xmlns:p14="http://schemas.microsoft.com/office/powerpoint/2010/main" val="3200571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8D7F-743C-074E-85EC-F932BAC38C7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D517A92-39A2-1E46-85BD-FE1124EE19B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5B007D-0415-1641-8C0F-1E41B8DDCA5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F9C6CA1-3B8E-AE4C-AFB5-4450A1EC5134}"/>
              </a:ext>
            </a:extLst>
          </p:cNvPr>
          <p:cNvSpPr>
            <a:spLocks noGrp="1"/>
          </p:cNvSpPr>
          <p:nvPr>
            <p:ph type="dt" sz="half" idx="10"/>
          </p:nvPr>
        </p:nvSpPr>
        <p:spPr/>
        <p:txBody>
          <a:bodyPr/>
          <a:lstStyle/>
          <a:p>
            <a:fld id="{6D763221-E8CA-7543-9A00-0A19F7C31E5B}" type="datetimeFigureOut">
              <a:rPr lang="en-US" smtClean="0"/>
              <a:t>7/7/2020</a:t>
            </a:fld>
            <a:endParaRPr lang="en-US"/>
          </a:p>
        </p:txBody>
      </p:sp>
      <p:sp>
        <p:nvSpPr>
          <p:cNvPr id="6" name="Footer Placeholder 5">
            <a:extLst>
              <a:ext uri="{FF2B5EF4-FFF2-40B4-BE49-F238E27FC236}">
                <a16:creationId xmlns:a16="http://schemas.microsoft.com/office/drawing/2014/main" id="{39C4B1C7-4ED3-0743-B920-A12004A73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566369-81D0-5648-B78B-3D6D37B4931F}"/>
              </a:ext>
            </a:extLst>
          </p:cNvPr>
          <p:cNvSpPr>
            <a:spLocks noGrp="1"/>
          </p:cNvSpPr>
          <p:nvPr>
            <p:ph type="sldNum" sz="quarter" idx="12"/>
          </p:nvPr>
        </p:nvSpPr>
        <p:spPr/>
        <p:txBody>
          <a:bodyPr/>
          <a:lstStyle/>
          <a:p>
            <a:fld id="{E630E70B-A5A2-B641-92DC-76F47280662B}" type="slidenum">
              <a:rPr lang="en-US" smtClean="0"/>
              <a:t>‹#›</a:t>
            </a:fld>
            <a:endParaRPr lang="en-US"/>
          </a:p>
        </p:txBody>
      </p:sp>
    </p:spTree>
    <p:extLst>
      <p:ext uri="{BB962C8B-B14F-4D97-AF65-F5344CB8AC3E}">
        <p14:creationId xmlns:p14="http://schemas.microsoft.com/office/powerpoint/2010/main" val="1580424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A736EBA-4E1F-4E4B-9957-3BC09977857A}"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985F-8DCD-D448-9126-C9863362D638}" type="slidenum">
              <a:rPr lang="en-US" smtClean="0"/>
              <a:t>‹#›</a:t>
            </a:fld>
            <a:endParaRPr lang="en-US"/>
          </a:p>
        </p:txBody>
      </p:sp>
    </p:spTree>
    <p:extLst>
      <p:ext uri="{BB962C8B-B14F-4D97-AF65-F5344CB8AC3E}">
        <p14:creationId xmlns:p14="http://schemas.microsoft.com/office/powerpoint/2010/main" val="2120086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2822A-A272-FC46-A10E-FF9656365FF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DCBA8EC-ACEC-9E49-80F6-DE5976D8D92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98A6ACE-C76F-2844-9969-D4D6E654330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813543B-F6C2-A94D-9465-BC74AA1BD7FE}"/>
              </a:ext>
            </a:extLst>
          </p:cNvPr>
          <p:cNvSpPr>
            <a:spLocks noGrp="1"/>
          </p:cNvSpPr>
          <p:nvPr>
            <p:ph type="dt" sz="half" idx="10"/>
          </p:nvPr>
        </p:nvSpPr>
        <p:spPr/>
        <p:txBody>
          <a:bodyPr/>
          <a:lstStyle/>
          <a:p>
            <a:fld id="{6D763221-E8CA-7543-9A00-0A19F7C31E5B}" type="datetimeFigureOut">
              <a:rPr lang="en-US" smtClean="0"/>
              <a:t>7/7/2020</a:t>
            </a:fld>
            <a:endParaRPr lang="en-US"/>
          </a:p>
        </p:txBody>
      </p:sp>
      <p:sp>
        <p:nvSpPr>
          <p:cNvPr id="6" name="Footer Placeholder 5">
            <a:extLst>
              <a:ext uri="{FF2B5EF4-FFF2-40B4-BE49-F238E27FC236}">
                <a16:creationId xmlns:a16="http://schemas.microsoft.com/office/drawing/2014/main" id="{468A4AF9-5305-D24B-8CB0-27A023DA38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64BBD-D621-2343-9E9B-C34A43E29668}"/>
              </a:ext>
            </a:extLst>
          </p:cNvPr>
          <p:cNvSpPr>
            <a:spLocks noGrp="1"/>
          </p:cNvSpPr>
          <p:nvPr>
            <p:ph type="sldNum" sz="quarter" idx="12"/>
          </p:nvPr>
        </p:nvSpPr>
        <p:spPr/>
        <p:txBody>
          <a:bodyPr/>
          <a:lstStyle/>
          <a:p>
            <a:fld id="{E630E70B-A5A2-B641-92DC-76F47280662B}" type="slidenum">
              <a:rPr lang="en-US" smtClean="0"/>
              <a:t>‹#›</a:t>
            </a:fld>
            <a:endParaRPr lang="en-US"/>
          </a:p>
        </p:txBody>
      </p:sp>
    </p:spTree>
    <p:extLst>
      <p:ext uri="{BB962C8B-B14F-4D97-AF65-F5344CB8AC3E}">
        <p14:creationId xmlns:p14="http://schemas.microsoft.com/office/powerpoint/2010/main" val="2795551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3F442-DB0D-B34D-A79D-6DCC9D8070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7CCF3-4BB1-2945-8D2A-A4D657F0C7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B642C-BB22-4848-A53F-D596C272DBCD}"/>
              </a:ext>
            </a:extLst>
          </p:cNvPr>
          <p:cNvSpPr>
            <a:spLocks noGrp="1"/>
          </p:cNvSpPr>
          <p:nvPr>
            <p:ph type="dt" sz="half" idx="10"/>
          </p:nvPr>
        </p:nvSpPr>
        <p:spPr/>
        <p:txBody>
          <a:bodyPr/>
          <a:lstStyle/>
          <a:p>
            <a:fld id="{6D763221-E8CA-7543-9A00-0A19F7C31E5B}" type="datetimeFigureOut">
              <a:rPr lang="en-US" smtClean="0"/>
              <a:t>7/7/2020</a:t>
            </a:fld>
            <a:endParaRPr lang="en-US"/>
          </a:p>
        </p:txBody>
      </p:sp>
      <p:sp>
        <p:nvSpPr>
          <p:cNvPr id="5" name="Footer Placeholder 4">
            <a:extLst>
              <a:ext uri="{FF2B5EF4-FFF2-40B4-BE49-F238E27FC236}">
                <a16:creationId xmlns:a16="http://schemas.microsoft.com/office/drawing/2014/main" id="{DCB77EA0-BBC2-1C47-AA6C-CCF45B8FC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27FFE-1A3B-504D-8ECA-1B84CC508E38}"/>
              </a:ext>
            </a:extLst>
          </p:cNvPr>
          <p:cNvSpPr>
            <a:spLocks noGrp="1"/>
          </p:cNvSpPr>
          <p:nvPr>
            <p:ph type="sldNum" sz="quarter" idx="12"/>
          </p:nvPr>
        </p:nvSpPr>
        <p:spPr/>
        <p:txBody>
          <a:bodyPr/>
          <a:lstStyle/>
          <a:p>
            <a:fld id="{E630E70B-A5A2-B641-92DC-76F47280662B}" type="slidenum">
              <a:rPr lang="en-US" smtClean="0"/>
              <a:t>‹#›</a:t>
            </a:fld>
            <a:endParaRPr lang="en-US"/>
          </a:p>
        </p:txBody>
      </p:sp>
    </p:spTree>
    <p:extLst>
      <p:ext uri="{BB962C8B-B14F-4D97-AF65-F5344CB8AC3E}">
        <p14:creationId xmlns:p14="http://schemas.microsoft.com/office/powerpoint/2010/main" val="1459502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185250-6FCD-0348-A33C-3BC55D815C1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40632C-4AF8-324C-A321-FCC59D4794B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28497-DC13-D447-8C29-B8EAB8F9128C}"/>
              </a:ext>
            </a:extLst>
          </p:cNvPr>
          <p:cNvSpPr>
            <a:spLocks noGrp="1"/>
          </p:cNvSpPr>
          <p:nvPr>
            <p:ph type="dt" sz="half" idx="10"/>
          </p:nvPr>
        </p:nvSpPr>
        <p:spPr/>
        <p:txBody>
          <a:bodyPr/>
          <a:lstStyle/>
          <a:p>
            <a:fld id="{6D763221-E8CA-7543-9A00-0A19F7C31E5B}" type="datetimeFigureOut">
              <a:rPr lang="en-US" smtClean="0"/>
              <a:t>7/7/2020</a:t>
            </a:fld>
            <a:endParaRPr lang="en-US"/>
          </a:p>
        </p:txBody>
      </p:sp>
      <p:sp>
        <p:nvSpPr>
          <p:cNvPr id="5" name="Footer Placeholder 4">
            <a:extLst>
              <a:ext uri="{FF2B5EF4-FFF2-40B4-BE49-F238E27FC236}">
                <a16:creationId xmlns:a16="http://schemas.microsoft.com/office/drawing/2014/main" id="{82CA11D7-EC89-9D4B-B60E-1A066C34B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E9217-5DAC-9447-B9F1-D14AEDDBA17F}"/>
              </a:ext>
            </a:extLst>
          </p:cNvPr>
          <p:cNvSpPr>
            <a:spLocks noGrp="1"/>
          </p:cNvSpPr>
          <p:nvPr>
            <p:ph type="sldNum" sz="quarter" idx="12"/>
          </p:nvPr>
        </p:nvSpPr>
        <p:spPr/>
        <p:txBody>
          <a:bodyPr/>
          <a:lstStyle/>
          <a:p>
            <a:fld id="{E630E70B-A5A2-B641-92DC-76F47280662B}" type="slidenum">
              <a:rPr lang="en-US" smtClean="0"/>
              <a:t>‹#›</a:t>
            </a:fld>
            <a:endParaRPr lang="en-US"/>
          </a:p>
        </p:txBody>
      </p:sp>
    </p:spTree>
    <p:extLst>
      <p:ext uri="{BB962C8B-B14F-4D97-AF65-F5344CB8AC3E}">
        <p14:creationId xmlns:p14="http://schemas.microsoft.com/office/powerpoint/2010/main" val="1978318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wmo2016_powerpoint_standard_v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fr-CH"/>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Click to edit Master subtitle style</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
        <p:nvSpPr>
          <p:cNvPr id="4" name="Footer Placeholder 3"/>
          <p:cNvSpPr>
            <a:spLocks noGrp="1"/>
          </p:cNvSpPr>
          <p:nvPr>
            <p:ph type="ftr" sz="quarter" idx="13"/>
          </p:nvPr>
        </p:nvSpPr>
        <p:spPr/>
        <p:txBody>
          <a:bodyPr/>
          <a:lstStyle/>
          <a:p>
            <a:r>
              <a:rPr lang="en-GB"/>
              <a:t>RA-IV Hurricane Committee Meeting, Martinique, April 10 2018</a:t>
            </a:r>
          </a:p>
        </p:txBody>
      </p:sp>
      <p:pic>
        <p:nvPicPr>
          <p:cNvPr id="7" name="Picture 6" descr="wmo2016_powerpoint_standard_v2-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7491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idx="1"/>
          </p:nvPr>
        </p:nvSpPr>
        <p:spPr/>
        <p:txBody>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pic>
        <p:nvPicPr>
          <p:cNvPr id="7" name="Picture 6" descr="wmo2016_powerpoint_standard_v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
        <p:nvSpPr>
          <p:cNvPr id="4" name="Footer Placeholder 3"/>
          <p:cNvSpPr>
            <a:spLocks noGrp="1"/>
          </p:cNvSpPr>
          <p:nvPr>
            <p:ph type="ftr" sz="quarter" idx="13"/>
          </p:nvPr>
        </p:nvSpPr>
        <p:spPr/>
        <p:txBody>
          <a:bodyPr/>
          <a:lstStyle/>
          <a:p>
            <a:r>
              <a:rPr lang="en-GB"/>
              <a:t>cbs-16@wmo.int</a:t>
            </a:r>
          </a:p>
        </p:txBody>
      </p:sp>
    </p:spTree>
    <p:extLst>
      <p:ext uri="{BB962C8B-B14F-4D97-AF65-F5344CB8AC3E}">
        <p14:creationId xmlns:p14="http://schemas.microsoft.com/office/powerpoint/2010/main" val="3996381158"/>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H"/>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a:t>Click to edit Master text styles</a:t>
            </a:r>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4" name="Footer Placeholder 3"/>
          <p:cNvSpPr>
            <a:spLocks noGrp="1"/>
          </p:cNvSpPr>
          <p:nvPr>
            <p:ph type="ftr" sz="quarter" idx="13"/>
          </p:nvPr>
        </p:nvSpPr>
        <p:spPr/>
        <p:txBody>
          <a:bodyPr/>
          <a:lstStyle/>
          <a:p>
            <a:r>
              <a:rPr lang="en-GB"/>
              <a:t>cbs-16@wmo.int</a:t>
            </a:r>
          </a:p>
        </p:txBody>
      </p:sp>
    </p:spTree>
    <p:extLst>
      <p:ext uri="{BB962C8B-B14F-4D97-AF65-F5344CB8AC3E}">
        <p14:creationId xmlns:p14="http://schemas.microsoft.com/office/powerpoint/2010/main" val="564173220"/>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
        <p:nvSpPr>
          <p:cNvPr id="5" name="Footer Placeholder 4"/>
          <p:cNvSpPr>
            <a:spLocks noGrp="1"/>
          </p:cNvSpPr>
          <p:nvPr>
            <p:ph type="ftr" sz="quarter" idx="13"/>
          </p:nvPr>
        </p:nvSpPr>
        <p:spPr/>
        <p:txBody>
          <a:bodyPr/>
          <a:lstStyle/>
          <a:p>
            <a:r>
              <a:rPr lang="en-GB"/>
              <a:t>cbs-16@wmo.int</a:t>
            </a:r>
          </a:p>
        </p:txBody>
      </p:sp>
    </p:spTree>
    <p:extLst>
      <p:ext uri="{BB962C8B-B14F-4D97-AF65-F5344CB8AC3E}">
        <p14:creationId xmlns:p14="http://schemas.microsoft.com/office/powerpoint/2010/main" val="1214498146"/>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
        <p:nvSpPr>
          <p:cNvPr id="7" name="Footer Placeholder 6"/>
          <p:cNvSpPr>
            <a:spLocks noGrp="1"/>
          </p:cNvSpPr>
          <p:nvPr>
            <p:ph type="ftr" sz="quarter" idx="13"/>
          </p:nvPr>
        </p:nvSpPr>
        <p:spPr/>
        <p:txBody>
          <a:bodyPr/>
          <a:lstStyle/>
          <a:p>
            <a:r>
              <a:rPr lang="en-GB"/>
              <a:t>cbs-16@wmo.int</a:t>
            </a:r>
          </a:p>
        </p:txBody>
      </p:sp>
    </p:spTree>
    <p:extLst>
      <p:ext uri="{BB962C8B-B14F-4D97-AF65-F5344CB8AC3E}">
        <p14:creationId xmlns:p14="http://schemas.microsoft.com/office/powerpoint/2010/main" val="1197517804"/>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Click to edit Master title style</a:t>
            </a:r>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
        <p:nvSpPr>
          <p:cNvPr id="3" name="Footer Placeholder 2"/>
          <p:cNvSpPr>
            <a:spLocks noGrp="1"/>
          </p:cNvSpPr>
          <p:nvPr>
            <p:ph type="ftr" sz="quarter" idx="13"/>
          </p:nvPr>
        </p:nvSpPr>
        <p:spPr/>
        <p:txBody>
          <a:bodyPr/>
          <a:lstStyle/>
          <a:p>
            <a:r>
              <a:rPr lang="en-GB"/>
              <a:t>cbs-16@wmo.int</a:t>
            </a:r>
          </a:p>
        </p:txBody>
      </p:sp>
    </p:spTree>
    <p:extLst>
      <p:ext uri="{BB962C8B-B14F-4D97-AF65-F5344CB8AC3E}">
        <p14:creationId xmlns:p14="http://schemas.microsoft.com/office/powerpoint/2010/main" val="1017191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
        <p:nvSpPr>
          <p:cNvPr id="2" name="Footer Placeholder 1"/>
          <p:cNvSpPr>
            <a:spLocks noGrp="1"/>
          </p:cNvSpPr>
          <p:nvPr>
            <p:ph type="ftr" sz="quarter" idx="13"/>
          </p:nvPr>
        </p:nvSpPr>
        <p:spPr/>
        <p:txBody>
          <a:bodyPr/>
          <a:lstStyle/>
          <a:p>
            <a:r>
              <a:rPr lang="en-GB"/>
              <a:t>cbs-16@wmo.int</a:t>
            </a:r>
          </a:p>
        </p:txBody>
      </p:sp>
    </p:spTree>
    <p:extLst>
      <p:ext uri="{BB962C8B-B14F-4D97-AF65-F5344CB8AC3E}">
        <p14:creationId xmlns:p14="http://schemas.microsoft.com/office/powerpoint/2010/main" val="4292263604"/>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A736EBA-4E1F-4E4B-9957-3BC09977857A}"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985F-8DCD-D448-9126-C9863362D638}" type="slidenum">
              <a:rPr lang="en-US" smtClean="0"/>
              <a:t>‹#›</a:t>
            </a:fld>
            <a:endParaRPr lang="en-US"/>
          </a:p>
        </p:txBody>
      </p:sp>
    </p:spTree>
    <p:extLst>
      <p:ext uri="{BB962C8B-B14F-4D97-AF65-F5344CB8AC3E}">
        <p14:creationId xmlns:p14="http://schemas.microsoft.com/office/powerpoint/2010/main" val="4084015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H"/>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Click to edit Master text styles</a:t>
            </a:r>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
        <p:nvSpPr>
          <p:cNvPr id="5" name="Footer Placeholder 4"/>
          <p:cNvSpPr>
            <a:spLocks noGrp="1"/>
          </p:cNvSpPr>
          <p:nvPr>
            <p:ph type="ftr" sz="quarter" idx="13"/>
          </p:nvPr>
        </p:nvSpPr>
        <p:spPr/>
        <p:txBody>
          <a:bodyPr/>
          <a:lstStyle/>
          <a:p>
            <a:r>
              <a:rPr lang="en-GB"/>
              <a:t>cbs-16@wmo.int</a:t>
            </a:r>
          </a:p>
        </p:txBody>
      </p:sp>
    </p:spTree>
    <p:extLst>
      <p:ext uri="{BB962C8B-B14F-4D97-AF65-F5344CB8AC3E}">
        <p14:creationId xmlns:p14="http://schemas.microsoft.com/office/powerpoint/2010/main" val="3975952172"/>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H"/>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Click to edit Master text styles</a:t>
            </a:r>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
        <p:nvSpPr>
          <p:cNvPr id="5" name="Footer Placeholder 4"/>
          <p:cNvSpPr>
            <a:spLocks noGrp="1"/>
          </p:cNvSpPr>
          <p:nvPr>
            <p:ph type="ftr" sz="quarter" idx="13"/>
          </p:nvPr>
        </p:nvSpPr>
        <p:spPr/>
        <p:txBody>
          <a:bodyPr/>
          <a:lstStyle/>
          <a:p>
            <a:r>
              <a:rPr lang="en-GB"/>
              <a:t>cbs-16@wmo.int</a:t>
            </a:r>
          </a:p>
        </p:txBody>
      </p:sp>
    </p:spTree>
    <p:extLst>
      <p:ext uri="{BB962C8B-B14F-4D97-AF65-F5344CB8AC3E}">
        <p14:creationId xmlns:p14="http://schemas.microsoft.com/office/powerpoint/2010/main" val="1776584867"/>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p>
            <a:r>
              <a:rPr dirty="0"/>
              <a:t>Title Text</a:t>
            </a:r>
          </a:p>
        </p:txBody>
      </p:sp>
      <p:sp>
        <p:nvSpPr>
          <p:cNvPr id="68" name="Shape 68"/>
          <p:cNvSpPr>
            <a:spLocks noGrp="1"/>
          </p:cNvSpPr>
          <p:nvPr>
            <p:ph type="body" idx="1"/>
          </p:nvPr>
        </p:nvSpPr>
        <p:spPr>
          <a:prstGeom prst="rect">
            <a:avLst/>
          </a:prstGeom>
        </p:spPr>
        <p:txBody>
          <a:bodyPr/>
          <a:lstStyle>
            <a:lvl2pPr marL="447675" indent="0">
              <a:defRPr/>
            </a:lvl2pPr>
            <a:lvl3pPr marL="895350" indent="0">
              <a:defRPr/>
            </a:lvl3pPr>
            <a:lvl4pPr marL="1254125" indent="0">
              <a:defRPr/>
            </a:lvl4pPr>
            <a:lvl5pPr marL="1789113" inden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608719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2B13-9FAF-4F36-9295-365760AB6B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8C0DAC-8BE1-44B9-8F20-4E311EDBC5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80697-E634-4B36-A2FE-DE334CC74550}"/>
              </a:ext>
            </a:extLst>
          </p:cNvPr>
          <p:cNvSpPr>
            <a:spLocks noGrp="1"/>
          </p:cNvSpPr>
          <p:nvPr>
            <p:ph type="dt" sz="half" idx="10"/>
          </p:nvPr>
        </p:nvSpPr>
        <p:spPr/>
        <p:txBody>
          <a:bodyPr/>
          <a:lstStyle/>
          <a:p>
            <a:fld id="{A8032D65-6B85-4026-A73E-A2B815148572}" type="datetime1">
              <a:rPr lang="en-US" smtClean="0"/>
              <a:t>7/7/2020</a:t>
            </a:fld>
            <a:endParaRPr lang="en-US"/>
          </a:p>
        </p:txBody>
      </p:sp>
      <p:sp>
        <p:nvSpPr>
          <p:cNvPr id="5" name="Footer Placeholder 4">
            <a:extLst>
              <a:ext uri="{FF2B5EF4-FFF2-40B4-BE49-F238E27FC236}">
                <a16:creationId xmlns:a16="http://schemas.microsoft.com/office/drawing/2014/main" id="{29E8A3E7-C89F-4AE8-98F6-223565F91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A716F-58B7-4D42-8D5B-F752A9BA67F1}"/>
              </a:ext>
            </a:extLst>
          </p:cNvPr>
          <p:cNvSpPr>
            <a:spLocks noGrp="1"/>
          </p:cNvSpPr>
          <p:nvPr>
            <p:ph type="sldNum" sz="quarter" idx="12"/>
          </p:nvPr>
        </p:nvSpPr>
        <p:spPr/>
        <p:txBody>
          <a:bodyPr/>
          <a:lstStyle/>
          <a:p>
            <a:fld id="{2A1B4AB2-70B9-4983-99E3-C0E199F82BD6}" type="slidenum">
              <a:rPr lang="en-US" smtClean="0"/>
              <a:t>‹#›</a:t>
            </a:fld>
            <a:endParaRPr lang="en-US"/>
          </a:p>
        </p:txBody>
      </p:sp>
    </p:spTree>
    <p:extLst>
      <p:ext uri="{BB962C8B-B14F-4D97-AF65-F5344CB8AC3E}">
        <p14:creationId xmlns:p14="http://schemas.microsoft.com/office/powerpoint/2010/main" val="211588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57AA-BA3F-FD4A-B0AD-09B5A1D6F30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A3B6AA4-5A2E-5A41-84E6-D481747AC33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AA3FA2A-1563-7742-9EE9-560F11ECDD45}"/>
              </a:ext>
            </a:extLst>
          </p:cNvPr>
          <p:cNvSpPr>
            <a:spLocks noGrp="1"/>
          </p:cNvSpPr>
          <p:nvPr>
            <p:ph type="dt" sz="half" idx="10"/>
          </p:nvPr>
        </p:nvSpPr>
        <p:spPr/>
        <p:txBody>
          <a:bodyPr/>
          <a:lstStyle/>
          <a:p>
            <a:fld id="{5AC8F3AE-218B-3043-9320-D585A75F25C0}" type="datetimeFigureOut">
              <a:rPr lang="en-US" smtClean="0"/>
              <a:t>7/7/2020</a:t>
            </a:fld>
            <a:endParaRPr lang="en-US"/>
          </a:p>
        </p:txBody>
      </p:sp>
      <p:sp>
        <p:nvSpPr>
          <p:cNvPr id="5" name="Footer Placeholder 4">
            <a:extLst>
              <a:ext uri="{FF2B5EF4-FFF2-40B4-BE49-F238E27FC236}">
                <a16:creationId xmlns:a16="http://schemas.microsoft.com/office/drawing/2014/main" id="{DA92CBB0-C3BC-4240-9F0D-B2EBCE009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E0A2B-ECE7-A74D-A908-BBD840DEC01D}"/>
              </a:ext>
            </a:extLst>
          </p:cNvPr>
          <p:cNvSpPr>
            <a:spLocks noGrp="1"/>
          </p:cNvSpPr>
          <p:nvPr>
            <p:ph type="sldNum" sz="quarter" idx="12"/>
          </p:nvPr>
        </p:nvSpPr>
        <p:spPr/>
        <p:txBody>
          <a:bodyPr/>
          <a:lstStyle/>
          <a:p>
            <a:fld id="{1C30EF60-43CD-394F-81F3-2580D56DB84A}" type="slidenum">
              <a:rPr lang="en-US" smtClean="0"/>
              <a:t>‹#›</a:t>
            </a:fld>
            <a:endParaRPr lang="en-US"/>
          </a:p>
        </p:txBody>
      </p:sp>
    </p:spTree>
    <p:extLst>
      <p:ext uri="{BB962C8B-B14F-4D97-AF65-F5344CB8AC3E}">
        <p14:creationId xmlns:p14="http://schemas.microsoft.com/office/powerpoint/2010/main" val="2314431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2FC3-7A09-E541-A92C-EA06030CC9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BFA5F0-B61C-A64A-8397-0341EC3CBD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7BD71-CF47-FD4B-9F10-958A69D5CB9E}"/>
              </a:ext>
            </a:extLst>
          </p:cNvPr>
          <p:cNvSpPr>
            <a:spLocks noGrp="1"/>
          </p:cNvSpPr>
          <p:nvPr>
            <p:ph type="dt" sz="half" idx="10"/>
          </p:nvPr>
        </p:nvSpPr>
        <p:spPr/>
        <p:txBody>
          <a:bodyPr/>
          <a:lstStyle/>
          <a:p>
            <a:fld id="{5AC8F3AE-218B-3043-9320-D585A75F25C0}" type="datetimeFigureOut">
              <a:rPr lang="en-US" smtClean="0"/>
              <a:t>7/7/2020</a:t>
            </a:fld>
            <a:endParaRPr lang="en-US"/>
          </a:p>
        </p:txBody>
      </p:sp>
      <p:sp>
        <p:nvSpPr>
          <p:cNvPr id="5" name="Footer Placeholder 4">
            <a:extLst>
              <a:ext uri="{FF2B5EF4-FFF2-40B4-BE49-F238E27FC236}">
                <a16:creationId xmlns:a16="http://schemas.microsoft.com/office/drawing/2014/main" id="{766F8A98-DE19-514B-8C25-EE3C4E139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A83DD-ABDF-2849-BD44-C455B9ABC735}"/>
              </a:ext>
            </a:extLst>
          </p:cNvPr>
          <p:cNvSpPr>
            <a:spLocks noGrp="1"/>
          </p:cNvSpPr>
          <p:nvPr>
            <p:ph type="sldNum" sz="quarter" idx="12"/>
          </p:nvPr>
        </p:nvSpPr>
        <p:spPr/>
        <p:txBody>
          <a:bodyPr/>
          <a:lstStyle/>
          <a:p>
            <a:fld id="{1C30EF60-43CD-394F-81F3-2580D56DB84A}" type="slidenum">
              <a:rPr lang="en-US" smtClean="0"/>
              <a:t>‹#›</a:t>
            </a:fld>
            <a:endParaRPr lang="en-US"/>
          </a:p>
        </p:txBody>
      </p:sp>
    </p:spTree>
    <p:extLst>
      <p:ext uri="{BB962C8B-B14F-4D97-AF65-F5344CB8AC3E}">
        <p14:creationId xmlns:p14="http://schemas.microsoft.com/office/powerpoint/2010/main" val="3502645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77F0-56FA-6642-B28D-E8A9BEA22DF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4A28B56-6B26-A34E-AF5D-FF4507EC43C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48BE07-C522-624D-8D4A-60451281BAAE}"/>
              </a:ext>
            </a:extLst>
          </p:cNvPr>
          <p:cNvSpPr>
            <a:spLocks noGrp="1"/>
          </p:cNvSpPr>
          <p:nvPr>
            <p:ph type="dt" sz="half" idx="10"/>
          </p:nvPr>
        </p:nvSpPr>
        <p:spPr/>
        <p:txBody>
          <a:bodyPr/>
          <a:lstStyle/>
          <a:p>
            <a:fld id="{5AC8F3AE-218B-3043-9320-D585A75F25C0}" type="datetimeFigureOut">
              <a:rPr lang="en-US" smtClean="0"/>
              <a:t>7/7/2020</a:t>
            </a:fld>
            <a:endParaRPr lang="en-US"/>
          </a:p>
        </p:txBody>
      </p:sp>
      <p:sp>
        <p:nvSpPr>
          <p:cNvPr id="5" name="Footer Placeholder 4">
            <a:extLst>
              <a:ext uri="{FF2B5EF4-FFF2-40B4-BE49-F238E27FC236}">
                <a16:creationId xmlns:a16="http://schemas.microsoft.com/office/drawing/2014/main" id="{245C72D6-331E-D84A-9EF6-AF0AAD9EB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0F9D-CA48-DD4D-B0A4-FF0ECE805558}"/>
              </a:ext>
            </a:extLst>
          </p:cNvPr>
          <p:cNvSpPr>
            <a:spLocks noGrp="1"/>
          </p:cNvSpPr>
          <p:nvPr>
            <p:ph type="sldNum" sz="quarter" idx="12"/>
          </p:nvPr>
        </p:nvSpPr>
        <p:spPr/>
        <p:txBody>
          <a:bodyPr/>
          <a:lstStyle/>
          <a:p>
            <a:fld id="{1C30EF60-43CD-394F-81F3-2580D56DB84A}" type="slidenum">
              <a:rPr lang="en-US" smtClean="0"/>
              <a:t>‹#›</a:t>
            </a:fld>
            <a:endParaRPr lang="en-US"/>
          </a:p>
        </p:txBody>
      </p:sp>
    </p:spTree>
    <p:extLst>
      <p:ext uri="{BB962C8B-B14F-4D97-AF65-F5344CB8AC3E}">
        <p14:creationId xmlns:p14="http://schemas.microsoft.com/office/powerpoint/2010/main" val="1729849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2E12-5F33-2341-A043-8003D9769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2E2CD2-1166-0047-968A-5DC80B945BC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3A7501-2357-6E42-91C3-EA3018D5747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2DE705-AF19-084B-95A5-019ACC08E602}"/>
              </a:ext>
            </a:extLst>
          </p:cNvPr>
          <p:cNvSpPr>
            <a:spLocks noGrp="1"/>
          </p:cNvSpPr>
          <p:nvPr>
            <p:ph type="dt" sz="half" idx="10"/>
          </p:nvPr>
        </p:nvSpPr>
        <p:spPr/>
        <p:txBody>
          <a:bodyPr/>
          <a:lstStyle/>
          <a:p>
            <a:fld id="{5AC8F3AE-218B-3043-9320-D585A75F25C0}" type="datetimeFigureOut">
              <a:rPr lang="en-US" smtClean="0"/>
              <a:t>7/7/2020</a:t>
            </a:fld>
            <a:endParaRPr lang="en-US"/>
          </a:p>
        </p:txBody>
      </p:sp>
      <p:sp>
        <p:nvSpPr>
          <p:cNvPr id="6" name="Footer Placeholder 5">
            <a:extLst>
              <a:ext uri="{FF2B5EF4-FFF2-40B4-BE49-F238E27FC236}">
                <a16:creationId xmlns:a16="http://schemas.microsoft.com/office/drawing/2014/main" id="{B0216D5F-A1E7-D340-B072-1D8B219AA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98E500-D25C-C243-99B3-EF08DAEAB256}"/>
              </a:ext>
            </a:extLst>
          </p:cNvPr>
          <p:cNvSpPr>
            <a:spLocks noGrp="1"/>
          </p:cNvSpPr>
          <p:nvPr>
            <p:ph type="sldNum" sz="quarter" idx="12"/>
          </p:nvPr>
        </p:nvSpPr>
        <p:spPr/>
        <p:txBody>
          <a:bodyPr/>
          <a:lstStyle/>
          <a:p>
            <a:fld id="{1C30EF60-43CD-394F-81F3-2580D56DB84A}" type="slidenum">
              <a:rPr lang="en-US" smtClean="0"/>
              <a:t>‹#›</a:t>
            </a:fld>
            <a:endParaRPr lang="en-US"/>
          </a:p>
        </p:txBody>
      </p:sp>
    </p:spTree>
    <p:extLst>
      <p:ext uri="{BB962C8B-B14F-4D97-AF65-F5344CB8AC3E}">
        <p14:creationId xmlns:p14="http://schemas.microsoft.com/office/powerpoint/2010/main" val="517467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095CD-3A12-454F-8186-E583E1D7050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667FC0-ABD1-C949-9035-0790E791580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CB9C599-E289-9047-BA4F-B651642F74E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EE61ED-C1FB-A846-926B-D960A151F6A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42D227-14EE-7E47-BF67-D06BE1D80FF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2376F-7A91-C748-8BE9-A10F91635CCD}"/>
              </a:ext>
            </a:extLst>
          </p:cNvPr>
          <p:cNvSpPr>
            <a:spLocks noGrp="1"/>
          </p:cNvSpPr>
          <p:nvPr>
            <p:ph type="dt" sz="half" idx="10"/>
          </p:nvPr>
        </p:nvSpPr>
        <p:spPr/>
        <p:txBody>
          <a:bodyPr/>
          <a:lstStyle/>
          <a:p>
            <a:fld id="{5AC8F3AE-218B-3043-9320-D585A75F25C0}" type="datetimeFigureOut">
              <a:rPr lang="en-US" smtClean="0"/>
              <a:t>7/7/2020</a:t>
            </a:fld>
            <a:endParaRPr lang="en-US"/>
          </a:p>
        </p:txBody>
      </p:sp>
      <p:sp>
        <p:nvSpPr>
          <p:cNvPr id="8" name="Footer Placeholder 7">
            <a:extLst>
              <a:ext uri="{FF2B5EF4-FFF2-40B4-BE49-F238E27FC236}">
                <a16:creationId xmlns:a16="http://schemas.microsoft.com/office/drawing/2014/main" id="{72B5B064-8F0D-E448-A903-0C726E324E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01FFB2-4CA4-1341-AF19-B0FC1283887A}"/>
              </a:ext>
            </a:extLst>
          </p:cNvPr>
          <p:cNvSpPr>
            <a:spLocks noGrp="1"/>
          </p:cNvSpPr>
          <p:nvPr>
            <p:ph type="sldNum" sz="quarter" idx="12"/>
          </p:nvPr>
        </p:nvSpPr>
        <p:spPr/>
        <p:txBody>
          <a:bodyPr/>
          <a:lstStyle/>
          <a:p>
            <a:fld id="{1C30EF60-43CD-394F-81F3-2580D56DB84A}" type="slidenum">
              <a:rPr lang="en-US" smtClean="0"/>
              <a:t>‹#›</a:t>
            </a:fld>
            <a:endParaRPr lang="en-US"/>
          </a:p>
        </p:txBody>
      </p:sp>
    </p:spTree>
    <p:extLst>
      <p:ext uri="{BB962C8B-B14F-4D97-AF65-F5344CB8AC3E}">
        <p14:creationId xmlns:p14="http://schemas.microsoft.com/office/powerpoint/2010/main" val="2451065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E2FF-1EF3-C946-96DB-CD10D5D119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3EA8A9-3147-D44F-B85B-95BB8A3E7F2A}"/>
              </a:ext>
            </a:extLst>
          </p:cNvPr>
          <p:cNvSpPr>
            <a:spLocks noGrp="1"/>
          </p:cNvSpPr>
          <p:nvPr>
            <p:ph type="dt" sz="half" idx="10"/>
          </p:nvPr>
        </p:nvSpPr>
        <p:spPr/>
        <p:txBody>
          <a:bodyPr/>
          <a:lstStyle/>
          <a:p>
            <a:fld id="{5AC8F3AE-218B-3043-9320-D585A75F25C0}" type="datetimeFigureOut">
              <a:rPr lang="en-US" smtClean="0"/>
              <a:t>7/7/2020</a:t>
            </a:fld>
            <a:endParaRPr lang="en-US"/>
          </a:p>
        </p:txBody>
      </p:sp>
      <p:sp>
        <p:nvSpPr>
          <p:cNvPr id="4" name="Footer Placeholder 3">
            <a:extLst>
              <a:ext uri="{FF2B5EF4-FFF2-40B4-BE49-F238E27FC236}">
                <a16:creationId xmlns:a16="http://schemas.microsoft.com/office/drawing/2014/main" id="{9ED3EDCD-048B-0A4F-BC9C-5387C93549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D4E2B4-FDAE-2045-BE4B-9C3C978ADB66}"/>
              </a:ext>
            </a:extLst>
          </p:cNvPr>
          <p:cNvSpPr>
            <a:spLocks noGrp="1"/>
          </p:cNvSpPr>
          <p:nvPr>
            <p:ph type="sldNum" sz="quarter" idx="12"/>
          </p:nvPr>
        </p:nvSpPr>
        <p:spPr/>
        <p:txBody>
          <a:bodyPr/>
          <a:lstStyle/>
          <a:p>
            <a:fld id="{1C30EF60-43CD-394F-81F3-2580D56DB84A}" type="slidenum">
              <a:rPr lang="en-US" smtClean="0"/>
              <a:t>‹#›</a:t>
            </a:fld>
            <a:endParaRPr lang="en-US"/>
          </a:p>
        </p:txBody>
      </p:sp>
    </p:spTree>
    <p:extLst>
      <p:ext uri="{BB962C8B-B14F-4D97-AF65-F5344CB8AC3E}">
        <p14:creationId xmlns:p14="http://schemas.microsoft.com/office/powerpoint/2010/main" val="53205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A736EBA-4E1F-4E4B-9957-3BC09977857A}"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42985F-8DCD-D448-9126-C9863362D638}" type="slidenum">
              <a:rPr lang="en-US" smtClean="0"/>
              <a:t>‹#›</a:t>
            </a:fld>
            <a:endParaRPr lang="en-US"/>
          </a:p>
        </p:txBody>
      </p:sp>
    </p:spTree>
    <p:extLst>
      <p:ext uri="{BB962C8B-B14F-4D97-AF65-F5344CB8AC3E}">
        <p14:creationId xmlns:p14="http://schemas.microsoft.com/office/powerpoint/2010/main" val="871330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9A5587-C598-1D4A-B4C9-D3B22EF4E2DD}"/>
              </a:ext>
            </a:extLst>
          </p:cNvPr>
          <p:cNvSpPr>
            <a:spLocks noGrp="1"/>
          </p:cNvSpPr>
          <p:nvPr>
            <p:ph type="dt" sz="half" idx="10"/>
          </p:nvPr>
        </p:nvSpPr>
        <p:spPr/>
        <p:txBody>
          <a:bodyPr/>
          <a:lstStyle/>
          <a:p>
            <a:fld id="{5AC8F3AE-218B-3043-9320-D585A75F25C0}" type="datetimeFigureOut">
              <a:rPr lang="en-US" smtClean="0"/>
              <a:t>7/7/2020</a:t>
            </a:fld>
            <a:endParaRPr lang="en-US"/>
          </a:p>
        </p:txBody>
      </p:sp>
      <p:sp>
        <p:nvSpPr>
          <p:cNvPr id="3" name="Footer Placeholder 2">
            <a:extLst>
              <a:ext uri="{FF2B5EF4-FFF2-40B4-BE49-F238E27FC236}">
                <a16:creationId xmlns:a16="http://schemas.microsoft.com/office/drawing/2014/main" id="{611DE7F2-9032-0D4B-A0BE-6F7917F507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1B825D-29A0-6946-8372-D09D482BB775}"/>
              </a:ext>
            </a:extLst>
          </p:cNvPr>
          <p:cNvSpPr>
            <a:spLocks noGrp="1"/>
          </p:cNvSpPr>
          <p:nvPr>
            <p:ph type="sldNum" sz="quarter" idx="12"/>
          </p:nvPr>
        </p:nvSpPr>
        <p:spPr/>
        <p:txBody>
          <a:bodyPr/>
          <a:lstStyle/>
          <a:p>
            <a:fld id="{1C30EF60-43CD-394F-81F3-2580D56DB84A}" type="slidenum">
              <a:rPr lang="en-US" smtClean="0"/>
              <a:t>‹#›</a:t>
            </a:fld>
            <a:endParaRPr lang="en-US"/>
          </a:p>
        </p:txBody>
      </p:sp>
    </p:spTree>
    <p:extLst>
      <p:ext uri="{BB962C8B-B14F-4D97-AF65-F5344CB8AC3E}">
        <p14:creationId xmlns:p14="http://schemas.microsoft.com/office/powerpoint/2010/main" val="2469188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37DB9-044F-F84D-87EE-88357E07D19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87106C6-6BB5-D240-8106-30D8EEDF492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1E9D18-6394-DE4D-A878-59F5596E91E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2AC1942-9A18-2344-8B02-B899983AB087}"/>
              </a:ext>
            </a:extLst>
          </p:cNvPr>
          <p:cNvSpPr>
            <a:spLocks noGrp="1"/>
          </p:cNvSpPr>
          <p:nvPr>
            <p:ph type="dt" sz="half" idx="10"/>
          </p:nvPr>
        </p:nvSpPr>
        <p:spPr/>
        <p:txBody>
          <a:bodyPr/>
          <a:lstStyle/>
          <a:p>
            <a:fld id="{5AC8F3AE-218B-3043-9320-D585A75F25C0}" type="datetimeFigureOut">
              <a:rPr lang="en-US" smtClean="0"/>
              <a:t>7/7/2020</a:t>
            </a:fld>
            <a:endParaRPr lang="en-US"/>
          </a:p>
        </p:txBody>
      </p:sp>
      <p:sp>
        <p:nvSpPr>
          <p:cNvPr id="6" name="Footer Placeholder 5">
            <a:extLst>
              <a:ext uri="{FF2B5EF4-FFF2-40B4-BE49-F238E27FC236}">
                <a16:creationId xmlns:a16="http://schemas.microsoft.com/office/drawing/2014/main" id="{E79CE2A9-D560-E547-8692-53B1FC0F42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BA01A-6918-314D-AB7F-11EA343D59C2}"/>
              </a:ext>
            </a:extLst>
          </p:cNvPr>
          <p:cNvSpPr>
            <a:spLocks noGrp="1"/>
          </p:cNvSpPr>
          <p:nvPr>
            <p:ph type="sldNum" sz="quarter" idx="12"/>
          </p:nvPr>
        </p:nvSpPr>
        <p:spPr/>
        <p:txBody>
          <a:bodyPr/>
          <a:lstStyle/>
          <a:p>
            <a:fld id="{1C30EF60-43CD-394F-81F3-2580D56DB84A}" type="slidenum">
              <a:rPr lang="en-US" smtClean="0"/>
              <a:t>‹#›</a:t>
            </a:fld>
            <a:endParaRPr lang="en-US"/>
          </a:p>
        </p:txBody>
      </p:sp>
    </p:spTree>
    <p:extLst>
      <p:ext uri="{BB962C8B-B14F-4D97-AF65-F5344CB8AC3E}">
        <p14:creationId xmlns:p14="http://schemas.microsoft.com/office/powerpoint/2010/main" val="1861161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7CB80-B6ED-8045-B572-284FFE17F7B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203A97D-B221-6440-B8F4-9B8CBDC5797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EF5FD75-FBE7-BA4F-8963-BA277E3251C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511384D-05AC-6146-943A-9CE4F89C09E2}"/>
              </a:ext>
            </a:extLst>
          </p:cNvPr>
          <p:cNvSpPr>
            <a:spLocks noGrp="1"/>
          </p:cNvSpPr>
          <p:nvPr>
            <p:ph type="dt" sz="half" idx="10"/>
          </p:nvPr>
        </p:nvSpPr>
        <p:spPr/>
        <p:txBody>
          <a:bodyPr/>
          <a:lstStyle/>
          <a:p>
            <a:fld id="{5AC8F3AE-218B-3043-9320-D585A75F25C0}" type="datetimeFigureOut">
              <a:rPr lang="en-US" smtClean="0"/>
              <a:t>7/7/2020</a:t>
            </a:fld>
            <a:endParaRPr lang="en-US"/>
          </a:p>
        </p:txBody>
      </p:sp>
      <p:sp>
        <p:nvSpPr>
          <p:cNvPr id="6" name="Footer Placeholder 5">
            <a:extLst>
              <a:ext uri="{FF2B5EF4-FFF2-40B4-BE49-F238E27FC236}">
                <a16:creationId xmlns:a16="http://schemas.microsoft.com/office/drawing/2014/main" id="{F894A4B6-16A8-0241-BDEA-6987E79AD5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29B0E-2622-BF42-8EA3-D1B734567669}"/>
              </a:ext>
            </a:extLst>
          </p:cNvPr>
          <p:cNvSpPr>
            <a:spLocks noGrp="1"/>
          </p:cNvSpPr>
          <p:nvPr>
            <p:ph type="sldNum" sz="quarter" idx="12"/>
          </p:nvPr>
        </p:nvSpPr>
        <p:spPr/>
        <p:txBody>
          <a:bodyPr/>
          <a:lstStyle/>
          <a:p>
            <a:fld id="{1C30EF60-43CD-394F-81F3-2580D56DB84A}" type="slidenum">
              <a:rPr lang="en-US" smtClean="0"/>
              <a:t>‹#›</a:t>
            </a:fld>
            <a:endParaRPr lang="en-US"/>
          </a:p>
        </p:txBody>
      </p:sp>
    </p:spTree>
    <p:extLst>
      <p:ext uri="{BB962C8B-B14F-4D97-AF65-F5344CB8AC3E}">
        <p14:creationId xmlns:p14="http://schemas.microsoft.com/office/powerpoint/2010/main" val="36834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F1F1-BA7A-DB4E-B500-434AF847B3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9AF35-CCB9-444E-BCD5-6E4EEE5558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99061-5695-2144-B9A6-C7C66041CE36}"/>
              </a:ext>
            </a:extLst>
          </p:cNvPr>
          <p:cNvSpPr>
            <a:spLocks noGrp="1"/>
          </p:cNvSpPr>
          <p:nvPr>
            <p:ph type="dt" sz="half" idx="10"/>
          </p:nvPr>
        </p:nvSpPr>
        <p:spPr/>
        <p:txBody>
          <a:bodyPr/>
          <a:lstStyle/>
          <a:p>
            <a:fld id="{5AC8F3AE-218B-3043-9320-D585A75F25C0}" type="datetimeFigureOut">
              <a:rPr lang="en-US" smtClean="0"/>
              <a:t>7/7/2020</a:t>
            </a:fld>
            <a:endParaRPr lang="en-US"/>
          </a:p>
        </p:txBody>
      </p:sp>
      <p:sp>
        <p:nvSpPr>
          <p:cNvPr id="5" name="Footer Placeholder 4">
            <a:extLst>
              <a:ext uri="{FF2B5EF4-FFF2-40B4-BE49-F238E27FC236}">
                <a16:creationId xmlns:a16="http://schemas.microsoft.com/office/drawing/2014/main" id="{5E333E71-DF8E-4A41-813F-22683C9F2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B4ECE5-179E-7E41-A73D-5CFA23486D2C}"/>
              </a:ext>
            </a:extLst>
          </p:cNvPr>
          <p:cNvSpPr>
            <a:spLocks noGrp="1"/>
          </p:cNvSpPr>
          <p:nvPr>
            <p:ph type="sldNum" sz="quarter" idx="12"/>
          </p:nvPr>
        </p:nvSpPr>
        <p:spPr/>
        <p:txBody>
          <a:bodyPr/>
          <a:lstStyle/>
          <a:p>
            <a:fld id="{1C30EF60-43CD-394F-81F3-2580D56DB84A}" type="slidenum">
              <a:rPr lang="en-US" smtClean="0"/>
              <a:t>‹#›</a:t>
            </a:fld>
            <a:endParaRPr lang="en-US"/>
          </a:p>
        </p:txBody>
      </p:sp>
    </p:spTree>
    <p:extLst>
      <p:ext uri="{BB962C8B-B14F-4D97-AF65-F5344CB8AC3E}">
        <p14:creationId xmlns:p14="http://schemas.microsoft.com/office/powerpoint/2010/main" val="2625783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8D04E-B98D-F740-800E-16E88C6917B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76C2BE-34DA-C648-8FA7-20653631743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F6DFC-4227-4044-A2C6-A5481F3FE08D}"/>
              </a:ext>
            </a:extLst>
          </p:cNvPr>
          <p:cNvSpPr>
            <a:spLocks noGrp="1"/>
          </p:cNvSpPr>
          <p:nvPr>
            <p:ph type="dt" sz="half" idx="10"/>
          </p:nvPr>
        </p:nvSpPr>
        <p:spPr/>
        <p:txBody>
          <a:bodyPr/>
          <a:lstStyle/>
          <a:p>
            <a:fld id="{5AC8F3AE-218B-3043-9320-D585A75F25C0}" type="datetimeFigureOut">
              <a:rPr lang="en-US" smtClean="0"/>
              <a:t>7/7/2020</a:t>
            </a:fld>
            <a:endParaRPr lang="en-US"/>
          </a:p>
        </p:txBody>
      </p:sp>
      <p:sp>
        <p:nvSpPr>
          <p:cNvPr id="5" name="Footer Placeholder 4">
            <a:extLst>
              <a:ext uri="{FF2B5EF4-FFF2-40B4-BE49-F238E27FC236}">
                <a16:creationId xmlns:a16="http://schemas.microsoft.com/office/drawing/2014/main" id="{3B40421F-EBCB-4E43-AA1E-CC5AC67F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B6267-4A6D-C747-B4B9-2D423986F70D}"/>
              </a:ext>
            </a:extLst>
          </p:cNvPr>
          <p:cNvSpPr>
            <a:spLocks noGrp="1"/>
          </p:cNvSpPr>
          <p:nvPr>
            <p:ph type="sldNum" sz="quarter" idx="12"/>
          </p:nvPr>
        </p:nvSpPr>
        <p:spPr/>
        <p:txBody>
          <a:bodyPr/>
          <a:lstStyle/>
          <a:p>
            <a:fld id="{1C30EF60-43CD-394F-81F3-2580D56DB84A}" type="slidenum">
              <a:rPr lang="en-US" smtClean="0"/>
              <a:t>‹#›</a:t>
            </a:fld>
            <a:endParaRPr lang="en-US"/>
          </a:p>
        </p:txBody>
      </p:sp>
    </p:spTree>
    <p:extLst>
      <p:ext uri="{BB962C8B-B14F-4D97-AF65-F5344CB8AC3E}">
        <p14:creationId xmlns:p14="http://schemas.microsoft.com/office/powerpoint/2010/main" val="1196131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83" indent="0" algn="ctr">
              <a:buNone/>
              <a:defRPr sz="1500"/>
            </a:lvl2pPr>
            <a:lvl3pPr marL="685765" indent="0" algn="ctr">
              <a:buNone/>
              <a:defRPr sz="1350"/>
            </a:lvl3pPr>
            <a:lvl4pPr marL="1028648"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6F6C29-AE08-4B27-AB86-2D45F621F657}"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EF5C8-5635-4C07-9405-B6FDCE239DB8}" type="slidenum">
              <a:rPr lang="en-US" smtClean="0"/>
              <a:t>‹#›</a:t>
            </a:fld>
            <a:endParaRPr lang="en-US"/>
          </a:p>
        </p:txBody>
      </p:sp>
      <p:sp>
        <p:nvSpPr>
          <p:cNvPr id="7" name="Rectangle 6"/>
          <p:cNvSpPr/>
          <p:nvPr userDrawn="1"/>
        </p:nvSpPr>
        <p:spPr>
          <a:xfrm>
            <a:off x="0" y="902370"/>
            <a:ext cx="9137470" cy="64294"/>
          </a:xfrm>
          <a:prstGeom prst="rect">
            <a:avLst/>
          </a:prstGeom>
          <a:solidFill>
            <a:srgbClr val="00B0F0"/>
          </a:solidFill>
          <a:ln>
            <a:solidFill>
              <a:srgbClr val="00B0F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49"/>
          </a:p>
        </p:txBody>
      </p:sp>
      <p:sp>
        <p:nvSpPr>
          <p:cNvPr id="8" name="Rectangle 7"/>
          <p:cNvSpPr/>
          <p:nvPr userDrawn="1"/>
        </p:nvSpPr>
        <p:spPr>
          <a:xfrm>
            <a:off x="0" y="0"/>
            <a:ext cx="9137470" cy="64294"/>
          </a:xfrm>
          <a:prstGeom prst="rect">
            <a:avLst/>
          </a:prstGeom>
          <a:solidFill>
            <a:srgbClr val="00B0F0"/>
          </a:solidFill>
          <a:ln>
            <a:solidFill>
              <a:srgbClr val="00B0F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49"/>
          </a:p>
        </p:txBody>
      </p:sp>
      <p:sp>
        <p:nvSpPr>
          <p:cNvPr id="9" name="Rectangle 8"/>
          <p:cNvSpPr/>
          <p:nvPr userDrawn="1"/>
        </p:nvSpPr>
        <p:spPr>
          <a:xfrm>
            <a:off x="0" y="6788066"/>
            <a:ext cx="9137470" cy="64294"/>
          </a:xfrm>
          <a:prstGeom prst="rect">
            <a:avLst/>
          </a:prstGeom>
          <a:solidFill>
            <a:srgbClr val="00B0F0"/>
          </a:solidFill>
          <a:ln>
            <a:solidFill>
              <a:srgbClr val="00B0F0"/>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949"/>
          </a:p>
        </p:txBody>
      </p:sp>
      <p:pic>
        <p:nvPicPr>
          <p:cNvPr id="10" name="Picture 3" descr="U:\1405265\1405265 WBG Logo\LOGO FILES\Horizontal\WBG_Horizontal_Color\WBG_Horizontal-RGB.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0381" y="236139"/>
            <a:ext cx="1906413" cy="4973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U:\1405265\1405265 WBG Logo\PPT\WBG_globe-ppt.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230" y="4752430"/>
            <a:ext cx="2309429" cy="21055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9F6DC27-3144-4C7A-971F-514E7690E01C}"/>
              </a:ext>
            </a:extLst>
          </p:cNvPr>
          <p:cNvPicPr>
            <a:picLocks noChangeAspect="1"/>
          </p:cNvPicPr>
          <p:nvPr userDrawn="1"/>
        </p:nvPicPr>
        <p:blipFill>
          <a:blip r:embed="rId4"/>
          <a:stretch>
            <a:fillRect/>
          </a:stretch>
        </p:blipFill>
        <p:spPr>
          <a:xfrm>
            <a:off x="7393646" y="219992"/>
            <a:ext cx="1579974" cy="552928"/>
          </a:xfrm>
          <a:prstGeom prst="rect">
            <a:avLst/>
          </a:prstGeom>
        </p:spPr>
      </p:pic>
    </p:spTree>
    <p:extLst>
      <p:ext uri="{BB962C8B-B14F-4D97-AF65-F5344CB8AC3E}">
        <p14:creationId xmlns:p14="http://schemas.microsoft.com/office/powerpoint/2010/main" val="14143976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3D7275-319F-4171-BF22-282B43B59E6F}"/>
              </a:ext>
            </a:extLst>
          </p:cNvPr>
          <p:cNvPicPr>
            <a:picLocks noChangeAspect="1"/>
          </p:cNvPicPr>
          <p:nvPr userDrawn="1"/>
        </p:nvPicPr>
        <p:blipFill>
          <a:blip r:embed="rId2"/>
          <a:stretch>
            <a:fillRect/>
          </a:stretch>
        </p:blipFill>
        <p:spPr>
          <a:xfrm>
            <a:off x="132722" y="6299836"/>
            <a:ext cx="1294654" cy="45307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6F6C29-AE08-4B27-AB86-2D45F621F657}"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EF5C8-5635-4C07-9405-B6FDCE239DB8}" type="slidenum">
              <a:rPr lang="en-US" smtClean="0"/>
              <a:t>‹#›</a:t>
            </a:fld>
            <a:endParaRPr lang="en-US"/>
          </a:p>
        </p:txBody>
      </p:sp>
      <p:cxnSp>
        <p:nvCxnSpPr>
          <p:cNvPr id="7" name="Straight Connector 6"/>
          <p:cNvCxnSpPr/>
          <p:nvPr userDrawn="1"/>
        </p:nvCxnSpPr>
        <p:spPr bwMode="auto">
          <a:xfrm>
            <a:off x="284908" y="803671"/>
            <a:ext cx="7335297" cy="0"/>
          </a:xfrm>
          <a:prstGeom prst="line">
            <a:avLst/>
          </a:prstGeom>
          <a:solidFill>
            <a:srgbClr val="FFFFFF"/>
          </a:solidFill>
          <a:ln w="57150" cap="flat" cmpd="sng" algn="ctr">
            <a:solidFill>
              <a:srgbClr val="00B0F0"/>
            </a:solidFill>
            <a:prstDash val="solid"/>
            <a:round/>
            <a:headEnd type="none" w="med" len="med"/>
            <a:tailEnd type="none" w="med" len="med"/>
          </a:ln>
          <a:effectLst/>
        </p:spPr>
      </p:cxnSp>
      <p:pic>
        <p:nvPicPr>
          <p:cNvPr id="8" name="Picture 7" descr="U:\1405265\1405265 WBG Logo\LOGO FILES\Horizontal\WBG_Horizontal_Color\web\WBG_Horizontal-RGB-web.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183853" y="6268642"/>
            <a:ext cx="1701837" cy="44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725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BF3B31-E47C-4C76-B216-012658FDCB43}"/>
              </a:ext>
            </a:extLst>
          </p:cNvPr>
          <p:cNvPicPr>
            <a:picLocks noChangeAspect="1"/>
          </p:cNvPicPr>
          <p:nvPr userDrawn="1"/>
        </p:nvPicPr>
        <p:blipFill>
          <a:blip r:embed="rId2"/>
          <a:stretch>
            <a:fillRect/>
          </a:stretch>
        </p:blipFill>
        <p:spPr>
          <a:xfrm>
            <a:off x="132722" y="6312375"/>
            <a:ext cx="1294654" cy="453077"/>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883" indent="0">
              <a:buNone/>
              <a:defRPr sz="1500">
                <a:solidFill>
                  <a:schemeClr val="tx1">
                    <a:tint val="75000"/>
                  </a:schemeClr>
                </a:solidFill>
              </a:defRPr>
            </a:lvl2pPr>
            <a:lvl3pPr marL="685765" indent="0">
              <a:buNone/>
              <a:defRPr sz="1350">
                <a:solidFill>
                  <a:schemeClr val="tx1">
                    <a:tint val="75000"/>
                  </a:schemeClr>
                </a:solidFill>
              </a:defRPr>
            </a:lvl3pPr>
            <a:lvl4pPr marL="1028648" indent="0">
              <a:buNone/>
              <a:defRPr sz="1200">
                <a:solidFill>
                  <a:schemeClr val="tx1">
                    <a:tint val="75000"/>
                  </a:schemeClr>
                </a:solidFill>
              </a:defRPr>
            </a:lvl4pPr>
            <a:lvl5pPr marL="1371530" indent="0">
              <a:buNone/>
              <a:defRPr sz="1200">
                <a:solidFill>
                  <a:schemeClr val="tx1">
                    <a:tint val="75000"/>
                  </a:schemeClr>
                </a:solidFill>
              </a:defRPr>
            </a:lvl5pPr>
            <a:lvl6pPr marL="1714412" indent="0">
              <a:buNone/>
              <a:defRPr sz="1200">
                <a:solidFill>
                  <a:schemeClr val="tx1">
                    <a:tint val="75000"/>
                  </a:schemeClr>
                </a:solidFill>
              </a:defRPr>
            </a:lvl6pPr>
            <a:lvl7pPr marL="2057295" indent="0">
              <a:buNone/>
              <a:defRPr sz="1200">
                <a:solidFill>
                  <a:schemeClr val="tx1">
                    <a:tint val="75000"/>
                  </a:schemeClr>
                </a:solidFill>
              </a:defRPr>
            </a:lvl7pPr>
            <a:lvl8pPr marL="2400177" indent="0">
              <a:buNone/>
              <a:defRPr sz="1200">
                <a:solidFill>
                  <a:schemeClr val="tx1">
                    <a:tint val="75000"/>
                  </a:schemeClr>
                </a:solidFill>
              </a:defRPr>
            </a:lvl8pPr>
            <a:lvl9pPr marL="274306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F6C29-AE08-4B27-AB86-2D45F621F657}"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EF5C8-5635-4C07-9405-B6FDCE239DB8}" type="slidenum">
              <a:rPr lang="en-US" smtClean="0"/>
              <a:t>‹#›</a:t>
            </a:fld>
            <a:endParaRPr lang="en-US"/>
          </a:p>
        </p:txBody>
      </p:sp>
      <p:cxnSp>
        <p:nvCxnSpPr>
          <p:cNvPr id="7" name="Straight Connector 6"/>
          <p:cNvCxnSpPr/>
          <p:nvPr userDrawn="1"/>
        </p:nvCxnSpPr>
        <p:spPr bwMode="auto">
          <a:xfrm>
            <a:off x="284908" y="803671"/>
            <a:ext cx="7335297" cy="0"/>
          </a:xfrm>
          <a:prstGeom prst="line">
            <a:avLst/>
          </a:prstGeom>
          <a:solidFill>
            <a:srgbClr val="FFFFFF"/>
          </a:solidFill>
          <a:ln w="57150" cap="flat" cmpd="sng" algn="ctr">
            <a:solidFill>
              <a:srgbClr val="00B0F0"/>
            </a:solidFill>
            <a:prstDash val="solid"/>
            <a:round/>
            <a:headEnd type="none" w="med" len="med"/>
            <a:tailEnd type="none" w="med" len="med"/>
          </a:ln>
          <a:effectLst/>
        </p:spPr>
      </p:cxnSp>
      <p:pic>
        <p:nvPicPr>
          <p:cNvPr id="8" name="Picture 7" descr="U:\1405265\1405265 WBG Logo\LOGO FILES\Horizontal\WBG_Horizontal_Color\web\WBG_Horizontal-RGB-web.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183853" y="6268642"/>
            <a:ext cx="1701837" cy="44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458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6F6C29-AE08-4B27-AB86-2D45F621F657}"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EF5C8-5635-4C07-9405-B6FDCE239DB8}" type="slidenum">
              <a:rPr lang="en-US" smtClean="0"/>
              <a:t>‹#›</a:t>
            </a:fld>
            <a:endParaRPr lang="en-US"/>
          </a:p>
        </p:txBody>
      </p:sp>
      <p:cxnSp>
        <p:nvCxnSpPr>
          <p:cNvPr id="8" name="Straight Connector 7"/>
          <p:cNvCxnSpPr/>
          <p:nvPr userDrawn="1"/>
        </p:nvCxnSpPr>
        <p:spPr bwMode="auto">
          <a:xfrm>
            <a:off x="284908" y="803671"/>
            <a:ext cx="7335297" cy="0"/>
          </a:xfrm>
          <a:prstGeom prst="line">
            <a:avLst/>
          </a:prstGeom>
          <a:solidFill>
            <a:srgbClr val="FFFFFF"/>
          </a:solidFill>
          <a:ln w="57150" cap="flat" cmpd="sng" algn="ctr">
            <a:solidFill>
              <a:srgbClr val="00B0F0"/>
            </a:solidFill>
            <a:prstDash val="solid"/>
            <a:round/>
            <a:headEnd type="none" w="med" len="med"/>
            <a:tailEnd type="none" w="med" len="med"/>
          </a:ln>
          <a:effectLst/>
        </p:spPr>
      </p:cxnSp>
      <p:pic>
        <p:nvPicPr>
          <p:cNvPr id="9" name="Picture 8" descr="U:\1405265\1405265 WBG Logo\LOGO FILES\Horizontal\WBG_Horizontal_Color\web\WBG_Horizontal-RGB-web.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183853" y="6268642"/>
            <a:ext cx="1701837" cy="44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163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6F6C29-AE08-4B27-AB86-2D45F621F657}" type="datetimeFigureOut">
              <a:rPr lang="en-US" smtClean="0"/>
              <a:t>7/7/2020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FEF5C8-5635-4C07-9405-B6FDCE239DB8}" type="slidenum">
              <a:rPr lang="en-US" smtClean="0"/>
              <a:t>‹#›</a:t>
            </a:fld>
            <a:endParaRPr lang="en-US"/>
          </a:p>
        </p:txBody>
      </p:sp>
      <p:cxnSp>
        <p:nvCxnSpPr>
          <p:cNvPr id="10" name="Straight Connector 9"/>
          <p:cNvCxnSpPr/>
          <p:nvPr userDrawn="1"/>
        </p:nvCxnSpPr>
        <p:spPr bwMode="auto">
          <a:xfrm>
            <a:off x="284908" y="803671"/>
            <a:ext cx="7335297" cy="0"/>
          </a:xfrm>
          <a:prstGeom prst="line">
            <a:avLst/>
          </a:prstGeom>
          <a:solidFill>
            <a:srgbClr val="FFFFFF"/>
          </a:solidFill>
          <a:ln w="57150" cap="flat" cmpd="sng" algn="ctr">
            <a:solidFill>
              <a:srgbClr val="00B0F0"/>
            </a:solidFill>
            <a:prstDash val="solid"/>
            <a:round/>
            <a:headEnd type="none" w="med" len="med"/>
            <a:tailEnd type="none" w="med" len="med"/>
          </a:ln>
          <a:effectLst/>
        </p:spPr>
      </p:cxnSp>
      <p:pic>
        <p:nvPicPr>
          <p:cNvPr id="11" name="Picture 10" descr="U:\1405265\1405265 WBG Logo\LOGO FILES\Horizontal\WBG_Horizontal_Color\web\WBG_Horizontal-RGB-web.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183853" y="6268642"/>
            <a:ext cx="1701837" cy="44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61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A736EBA-4E1F-4E4B-9957-3BC09977857A}" type="datetimeFigureOut">
              <a:rPr lang="en-US" smtClean="0"/>
              <a:t>7/7/2020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42985F-8DCD-D448-9126-C9863362D638}" type="slidenum">
              <a:rPr lang="en-US" smtClean="0"/>
              <a:t>‹#›</a:t>
            </a:fld>
            <a:endParaRPr lang="en-US"/>
          </a:p>
        </p:txBody>
      </p:sp>
    </p:spTree>
    <p:extLst>
      <p:ext uri="{BB962C8B-B14F-4D97-AF65-F5344CB8AC3E}">
        <p14:creationId xmlns:p14="http://schemas.microsoft.com/office/powerpoint/2010/main" val="1373787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6F6C29-AE08-4B27-AB86-2D45F621F657}" type="datetimeFigureOut">
              <a:rPr lang="en-US" smtClean="0"/>
              <a:t>7/7/2020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FEF5C8-5635-4C07-9405-B6FDCE239DB8}" type="slidenum">
              <a:rPr lang="en-US" smtClean="0"/>
              <a:t>‹#›</a:t>
            </a:fld>
            <a:endParaRPr lang="en-US"/>
          </a:p>
        </p:txBody>
      </p:sp>
      <p:cxnSp>
        <p:nvCxnSpPr>
          <p:cNvPr id="6" name="Straight Connector 5"/>
          <p:cNvCxnSpPr/>
          <p:nvPr userDrawn="1"/>
        </p:nvCxnSpPr>
        <p:spPr bwMode="auto">
          <a:xfrm>
            <a:off x="284908" y="803671"/>
            <a:ext cx="7335297" cy="0"/>
          </a:xfrm>
          <a:prstGeom prst="line">
            <a:avLst/>
          </a:prstGeom>
          <a:solidFill>
            <a:srgbClr val="FFFFFF"/>
          </a:solidFill>
          <a:ln w="57150" cap="flat" cmpd="sng" algn="ctr">
            <a:solidFill>
              <a:srgbClr val="00B0F0"/>
            </a:solidFill>
            <a:prstDash val="solid"/>
            <a:round/>
            <a:headEnd type="none" w="med" len="med"/>
            <a:tailEnd type="none" w="med" len="med"/>
          </a:ln>
          <a:effectLst/>
        </p:spPr>
      </p:cxnSp>
      <p:pic>
        <p:nvPicPr>
          <p:cNvPr id="7" name="Picture 6" descr="U:\1405265\1405265 WBG Logo\LOGO FILES\Horizontal\WBG_Horizontal_Color\web\WBG_Horizontal-RGB-web.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183853" y="6268642"/>
            <a:ext cx="1701837" cy="44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049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F6C29-AE08-4B27-AB86-2D45F621F657}" type="datetimeFigureOut">
              <a:rPr lang="en-US" smtClean="0"/>
              <a:t>7/7/2020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FEF5C8-5635-4C07-9405-B6FDCE239DB8}" type="slidenum">
              <a:rPr lang="en-US" smtClean="0"/>
              <a:t>‹#›</a:t>
            </a:fld>
            <a:endParaRPr lang="en-US"/>
          </a:p>
        </p:txBody>
      </p:sp>
      <p:cxnSp>
        <p:nvCxnSpPr>
          <p:cNvPr id="5" name="Straight Connector 4"/>
          <p:cNvCxnSpPr/>
          <p:nvPr userDrawn="1"/>
        </p:nvCxnSpPr>
        <p:spPr bwMode="auto">
          <a:xfrm>
            <a:off x="284908" y="803671"/>
            <a:ext cx="7335297" cy="0"/>
          </a:xfrm>
          <a:prstGeom prst="line">
            <a:avLst/>
          </a:prstGeom>
          <a:solidFill>
            <a:srgbClr val="FFFFFF"/>
          </a:solidFill>
          <a:ln w="57150" cap="flat" cmpd="sng" algn="ctr">
            <a:solidFill>
              <a:srgbClr val="00B0F0"/>
            </a:solidFill>
            <a:prstDash val="solid"/>
            <a:round/>
            <a:headEnd type="none" w="med" len="med"/>
            <a:tailEnd type="none" w="med" len="med"/>
          </a:ln>
          <a:effectLst/>
        </p:spPr>
      </p:cxnSp>
      <p:pic>
        <p:nvPicPr>
          <p:cNvPr id="6" name="Picture 5" descr="U:\1405265\1405265 WBG Logo\LOGO FILES\Horizontal\WBG_Horizontal_Color\web\WBG_Horizontal-RGB-web.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183853" y="6268642"/>
            <a:ext cx="1701837" cy="4462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991BA4-2294-4484-B07F-1678798B1C30}"/>
              </a:ext>
            </a:extLst>
          </p:cNvPr>
          <p:cNvPicPr>
            <a:picLocks noChangeAspect="1"/>
          </p:cNvPicPr>
          <p:nvPr userDrawn="1"/>
        </p:nvPicPr>
        <p:blipFill>
          <a:blip r:embed="rId3"/>
          <a:stretch>
            <a:fillRect/>
          </a:stretch>
        </p:blipFill>
        <p:spPr>
          <a:xfrm>
            <a:off x="112313" y="6305233"/>
            <a:ext cx="1335470" cy="467361"/>
          </a:xfrm>
          <a:prstGeom prst="rect">
            <a:avLst/>
          </a:prstGeom>
        </p:spPr>
      </p:pic>
    </p:spTree>
    <p:extLst>
      <p:ext uri="{BB962C8B-B14F-4D97-AF65-F5344CB8AC3E}">
        <p14:creationId xmlns:p14="http://schemas.microsoft.com/office/powerpoint/2010/main" val="362349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83" indent="0">
              <a:buNone/>
              <a:defRPr sz="1050"/>
            </a:lvl2pPr>
            <a:lvl3pPr marL="685765" indent="0">
              <a:buNone/>
              <a:defRPr sz="900"/>
            </a:lvl3pPr>
            <a:lvl4pPr marL="1028648" indent="0">
              <a:buNone/>
              <a:defRPr sz="750"/>
            </a:lvl4pPr>
            <a:lvl5pPr marL="1371530" indent="0">
              <a:buNone/>
              <a:defRPr sz="750"/>
            </a:lvl5pPr>
            <a:lvl6pPr marL="1714412" indent="0">
              <a:buNone/>
              <a:defRPr sz="750"/>
            </a:lvl6pPr>
            <a:lvl7pPr marL="2057295" indent="0">
              <a:buNone/>
              <a:defRPr sz="750"/>
            </a:lvl7pPr>
            <a:lvl8pPr marL="2400177" indent="0">
              <a:buNone/>
              <a:defRPr sz="750"/>
            </a:lvl8pPr>
            <a:lvl9pPr marL="274306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6F6C29-AE08-4B27-AB86-2D45F621F657}"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EF5C8-5635-4C07-9405-B6FDCE239DB8}" type="slidenum">
              <a:rPr lang="en-US" smtClean="0"/>
              <a:t>‹#›</a:t>
            </a:fld>
            <a:endParaRPr lang="en-US"/>
          </a:p>
        </p:txBody>
      </p:sp>
      <p:cxnSp>
        <p:nvCxnSpPr>
          <p:cNvPr id="8" name="Straight Connector 7"/>
          <p:cNvCxnSpPr/>
          <p:nvPr userDrawn="1"/>
        </p:nvCxnSpPr>
        <p:spPr bwMode="auto">
          <a:xfrm>
            <a:off x="284908" y="803671"/>
            <a:ext cx="7335297" cy="0"/>
          </a:xfrm>
          <a:prstGeom prst="line">
            <a:avLst/>
          </a:prstGeom>
          <a:solidFill>
            <a:srgbClr val="FFFFFF"/>
          </a:solidFill>
          <a:ln w="57150" cap="flat" cmpd="sng" algn="ctr">
            <a:solidFill>
              <a:srgbClr val="00B0F0"/>
            </a:solidFill>
            <a:prstDash val="solid"/>
            <a:round/>
            <a:headEnd type="none" w="med" len="med"/>
            <a:tailEnd type="none" w="med" len="med"/>
          </a:ln>
          <a:effectLst/>
        </p:spPr>
      </p:cxnSp>
      <p:pic>
        <p:nvPicPr>
          <p:cNvPr id="9" name="Picture 8" descr="U:\1405265\1405265 WBG Logo\LOGO FILES\Horizontal\WBG_Horizontal_Color\web\WBG_Horizontal-RGB-web.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183853" y="6268642"/>
            <a:ext cx="1701837" cy="44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469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883" indent="0">
              <a:buNone/>
              <a:defRPr sz="2100"/>
            </a:lvl2pPr>
            <a:lvl3pPr marL="685765" indent="0">
              <a:buNone/>
              <a:defRPr sz="1800"/>
            </a:lvl3pPr>
            <a:lvl4pPr marL="1028648" indent="0">
              <a:buNone/>
              <a:defRPr sz="1500"/>
            </a:lvl4pPr>
            <a:lvl5pPr marL="1371530" indent="0">
              <a:buNone/>
              <a:defRPr sz="1500"/>
            </a:lvl5pPr>
            <a:lvl6pPr marL="1714412" indent="0">
              <a:buNone/>
              <a:defRPr sz="1500"/>
            </a:lvl6pPr>
            <a:lvl7pPr marL="2057295" indent="0">
              <a:buNone/>
              <a:defRPr sz="1500"/>
            </a:lvl7pPr>
            <a:lvl8pPr marL="2400177" indent="0">
              <a:buNone/>
              <a:defRPr sz="1500"/>
            </a:lvl8pPr>
            <a:lvl9pPr marL="274306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83" indent="0">
              <a:buNone/>
              <a:defRPr sz="1050"/>
            </a:lvl2pPr>
            <a:lvl3pPr marL="685765" indent="0">
              <a:buNone/>
              <a:defRPr sz="900"/>
            </a:lvl3pPr>
            <a:lvl4pPr marL="1028648" indent="0">
              <a:buNone/>
              <a:defRPr sz="750"/>
            </a:lvl4pPr>
            <a:lvl5pPr marL="1371530" indent="0">
              <a:buNone/>
              <a:defRPr sz="750"/>
            </a:lvl5pPr>
            <a:lvl6pPr marL="1714412" indent="0">
              <a:buNone/>
              <a:defRPr sz="750"/>
            </a:lvl6pPr>
            <a:lvl7pPr marL="2057295" indent="0">
              <a:buNone/>
              <a:defRPr sz="750"/>
            </a:lvl7pPr>
            <a:lvl8pPr marL="2400177" indent="0">
              <a:buNone/>
              <a:defRPr sz="750"/>
            </a:lvl8pPr>
            <a:lvl9pPr marL="274306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6F6C29-AE08-4B27-AB86-2D45F621F657}"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EF5C8-5635-4C07-9405-B6FDCE239DB8}" type="slidenum">
              <a:rPr lang="en-US" smtClean="0"/>
              <a:t>‹#›</a:t>
            </a:fld>
            <a:endParaRPr lang="en-US"/>
          </a:p>
        </p:txBody>
      </p:sp>
      <p:cxnSp>
        <p:nvCxnSpPr>
          <p:cNvPr id="8" name="Straight Connector 7"/>
          <p:cNvCxnSpPr/>
          <p:nvPr userDrawn="1"/>
        </p:nvCxnSpPr>
        <p:spPr bwMode="auto">
          <a:xfrm>
            <a:off x="284908" y="803671"/>
            <a:ext cx="7335297" cy="0"/>
          </a:xfrm>
          <a:prstGeom prst="line">
            <a:avLst/>
          </a:prstGeom>
          <a:solidFill>
            <a:srgbClr val="FFFFFF"/>
          </a:solidFill>
          <a:ln w="57150" cap="flat" cmpd="sng" algn="ctr">
            <a:solidFill>
              <a:srgbClr val="3A81BA"/>
            </a:solidFill>
            <a:prstDash val="solid"/>
            <a:round/>
            <a:headEnd type="none" w="med" len="med"/>
            <a:tailEnd type="none" w="med" len="med"/>
          </a:ln>
          <a:effectLst/>
        </p:spPr>
      </p:cxnSp>
      <p:pic>
        <p:nvPicPr>
          <p:cNvPr id="9" name="Picture 8" descr="U:\1405265\1405265 WBG Logo\LOGO FILES\Horizontal\WBG_Horizontal_Color\web\WBG_Horizontal-RGB-web.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183853" y="6268642"/>
            <a:ext cx="1701837" cy="44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349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6F6C29-AE08-4B27-AB86-2D45F621F657}"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EF5C8-5635-4C07-9405-B6FDCE239DB8}" type="slidenum">
              <a:rPr lang="en-US" smtClean="0"/>
              <a:t>‹#›</a:t>
            </a:fld>
            <a:endParaRPr lang="en-US"/>
          </a:p>
        </p:txBody>
      </p:sp>
      <p:cxnSp>
        <p:nvCxnSpPr>
          <p:cNvPr id="7" name="Straight Connector 6"/>
          <p:cNvCxnSpPr/>
          <p:nvPr userDrawn="1"/>
        </p:nvCxnSpPr>
        <p:spPr bwMode="auto">
          <a:xfrm>
            <a:off x="284908" y="803671"/>
            <a:ext cx="7335297" cy="0"/>
          </a:xfrm>
          <a:prstGeom prst="line">
            <a:avLst/>
          </a:prstGeom>
          <a:solidFill>
            <a:srgbClr val="FFFFFF"/>
          </a:solidFill>
          <a:ln w="57150" cap="flat" cmpd="sng" algn="ctr">
            <a:solidFill>
              <a:srgbClr val="00B0F0"/>
            </a:solidFill>
            <a:prstDash val="solid"/>
            <a:round/>
            <a:headEnd type="none" w="med" len="med"/>
            <a:tailEnd type="none" w="med" len="med"/>
          </a:ln>
          <a:effectLst/>
        </p:spPr>
      </p:cxnSp>
      <p:pic>
        <p:nvPicPr>
          <p:cNvPr id="8" name="Picture 7" descr="U:\1405265\1405265 WBG Logo\LOGO FILES\Horizontal\WBG_Horizontal_Color\web\WBG_Horizontal-RGB-web.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183853" y="6268642"/>
            <a:ext cx="1701837" cy="44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6953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6F6C29-AE08-4B27-AB86-2D45F621F657}"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EF5C8-5635-4C07-9405-B6FDCE239DB8}" type="slidenum">
              <a:rPr lang="en-US" smtClean="0"/>
              <a:t>‹#›</a:t>
            </a:fld>
            <a:endParaRPr lang="en-US"/>
          </a:p>
        </p:txBody>
      </p:sp>
      <p:cxnSp>
        <p:nvCxnSpPr>
          <p:cNvPr id="7" name="Straight Connector 6"/>
          <p:cNvCxnSpPr/>
          <p:nvPr userDrawn="1"/>
        </p:nvCxnSpPr>
        <p:spPr bwMode="auto">
          <a:xfrm>
            <a:off x="284908" y="803671"/>
            <a:ext cx="7335297" cy="0"/>
          </a:xfrm>
          <a:prstGeom prst="line">
            <a:avLst/>
          </a:prstGeom>
          <a:solidFill>
            <a:srgbClr val="FFFFFF"/>
          </a:solidFill>
          <a:ln w="57150" cap="flat" cmpd="sng" algn="ctr">
            <a:solidFill>
              <a:srgbClr val="00B0F0"/>
            </a:solidFill>
            <a:prstDash val="solid"/>
            <a:round/>
            <a:headEnd type="none" w="med" len="med"/>
            <a:tailEnd type="none" w="med" len="med"/>
          </a:ln>
          <a:effectLst/>
        </p:spPr>
      </p:cxnSp>
      <p:pic>
        <p:nvPicPr>
          <p:cNvPr id="8" name="Picture 7" descr="U:\1405265\1405265 WBG Logo\LOGO FILES\Horizontal\WBG_Horizontal_Color\web\WBG_Horizontal-RGB-web.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183853" y="6268642"/>
            <a:ext cx="1701837" cy="44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014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A736EBA-4E1F-4E4B-9957-3BC09977857A}" type="datetimeFigureOut">
              <a:rPr lang="en-US" smtClean="0"/>
              <a:t>7/7/2020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42985F-8DCD-D448-9126-C9863362D638}" type="slidenum">
              <a:rPr lang="en-US" smtClean="0"/>
              <a:t>‹#›</a:t>
            </a:fld>
            <a:endParaRPr lang="en-US"/>
          </a:p>
        </p:txBody>
      </p:sp>
    </p:spTree>
    <p:extLst>
      <p:ext uri="{BB962C8B-B14F-4D97-AF65-F5344CB8AC3E}">
        <p14:creationId xmlns:p14="http://schemas.microsoft.com/office/powerpoint/2010/main" val="3152889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36EBA-4E1F-4E4B-9957-3BC09977857A}" type="datetimeFigureOut">
              <a:rPr lang="en-US" smtClean="0"/>
              <a:t>7/7/2020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42985F-8DCD-D448-9126-C9863362D638}" type="slidenum">
              <a:rPr lang="en-US" smtClean="0"/>
              <a:t>‹#›</a:t>
            </a:fld>
            <a:endParaRPr lang="en-US"/>
          </a:p>
        </p:txBody>
      </p:sp>
    </p:spTree>
    <p:extLst>
      <p:ext uri="{BB962C8B-B14F-4D97-AF65-F5344CB8AC3E}">
        <p14:creationId xmlns:p14="http://schemas.microsoft.com/office/powerpoint/2010/main" val="2416916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A736EBA-4E1F-4E4B-9957-3BC09977857A}"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42985F-8DCD-D448-9126-C9863362D638}" type="slidenum">
              <a:rPr lang="en-US" smtClean="0"/>
              <a:t>‹#›</a:t>
            </a:fld>
            <a:endParaRPr lang="en-US"/>
          </a:p>
        </p:txBody>
      </p:sp>
    </p:spTree>
    <p:extLst>
      <p:ext uri="{BB962C8B-B14F-4D97-AF65-F5344CB8AC3E}">
        <p14:creationId xmlns:p14="http://schemas.microsoft.com/office/powerpoint/2010/main" val="3073048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A736EBA-4E1F-4E4B-9957-3BC09977857A}"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42985F-8DCD-D448-9126-C9863362D638}" type="slidenum">
              <a:rPr lang="en-US" smtClean="0"/>
              <a:t>‹#›</a:t>
            </a:fld>
            <a:endParaRPr lang="en-US"/>
          </a:p>
        </p:txBody>
      </p:sp>
    </p:spTree>
    <p:extLst>
      <p:ext uri="{BB962C8B-B14F-4D97-AF65-F5344CB8AC3E}">
        <p14:creationId xmlns:p14="http://schemas.microsoft.com/office/powerpoint/2010/main" val="151880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36EBA-4E1F-4E4B-9957-3BC09977857A}" type="datetimeFigureOut">
              <a:rPr lang="en-US" smtClean="0"/>
              <a:t>7/7/2020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2985F-8DCD-D448-9126-C9863362D638}" type="slidenum">
              <a:rPr lang="en-US" smtClean="0"/>
              <a:t>‹#›</a:t>
            </a:fld>
            <a:endParaRPr lang="en-US"/>
          </a:p>
        </p:txBody>
      </p:sp>
    </p:spTree>
    <p:extLst>
      <p:ext uri="{BB962C8B-B14F-4D97-AF65-F5344CB8AC3E}">
        <p14:creationId xmlns:p14="http://schemas.microsoft.com/office/powerpoint/2010/main" val="711331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C77D54-8777-9D47-B1F3-D2A7BAB5207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7C7C17-CAE7-1843-A551-68E354BE22D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BAB94-C7C2-DC4F-9F95-0BAE7109F57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D763221-E8CA-7543-9A00-0A19F7C31E5B}" type="datetimeFigureOut">
              <a:rPr lang="en-US" smtClean="0"/>
              <a:t>7/7/2020</a:t>
            </a:fld>
            <a:endParaRPr lang="en-US"/>
          </a:p>
        </p:txBody>
      </p:sp>
      <p:sp>
        <p:nvSpPr>
          <p:cNvPr id="5" name="Footer Placeholder 4">
            <a:extLst>
              <a:ext uri="{FF2B5EF4-FFF2-40B4-BE49-F238E27FC236}">
                <a16:creationId xmlns:a16="http://schemas.microsoft.com/office/drawing/2014/main" id="{58EB4C2B-1ACA-FD47-986E-8E80BEB55AA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E15A3A-257F-F545-9903-3A688D41365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30E70B-A5A2-B641-92DC-76F47280662B}" type="slidenum">
              <a:rPr lang="en-US" smtClean="0"/>
              <a:t>‹#›</a:t>
            </a:fld>
            <a:endParaRPr lang="en-US"/>
          </a:p>
        </p:txBody>
      </p:sp>
    </p:spTree>
    <p:extLst>
      <p:ext uri="{BB962C8B-B14F-4D97-AF65-F5344CB8AC3E}">
        <p14:creationId xmlns:p14="http://schemas.microsoft.com/office/powerpoint/2010/main" val="24769047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mo2016_powerpoint_standard_v2-2.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
        <p:nvSpPr>
          <p:cNvPr id="4"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cbs-16@wmo.int</a:t>
            </a:r>
          </a:p>
        </p:txBody>
      </p:sp>
    </p:spTree>
    <p:extLst>
      <p:ext uri="{BB962C8B-B14F-4D97-AF65-F5344CB8AC3E}">
        <p14:creationId xmlns:p14="http://schemas.microsoft.com/office/powerpoint/2010/main" val="56863538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626BF-F354-4A3B-84F4-939F92C792D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2ABE30-279C-46CF-838C-07E144E5EB8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B3B26-9E66-48F9-9B8A-891639481E2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ED4263-3DE1-4FC5-B18F-BDA70E265872}" type="datetime1">
              <a:rPr lang="en-US" smtClean="0"/>
              <a:t>7/7/2020</a:t>
            </a:fld>
            <a:endParaRPr lang="en-US"/>
          </a:p>
        </p:txBody>
      </p:sp>
      <p:sp>
        <p:nvSpPr>
          <p:cNvPr id="5" name="Footer Placeholder 4">
            <a:extLst>
              <a:ext uri="{FF2B5EF4-FFF2-40B4-BE49-F238E27FC236}">
                <a16:creationId xmlns:a16="http://schemas.microsoft.com/office/drawing/2014/main" id="{AF38DDA0-B0E3-4F0F-955E-32D02EF7735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E85623-8B0C-4C5B-8FB6-0083FEF313F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1B4AB2-70B9-4983-99E3-C0E199F82BD6}" type="slidenum">
              <a:rPr lang="en-US" smtClean="0"/>
              <a:t>‹#›</a:t>
            </a:fld>
            <a:endParaRPr lang="en-US"/>
          </a:p>
        </p:txBody>
      </p:sp>
    </p:spTree>
    <p:extLst>
      <p:ext uri="{BB962C8B-B14F-4D97-AF65-F5344CB8AC3E}">
        <p14:creationId xmlns:p14="http://schemas.microsoft.com/office/powerpoint/2010/main" val="3869058112"/>
      </p:ext>
    </p:extLst>
  </p:cSld>
  <p:clrMap bg1="lt1" tx1="dk1" bg2="lt2" tx2="dk2" accent1="accent1" accent2="accent2" accent3="accent3" accent4="accent4" accent5="accent5" accent6="accent6" hlink="hlink" folHlink="folHlink"/>
  <p:sldLayoutIdLst>
    <p:sldLayoutId id="2147483743"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C2414-CAA8-7546-9720-9C1956A0634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7A774B-ED5A-BE46-9522-ADDF8668F79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BFCF0-5DBB-344D-BB51-F6EFE3209FE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AC8F3AE-218B-3043-9320-D585A75F25C0}" type="datetimeFigureOut">
              <a:rPr lang="en-US" smtClean="0"/>
              <a:t>7/7/2020</a:t>
            </a:fld>
            <a:endParaRPr lang="en-US"/>
          </a:p>
        </p:txBody>
      </p:sp>
      <p:sp>
        <p:nvSpPr>
          <p:cNvPr id="5" name="Footer Placeholder 4">
            <a:extLst>
              <a:ext uri="{FF2B5EF4-FFF2-40B4-BE49-F238E27FC236}">
                <a16:creationId xmlns:a16="http://schemas.microsoft.com/office/drawing/2014/main" id="{09AC08D5-1587-6B4A-BDB3-69DD6424438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BCB855-A01A-EE44-9F70-2FE91A06C03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30EF60-43CD-394F-81F3-2580D56DB84A}" type="slidenum">
              <a:rPr lang="en-US" smtClean="0"/>
              <a:t>‹#›</a:t>
            </a:fld>
            <a:endParaRPr lang="en-US"/>
          </a:p>
        </p:txBody>
      </p:sp>
    </p:spTree>
    <p:extLst>
      <p:ext uri="{BB962C8B-B14F-4D97-AF65-F5344CB8AC3E}">
        <p14:creationId xmlns:p14="http://schemas.microsoft.com/office/powerpoint/2010/main" val="179800160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76F6C29-AE08-4B27-AB86-2D45F621F657}" type="datetimeFigureOut">
              <a:rPr lang="en-US" smtClean="0"/>
              <a:t>7/7/2020</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FEF5C8-5635-4C07-9405-B6FDCE239DB8}" type="slidenum">
              <a:rPr lang="en-US" smtClean="0"/>
              <a:t>‹#›</a:t>
            </a:fld>
            <a:endParaRPr lang="en-US"/>
          </a:p>
        </p:txBody>
      </p:sp>
    </p:spTree>
    <p:extLst>
      <p:ext uri="{BB962C8B-B14F-4D97-AF65-F5344CB8AC3E}">
        <p14:creationId xmlns:p14="http://schemas.microsoft.com/office/powerpoint/2010/main" val="272242619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7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1" indent="-171441" algn="l" defTabSz="68576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4" indent="-171441" algn="l" defTabSz="6857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1" algn="l" defTabSz="6857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89"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1"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19"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3"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8" algn="l" defTabSz="685765" rtl="0" eaLnBrk="1" latinLnBrk="0" hangingPunct="1">
        <a:defRPr sz="1350" kern="1200">
          <a:solidFill>
            <a:schemeClr val="tx1"/>
          </a:solidFill>
          <a:latin typeface="+mn-lt"/>
          <a:ea typeface="+mn-ea"/>
          <a:cs typeface="+mn-cs"/>
        </a:defRPr>
      </a:lvl4pPr>
      <a:lvl5pPr marL="1371530" algn="l" defTabSz="685765" rtl="0" eaLnBrk="1" latinLnBrk="0" hangingPunct="1">
        <a:defRPr sz="1350" kern="1200">
          <a:solidFill>
            <a:schemeClr val="tx1"/>
          </a:solidFill>
          <a:latin typeface="+mn-lt"/>
          <a:ea typeface="+mn-ea"/>
          <a:cs typeface="+mn-cs"/>
        </a:defRPr>
      </a:lvl5pPr>
      <a:lvl6pPr marL="1714412" algn="l" defTabSz="685765" rtl="0" eaLnBrk="1" latinLnBrk="0" hangingPunct="1">
        <a:defRPr sz="1350" kern="1200">
          <a:solidFill>
            <a:schemeClr val="tx1"/>
          </a:solidFill>
          <a:latin typeface="+mn-lt"/>
          <a:ea typeface="+mn-ea"/>
          <a:cs typeface="+mn-cs"/>
        </a:defRPr>
      </a:lvl6pPr>
      <a:lvl7pPr marL="2057295" algn="l" defTabSz="685765" rtl="0" eaLnBrk="1" latinLnBrk="0" hangingPunct="1">
        <a:defRPr sz="1350" kern="1200">
          <a:solidFill>
            <a:schemeClr val="tx1"/>
          </a:solidFill>
          <a:latin typeface="+mn-lt"/>
          <a:ea typeface="+mn-ea"/>
          <a:cs typeface="+mn-cs"/>
        </a:defRPr>
      </a:lvl7pPr>
      <a:lvl8pPr marL="2400177" algn="l" defTabSz="685765" rtl="0" eaLnBrk="1" latinLnBrk="0" hangingPunct="1">
        <a:defRPr sz="1350" kern="1200">
          <a:solidFill>
            <a:schemeClr val="tx1"/>
          </a:solidFill>
          <a:latin typeface="+mn-lt"/>
          <a:ea typeface="+mn-ea"/>
          <a:cs typeface="+mn-cs"/>
        </a:defRPr>
      </a:lvl8pPr>
      <a:lvl9pPr marL="2743060" algn="l" defTabSz="68576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var/folders/gw/q3j__pg52yn76n51xksx719m0000gn/T/com.microsoft.Powerpoint/converted_emf.emf"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chart" Target="../charts/chart1.xml"/><Relationship Id="rId1" Type="http://schemas.openxmlformats.org/officeDocument/2006/relationships/slideLayout" Target="../slideLayouts/slideLayout40.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9.png"/><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file:////var/folders/gw/q3j__pg52yn76n51xksx719m0000gn/T/com.microsoft.Powerpoint/converted_emf.emf" TargetMode="External"/><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jpeg"/><Relationship Id="rId5" Type="http://schemas.openxmlformats.org/officeDocument/2006/relationships/image" Target="../media/image16.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38537E-D938-E44F-8928-29572E2CC199}"/>
              </a:ext>
            </a:extLst>
          </p:cNvPr>
          <p:cNvPicPr>
            <a:picLocks noChangeAspect="1"/>
          </p:cNvPicPr>
          <p:nvPr/>
        </p:nvPicPr>
        <p:blipFill>
          <a:blip r:link="rId3"/>
          <a:stretch>
            <a:fillRect/>
          </a:stretch>
        </p:blipFill>
        <p:spPr>
          <a:xfrm>
            <a:off x="952500" y="1809750"/>
            <a:ext cx="47625" cy="57150"/>
          </a:xfrm>
          <a:prstGeom prst="rect">
            <a:avLst/>
          </a:prstGeom>
        </p:spPr>
      </p:pic>
    </p:spTree>
    <p:extLst>
      <p:ext uri="{BB962C8B-B14F-4D97-AF65-F5344CB8AC3E}">
        <p14:creationId xmlns:p14="http://schemas.microsoft.com/office/powerpoint/2010/main" val="3739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
          <p:cNvSpPr txBox="1">
            <a:spLocks noChangeArrowheads="1"/>
          </p:cNvSpPr>
          <p:nvPr/>
        </p:nvSpPr>
        <p:spPr bwMode="auto">
          <a:xfrm>
            <a:off x="2843808" y="879103"/>
            <a:ext cx="5760640" cy="461665"/>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GB" sz="2400" dirty="0">
                <a:solidFill>
                  <a:srgbClr val="000000"/>
                </a:solidFill>
                <a:latin typeface="Arial" charset="0"/>
              </a:rPr>
              <a:t>Cyclone </a:t>
            </a:r>
            <a:r>
              <a:rPr lang="en-GB" sz="2400" dirty="0" err="1">
                <a:solidFill>
                  <a:srgbClr val="000000"/>
                </a:solidFill>
                <a:latin typeface="Arial" charset="0"/>
              </a:rPr>
              <a:t>Sidr</a:t>
            </a:r>
            <a:r>
              <a:rPr lang="en-GB" sz="2400" dirty="0">
                <a:solidFill>
                  <a:srgbClr val="000000"/>
                </a:solidFill>
                <a:latin typeface="Arial" charset="0"/>
              </a:rPr>
              <a:t> : Predictable</a:t>
            </a:r>
          </a:p>
        </p:txBody>
      </p:sp>
      <p:pic>
        <p:nvPicPr>
          <p:cNvPr id="2" name="Picture 1" descr="sidr_2007111200.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97614" y="278650"/>
            <a:ext cx="1836204" cy="2376264"/>
          </a:xfrm>
          <a:prstGeom prst="rect">
            <a:avLst/>
          </a:prstGeom>
        </p:spPr>
      </p:pic>
      <p:pic>
        <p:nvPicPr>
          <p:cNvPr id="6" name="Picture 5" descr="katrina_2005082500.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78146" y="2126309"/>
            <a:ext cx="2003131" cy="2592288"/>
          </a:xfrm>
          <a:prstGeom prst="rect">
            <a:avLst/>
          </a:prstGeom>
        </p:spPr>
      </p:pic>
      <p:pic>
        <p:nvPicPr>
          <p:cNvPr id="7" name="Picture 6" descr="nadine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89290" y="4147414"/>
            <a:ext cx="1742636" cy="2466049"/>
          </a:xfrm>
          <a:prstGeom prst="rect">
            <a:avLst/>
          </a:prstGeom>
        </p:spPr>
      </p:pic>
      <p:sp>
        <p:nvSpPr>
          <p:cNvPr id="8" name="Text Box 7"/>
          <p:cNvSpPr txBox="1">
            <a:spLocks noChangeArrowheads="1"/>
          </p:cNvSpPr>
          <p:nvPr/>
        </p:nvSpPr>
        <p:spPr bwMode="auto">
          <a:xfrm>
            <a:off x="3357712" y="2996952"/>
            <a:ext cx="5760640" cy="461665"/>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GB" sz="2400" dirty="0">
                <a:solidFill>
                  <a:srgbClr val="000000"/>
                </a:solidFill>
                <a:latin typeface="Arial" charset="0"/>
              </a:rPr>
              <a:t>Hurricane Katrina: Semi-Predictable</a:t>
            </a:r>
          </a:p>
        </p:txBody>
      </p:sp>
      <p:sp>
        <p:nvSpPr>
          <p:cNvPr id="12" name="Text Box 7"/>
          <p:cNvSpPr txBox="1">
            <a:spLocks noChangeArrowheads="1"/>
          </p:cNvSpPr>
          <p:nvPr/>
        </p:nvSpPr>
        <p:spPr bwMode="auto">
          <a:xfrm>
            <a:off x="3131840" y="5013176"/>
            <a:ext cx="5760640" cy="461665"/>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GB" sz="2400" dirty="0">
                <a:solidFill>
                  <a:srgbClr val="000000"/>
                </a:solidFill>
                <a:latin typeface="Arial" charset="0"/>
              </a:rPr>
              <a:t>Hurricane Nadine: Unpredictable</a:t>
            </a:r>
          </a:p>
        </p:txBody>
      </p:sp>
    </p:spTree>
    <p:extLst>
      <p:ext uri="{BB962C8B-B14F-4D97-AF65-F5344CB8AC3E}">
        <p14:creationId xmlns:p14="http://schemas.microsoft.com/office/powerpoint/2010/main" val="352900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5F185D-8EB4-CC4E-82A1-3C26232D419C}"/>
              </a:ext>
            </a:extLst>
          </p:cNvPr>
          <p:cNvPicPr>
            <a:picLocks noChangeAspect="1"/>
          </p:cNvPicPr>
          <p:nvPr/>
        </p:nvPicPr>
        <p:blipFill>
          <a:blip r:embed="rId2"/>
          <a:stretch>
            <a:fillRect/>
          </a:stretch>
        </p:blipFill>
        <p:spPr>
          <a:xfrm>
            <a:off x="952500" y="882650"/>
            <a:ext cx="7239000" cy="5092700"/>
          </a:xfrm>
          <a:prstGeom prst="rect">
            <a:avLst/>
          </a:prstGeom>
        </p:spPr>
      </p:pic>
      <p:sp>
        <p:nvSpPr>
          <p:cNvPr id="5" name="TextBox 4">
            <a:extLst>
              <a:ext uri="{FF2B5EF4-FFF2-40B4-BE49-F238E27FC236}">
                <a16:creationId xmlns:a16="http://schemas.microsoft.com/office/drawing/2014/main" id="{0708B3B1-7DDA-6F44-8ED0-5789180E9AC0}"/>
              </a:ext>
            </a:extLst>
          </p:cNvPr>
          <p:cNvSpPr txBox="1"/>
          <p:nvPr/>
        </p:nvSpPr>
        <p:spPr>
          <a:xfrm>
            <a:off x="1165123" y="6268065"/>
            <a:ext cx="4630993" cy="369332"/>
          </a:xfrm>
          <a:prstGeom prst="rect">
            <a:avLst/>
          </a:prstGeom>
          <a:noFill/>
        </p:spPr>
        <p:txBody>
          <a:bodyPr wrap="square" rtlCol="0">
            <a:spAutoFit/>
          </a:bodyPr>
          <a:lstStyle/>
          <a:p>
            <a:r>
              <a:rPr lang="en-US" dirty="0"/>
              <a:t>Needs reliable probabilistic triggers.</a:t>
            </a:r>
          </a:p>
        </p:txBody>
      </p:sp>
    </p:spTree>
    <p:extLst>
      <p:ext uri="{BB962C8B-B14F-4D97-AF65-F5344CB8AC3E}">
        <p14:creationId xmlns:p14="http://schemas.microsoft.com/office/powerpoint/2010/main" val="2940562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FA25-1CAC-C24E-A16B-664A06335216}"/>
              </a:ext>
            </a:extLst>
          </p:cNvPr>
          <p:cNvSpPr>
            <a:spLocks noGrp="1"/>
          </p:cNvSpPr>
          <p:nvPr>
            <p:ph type="title"/>
          </p:nvPr>
        </p:nvSpPr>
        <p:spPr>
          <a:xfrm>
            <a:off x="455229" y="2900856"/>
            <a:ext cx="7886700" cy="1853708"/>
          </a:xfrm>
        </p:spPr>
        <p:txBody>
          <a:bodyPr>
            <a:noAutofit/>
          </a:bodyPr>
          <a:lstStyle/>
          <a:p>
            <a:pPr algn="ctr"/>
            <a:r>
              <a:rPr lang="en-US" sz="2800" b="1" dirty="0">
                <a:solidFill>
                  <a:srgbClr val="FF0000"/>
                </a:solidFill>
              </a:rPr>
              <a:t>Downscaling – Limited Area Models or AI?</a:t>
            </a:r>
            <a:br>
              <a:rPr lang="en-US" sz="2800" b="1" dirty="0">
                <a:solidFill>
                  <a:srgbClr val="FF0000"/>
                </a:solidFill>
              </a:rPr>
            </a:br>
            <a:br>
              <a:rPr lang="en-US" sz="2000" dirty="0"/>
            </a:br>
            <a:r>
              <a:rPr lang="en-US" sz="2000" dirty="0"/>
              <a:t>Major challenge to run 50-member ensembles of say 100m-1km LAMs to 10-14 days over continental scales. </a:t>
            </a:r>
            <a:br>
              <a:rPr lang="en-US" sz="2000" dirty="0"/>
            </a:br>
            <a:br>
              <a:rPr lang="en-US" sz="2000" dirty="0"/>
            </a:br>
            <a:r>
              <a:rPr lang="en-US" sz="2000" dirty="0"/>
              <a:t>Much of the LAM effort is fragmented and in developing countries  ensemble LAMs are almost non-existent. </a:t>
            </a:r>
            <a:br>
              <a:rPr lang="en-US" sz="2000" dirty="0"/>
            </a:br>
            <a:br>
              <a:rPr lang="en-US" sz="2000" dirty="0"/>
            </a:br>
            <a:r>
              <a:rPr lang="en-US" sz="2000" dirty="0"/>
              <a:t>Need hindcast/reforecast data to properly assess skill, e.g. when weather forecast ensembles drive impact models. </a:t>
            </a:r>
            <a:br>
              <a:rPr lang="en-US" sz="2000" dirty="0"/>
            </a:br>
            <a:br>
              <a:rPr lang="en-US" sz="2000" dirty="0"/>
            </a:br>
            <a:r>
              <a:rPr lang="en-US" sz="2000" dirty="0"/>
              <a:t>Is there an alternative?</a:t>
            </a:r>
            <a:br>
              <a:rPr lang="en-US" sz="2000" dirty="0"/>
            </a:br>
            <a:br>
              <a:rPr lang="en-US" sz="2000" dirty="0"/>
            </a:br>
            <a:br>
              <a:rPr lang="en-US" sz="2000" dirty="0"/>
            </a:br>
            <a:br>
              <a:rPr lang="en-US" sz="2000" dirty="0"/>
            </a:br>
            <a:br>
              <a:rPr lang="en-US" sz="2000" dirty="0"/>
            </a:br>
            <a:br>
              <a:rPr lang="en-US" sz="2000" dirty="0"/>
            </a:br>
            <a:br>
              <a:rPr lang="en-US" sz="2000" dirty="0"/>
            </a:br>
            <a:endParaRPr lang="en-US" sz="2000" dirty="0"/>
          </a:p>
        </p:txBody>
      </p:sp>
    </p:spTree>
    <p:extLst>
      <p:ext uri="{BB962C8B-B14F-4D97-AF65-F5344CB8AC3E}">
        <p14:creationId xmlns:p14="http://schemas.microsoft.com/office/powerpoint/2010/main" val="1205504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CD97EA-22C0-9841-A7F1-AC0E72605E2D}"/>
              </a:ext>
            </a:extLst>
          </p:cNvPr>
          <p:cNvPicPr>
            <a:picLocks noChangeAspect="1"/>
          </p:cNvPicPr>
          <p:nvPr/>
        </p:nvPicPr>
        <p:blipFill>
          <a:blip r:embed="rId2"/>
          <a:stretch>
            <a:fillRect/>
          </a:stretch>
        </p:blipFill>
        <p:spPr>
          <a:xfrm>
            <a:off x="1103586" y="115976"/>
            <a:ext cx="6936828" cy="3313024"/>
          </a:xfrm>
          <a:prstGeom prst="rect">
            <a:avLst/>
          </a:prstGeom>
        </p:spPr>
      </p:pic>
      <p:pic>
        <p:nvPicPr>
          <p:cNvPr id="5" name="Picture 4">
            <a:extLst>
              <a:ext uri="{FF2B5EF4-FFF2-40B4-BE49-F238E27FC236}">
                <a16:creationId xmlns:a16="http://schemas.microsoft.com/office/drawing/2014/main" id="{64BA541F-ADD8-2547-82FD-16E677A76BDF}"/>
              </a:ext>
            </a:extLst>
          </p:cNvPr>
          <p:cNvPicPr>
            <a:picLocks noChangeAspect="1"/>
          </p:cNvPicPr>
          <p:nvPr/>
        </p:nvPicPr>
        <p:blipFill>
          <a:blip r:embed="rId3"/>
          <a:stretch>
            <a:fillRect/>
          </a:stretch>
        </p:blipFill>
        <p:spPr>
          <a:xfrm>
            <a:off x="2065283" y="3704607"/>
            <a:ext cx="5307724" cy="2788646"/>
          </a:xfrm>
          <a:prstGeom prst="rect">
            <a:avLst/>
          </a:prstGeom>
        </p:spPr>
      </p:pic>
    </p:spTree>
    <p:extLst>
      <p:ext uri="{BB962C8B-B14F-4D97-AF65-F5344CB8AC3E}">
        <p14:creationId xmlns:p14="http://schemas.microsoft.com/office/powerpoint/2010/main" val="2381007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F4DD9F-863C-9D4E-B6F4-F67B9BBD8F71}"/>
              </a:ext>
            </a:extLst>
          </p:cNvPr>
          <p:cNvPicPr>
            <a:picLocks noChangeAspect="1"/>
          </p:cNvPicPr>
          <p:nvPr/>
        </p:nvPicPr>
        <p:blipFill>
          <a:blip r:embed="rId2"/>
          <a:stretch>
            <a:fillRect/>
          </a:stretch>
        </p:blipFill>
        <p:spPr>
          <a:xfrm>
            <a:off x="1830770" y="388941"/>
            <a:ext cx="5482460" cy="5890989"/>
          </a:xfrm>
          <a:prstGeom prst="rect">
            <a:avLst/>
          </a:prstGeom>
        </p:spPr>
      </p:pic>
    </p:spTree>
    <p:extLst>
      <p:ext uri="{BB962C8B-B14F-4D97-AF65-F5344CB8AC3E}">
        <p14:creationId xmlns:p14="http://schemas.microsoft.com/office/powerpoint/2010/main" val="2583097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FB8B4-89DF-1040-9C19-6670AEECFE83}"/>
              </a:ext>
            </a:extLst>
          </p:cNvPr>
          <p:cNvSpPr>
            <a:spLocks noGrp="1"/>
          </p:cNvSpPr>
          <p:nvPr>
            <p:ph type="title"/>
          </p:nvPr>
        </p:nvSpPr>
        <p:spPr/>
        <p:txBody>
          <a:bodyPr/>
          <a:lstStyle/>
          <a:p>
            <a:pPr algn="ctr"/>
            <a:r>
              <a:rPr lang="en-US" dirty="0">
                <a:solidFill>
                  <a:srgbClr val="FF0000"/>
                </a:solidFill>
              </a:rPr>
              <a:t>Could AI replace medium-range NWP?</a:t>
            </a:r>
          </a:p>
        </p:txBody>
      </p:sp>
      <p:sp>
        <p:nvSpPr>
          <p:cNvPr id="3" name="Content Placeholder 2">
            <a:extLst>
              <a:ext uri="{FF2B5EF4-FFF2-40B4-BE49-F238E27FC236}">
                <a16:creationId xmlns:a16="http://schemas.microsoft.com/office/drawing/2014/main" id="{A2BA26C7-E090-6D49-9204-2C6C7697A124}"/>
              </a:ext>
            </a:extLst>
          </p:cNvPr>
          <p:cNvSpPr>
            <a:spLocks noGrp="1"/>
          </p:cNvSpPr>
          <p:nvPr>
            <p:ph idx="1"/>
          </p:nvPr>
        </p:nvSpPr>
        <p:spPr/>
        <p:txBody>
          <a:bodyPr>
            <a:normAutofit/>
          </a:bodyPr>
          <a:lstStyle/>
          <a:p>
            <a:r>
              <a:rPr lang="en-US" sz="2400" dirty="0"/>
              <a:t>Very unlikely in my view</a:t>
            </a:r>
          </a:p>
          <a:p>
            <a:r>
              <a:rPr lang="en-US" sz="2400" dirty="0"/>
              <a:t>Amount of training data needed to find analogues that agree to observational error bars would be astronomical and much greater than exists by orders and orders of magnitude</a:t>
            </a:r>
          </a:p>
          <a:p>
            <a:r>
              <a:rPr lang="en-US" sz="2400" dirty="0"/>
              <a:t>So-called adjoint sensitivity vectors show that data-driven methods are not likely to be successful in beating current NWP systems. </a:t>
            </a:r>
          </a:p>
        </p:txBody>
      </p:sp>
    </p:spTree>
    <p:extLst>
      <p:ext uri="{BB962C8B-B14F-4D97-AF65-F5344CB8AC3E}">
        <p14:creationId xmlns:p14="http://schemas.microsoft.com/office/powerpoint/2010/main" val="3345703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A769-7B2D-8548-B4A5-4D9F725868A2}"/>
              </a:ext>
            </a:extLst>
          </p:cNvPr>
          <p:cNvSpPr>
            <a:spLocks noGrp="1"/>
          </p:cNvSpPr>
          <p:nvPr>
            <p:ph type="title"/>
          </p:nvPr>
        </p:nvSpPr>
        <p:spPr/>
        <p:txBody>
          <a:bodyPr/>
          <a:lstStyle/>
          <a:p>
            <a:pPr algn="ctr"/>
            <a:r>
              <a:rPr lang="en-US" dirty="0">
                <a:solidFill>
                  <a:srgbClr val="FF0000"/>
                </a:solidFill>
              </a:rPr>
              <a:t>Private-Public Partnerships</a:t>
            </a:r>
          </a:p>
        </p:txBody>
      </p:sp>
      <p:sp>
        <p:nvSpPr>
          <p:cNvPr id="3" name="Content Placeholder 2">
            <a:extLst>
              <a:ext uri="{FF2B5EF4-FFF2-40B4-BE49-F238E27FC236}">
                <a16:creationId xmlns:a16="http://schemas.microsoft.com/office/drawing/2014/main" id="{F92701D7-E09F-C043-853F-865887FB0488}"/>
              </a:ext>
            </a:extLst>
          </p:cNvPr>
          <p:cNvSpPr>
            <a:spLocks noGrp="1"/>
          </p:cNvSpPr>
          <p:nvPr>
            <p:ph idx="1"/>
          </p:nvPr>
        </p:nvSpPr>
        <p:spPr/>
        <p:txBody>
          <a:bodyPr>
            <a:normAutofit/>
          </a:bodyPr>
          <a:lstStyle/>
          <a:p>
            <a:r>
              <a:rPr lang="en-US" sz="2400" dirty="0"/>
              <a:t>Lots of AI experience in private sector. Should be tapped for such downscaling/calibration work</a:t>
            </a:r>
          </a:p>
          <a:p>
            <a:r>
              <a:rPr lang="en-US" sz="2400" dirty="0"/>
              <a:t>What about private NWP initiatives? Here I am much less enthusiastic.</a:t>
            </a:r>
          </a:p>
          <a:p>
            <a:r>
              <a:rPr lang="en-US" sz="2400" dirty="0"/>
              <a:t>Observations? Yes, but I think our inability to be able to assimilate observations is as much an obstacle (and perhaps even more of an obstacle) for improving forecast skill</a:t>
            </a:r>
          </a:p>
          <a:p>
            <a:r>
              <a:rPr lang="en-US" sz="2400" dirty="0"/>
              <a:t>Computing? I am a great believer in the the potential role of imprecise (potentially even stochastic) computing. </a:t>
            </a:r>
          </a:p>
        </p:txBody>
      </p:sp>
    </p:spTree>
    <p:extLst>
      <p:ext uri="{BB962C8B-B14F-4D97-AF65-F5344CB8AC3E}">
        <p14:creationId xmlns:p14="http://schemas.microsoft.com/office/powerpoint/2010/main" val="3956333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7D76-B277-DB41-9D98-4A0A8DF2BD46}"/>
              </a:ext>
            </a:extLst>
          </p:cNvPr>
          <p:cNvSpPr>
            <a:spLocks noGrp="1"/>
          </p:cNvSpPr>
          <p:nvPr>
            <p:ph type="title"/>
          </p:nvPr>
        </p:nvSpPr>
        <p:spPr/>
        <p:txBody>
          <a:bodyPr/>
          <a:lstStyle/>
          <a:p>
            <a:pPr algn="ctr"/>
            <a:r>
              <a:rPr lang="en-US" dirty="0">
                <a:solidFill>
                  <a:srgbClr val="FF0000"/>
                </a:solidFill>
              </a:rPr>
              <a:t>Scientific Collaboration</a:t>
            </a:r>
          </a:p>
        </p:txBody>
      </p:sp>
      <p:sp>
        <p:nvSpPr>
          <p:cNvPr id="3" name="Content Placeholder 2">
            <a:extLst>
              <a:ext uri="{FF2B5EF4-FFF2-40B4-BE49-F238E27FC236}">
                <a16:creationId xmlns:a16="http://schemas.microsoft.com/office/drawing/2014/main" id="{05171440-6242-A94E-B6FF-825760E56DCA}"/>
              </a:ext>
            </a:extLst>
          </p:cNvPr>
          <p:cNvSpPr>
            <a:spLocks noGrp="1"/>
          </p:cNvSpPr>
          <p:nvPr>
            <p:ph idx="1"/>
          </p:nvPr>
        </p:nvSpPr>
        <p:spPr/>
        <p:txBody>
          <a:bodyPr>
            <a:normAutofit/>
          </a:bodyPr>
          <a:lstStyle/>
          <a:p>
            <a:r>
              <a:rPr lang="en-US" sz="2400" dirty="0"/>
              <a:t>Need for enhanced scientific collaboration between developing country and developed country scientists to improve NWP. </a:t>
            </a:r>
          </a:p>
          <a:p>
            <a:r>
              <a:rPr lang="en-US" sz="2400" dirty="0"/>
              <a:t>Do we need an organization like ICTP Trieste, but focused on weather/climate research in developed world/ developing country?</a:t>
            </a:r>
          </a:p>
        </p:txBody>
      </p:sp>
    </p:spTree>
    <p:extLst>
      <p:ext uri="{BB962C8B-B14F-4D97-AF65-F5344CB8AC3E}">
        <p14:creationId xmlns:p14="http://schemas.microsoft.com/office/powerpoint/2010/main" val="2830875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BB78A2-3E7E-1043-BC3C-F5AE5A3B0CEC}"/>
              </a:ext>
            </a:extLst>
          </p:cNvPr>
          <p:cNvPicPr>
            <a:picLocks noChangeAspect="1"/>
          </p:cNvPicPr>
          <p:nvPr/>
        </p:nvPicPr>
        <p:blipFill>
          <a:blip r:embed="rId2"/>
          <a:stretch>
            <a:fillRect/>
          </a:stretch>
        </p:blipFill>
        <p:spPr>
          <a:xfrm>
            <a:off x="1127234" y="1953216"/>
            <a:ext cx="6889531" cy="4802308"/>
          </a:xfrm>
          <a:prstGeom prst="rect">
            <a:avLst/>
          </a:prstGeom>
        </p:spPr>
      </p:pic>
      <p:pic>
        <p:nvPicPr>
          <p:cNvPr id="5" name="Picture 4">
            <a:extLst>
              <a:ext uri="{FF2B5EF4-FFF2-40B4-BE49-F238E27FC236}">
                <a16:creationId xmlns:a16="http://schemas.microsoft.com/office/drawing/2014/main" id="{030192FD-E8BA-264D-943C-87B4CFED006A}"/>
              </a:ext>
            </a:extLst>
          </p:cNvPr>
          <p:cNvPicPr>
            <a:picLocks noChangeAspect="1"/>
          </p:cNvPicPr>
          <p:nvPr/>
        </p:nvPicPr>
        <p:blipFill>
          <a:blip r:embed="rId3"/>
          <a:stretch>
            <a:fillRect/>
          </a:stretch>
        </p:blipFill>
        <p:spPr>
          <a:xfrm>
            <a:off x="1545020" y="102476"/>
            <a:ext cx="5722882" cy="2158810"/>
          </a:xfrm>
          <a:prstGeom prst="rect">
            <a:avLst/>
          </a:prstGeom>
        </p:spPr>
      </p:pic>
    </p:spTree>
    <p:extLst>
      <p:ext uri="{BB962C8B-B14F-4D97-AF65-F5344CB8AC3E}">
        <p14:creationId xmlns:p14="http://schemas.microsoft.com/office/powerpoint/2010/main" val="765433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2F91F-D21D-BD43-BF1B-5A01ED5C2FEE}"/>
              </a:ext>
            </a:extLst>
          </p:cNvPr>
          <p:cNvSpPr>
            <a:spLocks noGrp="1"/>
          </p:cNvSpPr>
          <p:nvPr>
            <p:ph type="title"/>
          </p:nvPr>
        </p:nvSpPr>
        <p:spPr/>
        <p:txBody>
          <a:bodyPr/>
          <a:lstStyle/>
          <a:p>
            <a:pPr algn="ctr"/>
            <a:r>
              <a:rPr lang="en-US" dirty="0">
                <a:solidFill>
                  <a:srgbClr val="FF0000"/>
                </a:solidFill>
              </a:rPr>
              <a:t>COP26</a:t>
            </a:r>
          </a:p>
        </p:txBody>
      </p:sp>
      <p:sp>
        <p:nvSpPr>
          <p:cNvPr id="3" name="Content Placeholder 2">
            <a:extLst>
              <a:ext uri="{FF2B5EF4-FFF2-40B4-BE49-F238E27FC236}">
                <a16:creationId xmlns:a16="http://schemas.microsoft.com/office/drawing/2014/main" id="{CBFEC815-3DCB-2F42-BDC1-81F706F40FD1}"/>
              </a:ext>
            </a:extLst>
          </p:cNvPr>
          <p:cNvSpPr>
            <a:spLocks noGrp="1"/>
          </p:cNvSpPr>
          <p:nvPr>
            <p:ph idx="1"/>
          </p:nvPr>
        </p:nvSpPr>
        <p:spPr/>
        <p:txBody>
          <a:bodyPr>
            <a:normAutofit/>
          </a:bodyPr>
          <a:lstStyle/>
          <a:p>
            <a:r>
              <a:rPr lang="en-US" sz="2400" dirty="0"/>
              <a:t>In view of the role of forecasts for improving societal resilience to extreme weather, we should be putting pressure on NWP </a:t>
            </a:r>
            <a:r>
              <a:rPr lang="en-US" sz="2400" dirty="0" err="1"/>
              <a:t>centres</a:t>
            </a:r>
            <a:r>
              <a:rPr lang="en-US" sz="2400" dirty="0"/>
              <a:t> to:</a:t>
            </a:r>
          </a:p>
          <a:p>
            <a:r>
              <a:rPr lang="en-US" sz="2400" dirty="0"/>
              <a:t>a) provide forecast data free of charge to developing countries</a:t>
            </a:r>
          </a:p>
          <a:p>
            <a:r>
              <a:rPr lang="en-US" sz="2400" dirty="0"/>
              <a:t>b) invest in AI-based downscaling/calibration so that the ensemble data is useable by developing country NMSs and disaster agencies. </a:t>
            </a:r>
          </a:p>
          <a:p>
            <a:r>
              <a:rPr lang="en-US" sz="2400" dirty="0"/>
              <a:t>c) something to be announced at COP26. </a:t>
            </a:r>
          </a:p>
        </p:txBody>
      </p:sp>
    </p:spTree>
    <p:extLst>
      <p:ext uri="{BB962C8B-B14F-4D97-AF65-F5344CB8AC3E}">
        <p14:creationId xmlns:p14="http://schemas.microsoft.com/office/powerpoint/2010/main" val="184921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7D6EBA-2074-4A53-BD6B-FE36A120B5EA}"/>
              </a:ext>
            </a:extLst>
          </p:cNvPr>
          <p:cNvSpPr txBox="1"/>
          <p:nvPr/>
        </p:nvSpPr>
        <p:spPr>
          <a:xfrm>
            <a:off x="5902258" y="1919377"/>
            <a:ext cx="2502440" cy="3830267"/>
          </a:xfrm>
          <a:prstGeom prst="rect">
            <a:avLst/>
          </a:prstGeom>
          <a:solidFill>
            <a:schemeClr val="accent1">
              <a:lumMod val="75000"/>
            </a:schemeClr>
          </a:solidFill>
          <a:ln>
            <a:noFill/>
          </a:ln>
        </p:spPr>
        <p:txBody>
          <a:bodyPr wrap="square" lIns="342900" tIns="342900" rIns="342900" bIns="342900"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Join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slido.com</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GWEVision</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MHEWS</a:t>
            </a:r>
          </a:p>
        </p:txBody>
      </p:sp>
      <p:sp>
        <p:nvSpPr>
          <p:cNvPr id="2" name="Title 1">
            <a:extLst>
              <a:ext uri="{FF2B5EF4-FFF2-40B4-BE49-F238E27FC236}">
                <a16:creationId xmlns:a16="http://schemas.microsoft.com/office/drawing/2014/main" id="{D54AF038-A97E-4A24-92AD-15B1DF77DFA6}"/>
              </a:ext>
            </a:extLst>
          </p:cNvPr>
          <p:cNvSpPr>
            <a:spLocks noGrp="1"/>
          </p:cNvSpPr>
          <p:nvPr>
            <p:ph type="title"/>
          </p:nvPr>
        </p:nvSpPr>
        <p:spPr>
          <a:xfrm>
            <a:off x="628650" y="1559453"/>
            <a:ext cx="5178763" cy="994172"/>
          </a:xfrm>
        </p:spPr>
        <p:txBody>
          <a:bodyPr>
            <a:normAutofit fontScale="90000"/>
          </a:bodyPr>
          <a:lstStyle/>
          <a:p>
            <a:r>
              <a:rPr lang="en-SG" b="1" dirty="0"/>
              <a:t>Send us your questions</a:t>
            </a:r>
          </a:p>
        </p:txBody>
      </p:sp>
      <p:sp>
        <p:nvSpPr>
          <p:cNvPr id="3" name="Content Placeholder 2">
            <a:extLst>
              <a:ext uri="{FF2B5EF4-FFF2-40B4-BE49-F238E27FC236}">
                <a16:creationId xmlns:a16="http://schemas.microsoft.com/office/drawing/2014/main" id="{DEF2DDF4-A9FD-419D-A58E-1EE83A1BF1D7}"/>
              </a:ext>
            </a:extLst>
          </p:cNvPr>
          <p:cNvSpPr>
            <a:spLocks noGrp="1"/>
          </p:cNvSpPr>
          <p:nvPr>
            <p:ph idx="1"/>
          </p:nvPr>
        </p:nvSpPr>
        <p:spPr>
          <a:xfrm>
            <a:off x="628650" y="2873070"/>
            <a:ext cx="4704539" cy="3263504"/>
          </a:xfrm>
        </p:spPr>
        <p:txBody>
          <a:bodyPr>
            <a:normAutofit fontScale="92500" lnSpcReduction="10000"/>
          </a:bodyPr>
          <a:lstStyle/>
          <a:p>
            <a:pPr marL="0" indent="0">
              <a:buNone/>
            </a:pPr>
            <a:r>
              <a:rPr lang="en-SG" dirty="0"/>
              <a:t>You can join the live Q&amp;A by scanning the QR code or visiting slido.com.</a:t>
            </a:r>
          </a:p>
          <a:p>
            <a:pPr>
              <a:spcAft>
                <a:spcPts val="900"/>
              </a:spcAft>
            </a:pPr>
            <a:r>
              <a:rPr lang="en-SG" dirty="0"/>
              <a:t>Use event code #</a:t>
            </a:r>
            <a:r>
              <a:rPr lang="en-SG" dirty="0" err="1"/>
              <a:t>GWEVision</a:t>
            </a:r>
            <a:r>
              <a:rPr lang="en-SG" dirty="0"/>
              <a:t>.</a:t>
            </a:r>
          </a:p>
          <a:p>
            <a:pPr>
              <a:spcAft>
                <a:spcPts val="900"/>
              </a:spcAft>
            </a:pPr>
            <a:r>
              <a:rPr lang="en-SG" dirty="0"/>
              <a:t>Submit your own questions or upvote 👍 others.</a:t>
            </a:r>
          </a:p>
          <a:p>
            <a:pPr>
              <a:spcAft>
                <a:spcPts val="900"/>
              </a:spcAft>
            </a:pPr>
            <a:r>
              <a:rPr lang="en-SG" dirty="0"/>
              <a:t>We will answer them after the presentation.</a:t>
            </a:r>
          </a:p>
        </p:txBody>
      </p:sp>
      <p:pic>
        <p:nvPicPr>
          <p:cNvPr id="5" name="Picture 4" descr="A picture containing drawing&#10;&#10;Description automatically generated">
            <a:extLst>
              <a:ext uri="{FF2B5EF4-FFF2-40B4-BE49-F238E27FC236}">
                <a16:creationId xmlns:a16="http://schemas.microsoft.com/office/drawing/2014/main" id="{FFFB2035-5E59-42CE-ABE0-C27FFF947585}"/>
              </a:ext>
            </a:extLst>
          </p:cNvPr>
          <p:cNvPicPr>
            <a:picLocks noChangeAspect="1"/>
          </p:cNvPicPr>
          <p:nvPr/>
        </p:nvPicPr>
        <p:blipFill>
          <a:blip r:embed="rId2"/>
          <a:stretch>
            <a:fillRect/>
          </a:stretch>
        </p:blipFill>
        <p:spPr>
          <a:xfrm>
            <a:off x="6120117" y="3471461"/>
            <a:ext cx="2066722" cy="2066722"/>
          </a:xfrm>
          <a:prstGeom prst="rect">
            <a:avLst/>
          </a:prstGeom>
        </p:spPr>
      </p:pic>
      <p:pic>
        <p:nvPicPr>
          <p:cNvPr id="7" name="Picture 6">
            <a:extLst>
              <a:ext uri="{FF2B5EF4-FFF2-40B4-BE49-F238E27FC236}">
                <a16:creationId xmlns:a16="http://schemas.microsoft.com/office/drawing/2014/main" id="{B718BC82-7403-4DDA-AD13-48BF14F9035D}"/>
              </a:ext>
            </a:extLst>
          </p:cNvPr>
          <p:cNvPicPr>
            <a:picLocks noChangeAspect="1"/>
          </p:cNvPicPr>
          <p:nvPr/>
        </p:nvPicPr>
        <p:blipFill>
          <a:blip r:embed="rId3"/>
          <a:stretch>
            <a:fillRect/>
          </a:stretch>
        </p:blipFill>
        <p:spPr>
          <a:xfrm>
            <a:off x="0" y="-10111"/>
            <a:ext cx="9144000" cy="1538941"/>
          </a:xfrm>
          <a:prstGeom prst="rect">
            <a:avLst/>
          </a:prstGeom>
        </p:spPr>
      </p:pic>
    </p:spTree>
    <p:extLst>
      <p:ext uri="{BB962C8B-B14F-4D97-AF65-F5344CB8AC3E}">
        <p14:creationId xmlns:p14="http://schemas.microsoft.com/office/powerpoint/2010/main" val="2659546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B15C-A504-F74D-83C0-C1BE6A5BE96E}"/>
              </a:ext>
            </a:extLst>
          </p:cNvPr>
          <p:cNvSpPr>
            <a:spLocks noGrp="1"/>
          </p:cNvSpPr>
          <p:nvPr>
            <p:ph type="title"/>
          </p:nvPr>
        </p:nvSpPr>
        <p:spPr/>
        <p:txBody>
          <a:bodyPr/>
          <a:lstStyle/>
          <a:p>
            <a:r>
              <a:rPr lang="en-US" dirty="0">
                <a:solidFill>
                  <a:srgbClr val="FF0000"/>
                </a:solidFill>
              </a:rPr>
              <a:t>Mandate of NMSs in 2030</a:t>
            </a:r>
          </a:p>
        </p:txBody>
      </p:sp>
      <p:sp>
        <p:nvSpPr>
          <p:cNvPr id="3" name="Content Placeholder 2">
            <a:extLst>
              <a:ext uri="{FF2B5EF4-FFF2-40B4-BE49-F238E27FC236}">
                <a16:creationId xmlns:a16="http://schemas.microsoft.com/office/drawing/2014/main" id="{14F8022A-18F8-1D44-808B-4E4DE18248C2}"/>
              </a:ext>
            </a:extLst>
          </p:cNvPr>
          <p:cNvSpPr>
            <a:spLocks noGrp="1"/>
          </p:cNvSpPr>
          <p:nvPr>
            <p:ph idx="1"/>
          </p:nvPr>
        </p:nvSpPr>
        <p:spPr/>
        <p:txBody>
          <a:bodyPr>
            <a:normAutofit/>
          </a:bodyPr>
          <a:lstStyle/>
          <a:p>
            <a:r>
              <a:rPr lang="en-US" sz="2400" dirty="0"/>
              <a:t>Not to make forecasts!</a:t>
            </a:r>
          </a:p>
          <a:p>
            <a:r>
              <a:rPr lang="en-US" sz="2400" dirty="0"/>
              <a:t>More to downscale AI-enhanced global ensemble forecasts (e.g. using local observations) for specific national needs</a:t>
            </a:r>
          </a:p>
          <a:p>
            <a:r>
              <a:rPr lang="en-US" sz="2400" dirty="0"/>
              <a:t>Forecasters do not need to forecast! Instead their main job should be interacting with forecast users so their decision processes can be guided by the most relevant probabilistic forecast products (and associated probabilistic forecast triggers). </a:t>
            </a:r>
          </a:p>
        </p:txBody>
      </p:sp>
    </p:spTree>
    <p:extLst>
      <p:ext uri="{BB962C8B-B14F-4D97-AF65-F5344CB8AC3E}">
        <p14:creationId xmlns:p14="http://schemas.microsoft.com/office/powerpoint/2010/main" val="2777959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7D6EBA-2074-4A53-BD6B-FE36A120B5EA}"/>
              </a:ext>
            </a:extLst>
          </p:cNvPr>
          <p:cNvSpPr txBox="1"/>
          <p:nvPr/>
        </p:nvSpPr>
        <p:spPr>
          <a:xfrm>
            <a:off x="5902258" y="1919377"/>
            <a:ext cx="2502440" cy="3830267"/>
          </a:xfrm>
          <a:prstGeom prst="rect">
            <a:avLst/>
          </a:prstGeom>
          <a:solidFill>
            <a:schemeClr val="accent1">
              <a:lumMod val="75000"/>
            </a:schemeClr>
          </a:solidFill>
          <a:ln>
            <a:noFill/>
          </a:ln>
        </p:spPr>
        <p:txBody>
          <a:bodyPr wrap="square" lIns="342900" tIns="342900" rIns="342900" bIns="342900"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Join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slido.com</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GWEVision</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MHEWS</a:t>
            </a:r>
          </a:p>
        </p:txBody>
      </p:sp>
      <p:sp>
        <p:nvSpPr>
          <p:cNvPr id="2" name="Title 1">
            <a:extLst>
              <a:ext uri="{FF2B5EF4-FFF2-40B4-BE49-F238E27FC236}">
                <a16:creationId xmlns:a16="http://schemas.microsoft.com/office/drawing/2014/main" id="{D54AF038-A97E-4A24-92AD-15B1DF77DFA6}"/>
              </a:ext>
            </a:extLst>
          </p:cNvPr>
          <p:cNvSpPr>
            <a:spLocks noGrp="1"/>
          </p:cNvSpPr>
          <p:nvPr>
            <p:ph type="title"/>
          </p:nvPr>
        </p:nvSpPr>
        <p:spPr>
          <a:xfrm>
            <a:off x="628650" y="1559453"/>
            <a:ext cx="5178763" cy="994172"/>
          </a:xfrm>
        </p:spPr>
        <p:txBody>
          <a:bodyPr>
            <a:normAutofit fontScale="90000"/>
          </a:bodyPr>
          <a:lstStyle/>
          <a:p>
            <a:r>
              <a:rPr lang="en-SG" b="1" dirty="0"/>
              <a:t>Send us your questions</a:t>
            </a:r>
          </a:p>
        </p:txBody>
      </p:sp>
      <p:sp>
        <p:nvSpPr>
          <p:cNvPr id="3" name="Content Placeholder 2">
            <a:extLst>
              <a:ext uri="{FF2B5EF4-FFF2-40B4-BE49-F238E27FC236}">
                <a16:creationId xmlns:a16="http://schemas.microsoft.com/office/drawing/2014/main" id="{DEF2DDF4-A9FD-419D-A58E-1EE83A1BF1D7}"/>
              </a:ext>
            </a:extLst>
          </p:cNvPr>
          <p:cNvSpPr>
            <a:spLocks noGrp="1"/>
          </p:cNvSpPr>
          <p:nvPr>
            <p:ph idx="1"/>
          </p:nvPr>
        </p:nvSpPr>
        <p:spPr>
          <a:xfrm>
            <a:off x="628650" y="2873070"/>
            <a:ext cx="4704539" cy="3263504"/>
          </a:xfrm>
        </p:spPr>
        <p:txBody>
          <a:bodyPr>
            <a:normAutofit fontScale="92500" lnSpcReduction="10000"/>
          </a:bodyPr>
          <a:lstStyle/>
          <a:p>
            <a:pPr marL="0" indent="0">
              <a:buNone/>
            </a:pPr>
            <a:r>
              <a:rPr lang="en-SG" dirty="0"/>
              <a:t>You can join the live Q&amp;A by scanning the QR code or visiting slido.com.</a:t>
            </a:r>
          </a:p>
          <a:p>
            <a:pPr>
              <a:spcAft>
                <a:spcPts val="900"/>
              </a:spcAft>
            </a:pPr>
            <a:r>
              <a:rPr lang="en-SG" dirty="0"/>
              <a:t>Use event code #</a:t>
            </a:r>
            <a:r>
              <a:rPr lang="en-SG" dirty="0" err="1"/>
              <a:t>GWEVision</a:t>
            </a:r>
            <a:r>
              <a:rPr lang="en-SG" dirty="0"/>
              <a:t>.</a:t>
            </a:r>
          </a:p>
          <a:p>
            <a:pPr>
              <a:spcAft>
                <a:spcPts val="900"/>
              </a:spcAft>
            </a:pPr>
            <a:r>
              <a:rPr lang="en-SG" dirty="0"/>
              <a:t>Submit your own questions or upvote 👍 others.</a:t>
            </a:r>
          </a:p>
          <a:p>
            <a:pPr>
              <a:spcAft>
                <a:spcPts val="900"/>
              </a:spcAft>
            </a:pPr>
            <a:r>
              <a:rPr lang="en-SG" dirty="0"/>
              <a:t>We will answer them after the presentation.</a:t>
            </a:r>
          </a:p>
        </p:txBody>
      </p:sp>
      <p:pic>
        <p:nvPicPr>
          <p:cNvPr id="5" name="Picture 4" descr="A picture containing drawing&#10;&#10;Description automatically generated">
            <a:extLst>
              <a:ext uri="{FF2B5EF4-FFF2-40B4-BE49-F238E27FC236}">
                <a16:creationId xmlns:a16="http://schemas.microsoft.com/office/drawing/2014/main" id="{FFFB2035-5E59-42CE-ABE0-C27FFF947585}"/>
              </a:ext>
            </a:extLst>
          </p:cNvPr>
          <p:cNvPicPr>
            <a:picLocks noChangeAspect="1"/>
          </p:cNvPicPr>
          <p:nvPr/>
        </p:nvPicPr>
        <p:blipFill>
          <a:blip r:embed="rId2"/>
          <a:stretch>
            <a:fillRect/>
          </a:stretch>
        </p:blipFill>
        <p:spPr>
          <a:xfrm>
            <a:off x="6120117" y="3471461"/>
            <a:ext cx="2066722" cy="2066722"/>
          </a:xfrm>
          <a:prstGeom prst="rect">
            <a:avLst/>
          </a:prstGeom>
        </p:spPr>
      </p:pic>
      <p:pic>
        <p:nvPicPr>
          <p:cNvPr id="7" name="Picture 6">
            <a:extLst>
              <a:ext uri="{FF2B5EF4-FFF2-40B4-BE49-F238E27FC236}">
                <a16:creationId xmlns:a16="http://schemas.microsoft.com/office/drawing/2014/main" id="{B718BC82-7403-4DDA-AD13-48BF14F9035D}"/>
              </a:ext>
            </a:extLst>
          </p:cNvPr>
          <p:cNvPicPr>
            <a:picLocks noChangeAspect="1"/>
          </p:cNvPicPr>
          <p:nvPr/>
        </p:nvPicPr>
        <p:blipFill>
          <a:blip r:embed="rId3"/>
          <a:stretch>
            <a:fillRect/>
          </a:stretch>
        </p:blipFill>
        <p:spPr>
          <a:xfrm>
            <a:off x="0" y="-10111"/>
            <a:ext cx="9144000" cy="1538941"/>
          </a:xfrm>
          <a:prstGeom prst="rect">
            <a:avLst/>
          </a:prstGeom>
        </p:spPr>
      </p:pic>
    </p:spTree>
    <p:extLst>
      <p:ext uri="{BB962C8B-B14F-4D97-AF65-F5344CB8AC3E}">
        <p14:creationId xmlns:p14="http://schemas.microsoft.com/office/powerpoint/2010/main" val="3527280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D0B791-BE7F-49D8-B707-F10BDD4E2501}"/>
              </a:ext>
            </a:extLst>
          </p:cNvPr>
          <p:cNvPicPr>
            <a:picLocks noChangeAspect="1"/>
          </p:cNvPicPr>
          <p:nvPr/>
        </p:nvPicPr>
        <p:blipFill>
          <a:blip r:embed="rId2"/>
          <a:stretch>
            <a:fillRect/>
          </a:stretch>
        </p:blipFill>
        <p:spPr>
          <a:xfrm>
            <a:off x="0" y="-10111"/>
            <a:ext cx="9144000" cy="1538941"/>
          </a:xfrm>
          <a:prstGeom prst="rect">
            <a:avLst/>
          </a:prstGeom>
        </p:spPr>
      </p:pic>
      <p:sp>
        <p:nvSpPr>
          <p:cNvPr id="4" name="Title 1">
            <a:extLst>
              <a:ext uri="{FF2B5EF4-FFF2-40B4-BE49-F238E27FC236}">
                <a16:creationId xmlns:a16="http://schemas.microsoft.com/office/drawing/2014/main" id="{47CFB377-B16C-4CA6-8D79-23B0C25FD329}"/>
              </a:ext>
            </a:extLst>
          </p:cNvPr>
          <p:cNvSpPr txBox="1">
            <a:spLocks/>
          </p:cNvSpPr>
          <p:nvPr/>
        </p:nvSpPr>
        <p:spPr>
          <a:xfrm>
            <a:off x="194553" y="1332690"/>
            <a:ext cx="478114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br>
            <a:r>
              <a:rPr lang="en-US" sz="4000" b="1" dirty="0"/>
              <a:t>A Vision for Numerical Weather Prediction in 2030</a:t>
            </a:r>
            <a:endParaRPr lang="en-US" sz="4000" dirty="0"/>
          </a:p>
        </p:txBody>
      </p:sp>
      <p:sp>
        <p:nvSpPr>
          <p:cNvPr id="5" name="Subtitle 2">
            <a:extLst>
              <a:ext uri="{FF2B5EF4-FFF2-40B4-BE49-F238E27FC236}">
                <a16:creationId xmlns:a16="http://schemas.microsoft.com/office/drawing/2014/main" id="{9B91BA52-C0A4-4094-B5E0-FD3CD67B5372}"/>
              </a:ext>
            </a:extLst>
          </p:cNvPr>
          <p:cNvSpPr txBox="1">
            <a:spLocks/>
          </p:cNvSpPr>
          <p:nvPr/>
        </p:nvSpPr>
        <p:spPr>
          <a:xfrm>
            <a:off x="194553" y="3869547"/>
            <a:ext cx="6945549" cy="276471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r>
              <a:rPr lang="en-US" b="1" dirty="0"/>
              <a:t>Discussant</a:t>
            </a:r>
          </a:p>
          <a:p>
            <a:pPr marL="0" indent="0">
              <a:buNone/>
            </a:pPr>
            <a:endParaRPr lang="en-US" dirty="0"/>
          </a:p>
          <a:p>
            <a:pPr marL="0" indent="0">
              <a:buNone/>
            </a:pPr>
            <a:r>
              <a:rPr lang="en-US" b="1" dirty="0"/>
              <a:t>Alan Thorpe</a:t>
            </a:r>
          </a:p>
          <a:p>
            <a:pPr marL="0" indent="0">
              <a:buNone/>
            </a:pPr>
            <a:r>
              <a:rPr lang="en-US" dirty="0"/>
              <a:t>Visiting Professor at the University of Reading</a:t>
            </a:r>
          </a:p>
          <a:p>
            <a:pPr marL="0" indent="0">
              <a:buNone/>
            </a:pPr>
            <a:r>
              <a:rPr lang="en-US" dirty="0"/>
              <a:t>Non-Executive Director on the Board </a:t>
            </a:r>
          </a:p>
          <a:p>
            <a:pPr marL="0" indent="0">
              <a:buNone/>
            </a:pPr>
            <a:r>
              <a:rPr lang="en-US" dirty="0"/>
              <a:t>of the Met Office</a:t>
            </a:r>
          </a:p>
          <a:p>
            <a:pPr marL="0" indent="0">
              <a:buNone/>
            </a:pPr>
            <a:r>
              <a:rPr lang="en-US" dirty="0"/>
              <a:t>Weather science and policy adviser </a:t>
            </a:r>
          </a:p>
          <a:p>
            <a:pPr marL="0" indent="0">
              <a:buNone/>
            </a:pPr>
            <a:endParaRPr lang="en-US" dirty="0"/>
          </a:p>
        </p:txBody>
      </p:sp>
      <p:pic>
        <p:nvPicPr>
          <p:cNvPr id="2" name="Picture 1">
            <a:extLst>
              <a:ext uri="{FF2B5EF4-FFF2-40B4-BE49-F238E27FC236}">
                <a16:creationId xmlns:a16="http://schemas.microsoft.com/office/drawing/2014/main" id="{E365A556-F5D9-499D-9455-D14B0D670700}"/>
              </a:ext>
            </a:extLst>
          </p:cNvPr>
          <p:cNvPicPr>
            <a:picLocks noChangeAspect="1"/>
          </p:cNvPicPr>
          <p:nvPr/>
        </p:nvPicPr>
        <p:blipFill>
          <a:blip r:embed="rId3"/>
          <a:stretch>
            <a:fillRect/>
          </a:stretch>
        </p:blipFill>
        <p:spPr>
          <a:xfrm>
            <a:off x="5269149" y="2831591"/>
            <a:ext cx="3581400" cy="3590925"/>
          </a:xfrm>
          <a:prstGeom prst="rect">
            <a:avLst/>
          </a:prstGeom>
        </p:spPr>
      </p:pic>
    </p:spTree>
    <p:extLst>
      <p:ext uri="{BB962C8B-B14F-4D97-AF65-F5344CB8AC3E}">
        <p14:creationId xmlns:p14="http://schemas.microsoft.com/office/powerpoint/2010/main" val="589663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C546D5-205C-4DA9-AA2C-5C181C6B695A}"/>
              </a:ext>
            </a:extLst>
          </p:cNvPr>
          <p:cNvPicPr>
            <a:picLocks noGrp="1" noChangeAspect="1"/>
          </p:cNvPicPr>
          <p:nvPr>
            <p:ph idx="1"/>
          </p:nvPr>
        </p:nvPicPr>
        <p:blipFill rotWithShape="1">
          <a:blip r:embed="rId2"/>
          <a:srcRect l="26331" t="38058" r="23435" b="37335"/>
          <a:stretch/>
        </p:blipFill>
        <p:spPr>
          <a:xfrm>
            <a:off x="1357411" y="2183346"/>
            <a:ext cx="5906808" cy="1891723"/>
          </a:xfrm>
          <a:prstGeom prst="rect">
            <a:avLst/>
          </a:prstGeom>
        </p:spPr>
      </p:pic>
      <p:sp>
        <p:nvSpPr>
          <p:cNvPr id="5" name="TextBox 4">
            <a:extLst>
              <a:ext uri="{FF2B5EF4-FFF2-40B4-BE49-F238E27FC236}">
                <a16:creationId xmlns:a16="http://schemas.microsoft.com/office/drawing/2014/main" id="{145E0DA5-088A-4A95-9F9C-D61567E7D89A}"/>
              </a:ext>
            </a:extLst>
          </p:cNvPr>
          <p:cNvSpPr txBox="1"/>
          <p:nvPr/>
        </p:nvSpPr>
        <p:spPr>
          <a:xfrm>
            <a:off x="537392" y="5159693"/>
            <a:ext cx="7128650" cy="369332"/>
          </a:xfrm>
          <a:prstGeom prst="rect">
            <a:avLst/>
          </a:prstGeom>
          <a:noFill/>
        </p:spPr>
        <p:txBody>
          <a:bodyPr wrap="square" rtlCol="0">
            <a:spAutoFit/>
          </a:bodyPr>
          <a:lstStyle/>
          <a:p>
            <a:pPr algn="ctr"/>
            <a:r>
              <a:rPr lang="en-GB" dirty="0"/>
              <a:t>Bauer, Thorpe and Brunet, Nature, 2015</a:t>
            </a:r>
          </a:p>
        </p:txBody>
      </p:sp>
      <p:sp>
        <p:nvSpPr>
          <p:cNvPr id="6" name="TextBox 5">
            <a:extLst>
              <a:ext uri="{FF2B5EF4-FFF2-40B4-BE49-F238E27FC236}">
                <a16:creationId xmlns:a16="http://schemas.microsoft.com/office/drawing/2014/main" id="{0B26E427-7405-459D-B988-CD00E7C108B5}"/>
              </a:ext>
            </a:extLst>
          </p:cNvPr>
          <p:cNvSpPr txBox="1"/>
          <p:nvPr/>
        </p:nvSpPr>
        <p:spPr>
          <a:xfrm>
            <a:off x="1107820" y="857329"/>
            <a:ext cx="6558222" cy="579261"/>
          </a:xfrm>
          <a:prstGeom prst="rect">
            <a:avLst/>
          </a:prstGeom>
          <a:noFill/>
        </p:spPr>
        <p:txBody>
          <a:bodyPr wrap="square" rtlCol="0">
            <a:spAutoFit/>
          </a:bodyPr>
          <a:lstStyle/>
          <a:p>
            <a:pPr algn="ctr"/>
            <a:r>
              <a:rPr lang="en-GB" sz="3164" b="1" dirty="0">
                <a:solidFill>
                  <a:schemeClr val="accent1"/>
                </a:solidFill>
                <a:latin typeface="Arial" panose="020B0604020202020204" pitchFamily="34" charset="0"/>
                <a:cs typeface="Arial" panose="020B0604020202020204" pitchFamily="34" charset="0"/>
              </a:rPr>
              <a:t>Building the 2030 Vision</a:t>
            </a:r>
          </a:p>
        </p:txBody>
      </p:sp>
    </p:spTree>
    <p:extLst>
      <p:ext uri="{BB962C8B-B14F-4D97-AF65-F5344CB8AC3E}">
        <p14:creationId xmlns:p14="http://schemas.microsoft.com/office/powerpoint/2010/main" val="2747998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2B2CA-0BF0-47FB-A0F0-F4A8F504425C}"/>
              </a:ext>
            </a:extLst>
          </p:cNvPr>
          <p:cNvSpPr>
            <a:spLocks noGrp="1"/>
          </p:cNvSpPr>
          <p:nvPr>
            <p:ph type="title"/>
          </p:nvPr>
        </p:nvSpPr>
        <p:spPr>
          <a:xfrm>
            <a:off x="634128" y="3830824"/>
            <a:ext cx="2250213" cy="697886"/>
          </a:xfrm>
        </p:spPr>
        <p:txBody>
          <a:bodyPr>
            <a:normAutofit fontScale="90000"/>
          </a:bodyPr>
          <a:lstStyle/>
          <a:p>
            <a:r>
              <a:rPr lang="en-GB" sz="2320" b="1" dirty="0">
                <a:solidFill>
                  <a:srgbClr val="92D050"/>
                </a:solidFill>
                <a:latin typeface="Arial" panose="020B0604020202020204" pitchFamily="34" charset="0"/>
                <a:cs typeface="Arial" panose="020B0604020202020204" pitchFamily="34" charset="0"/>
              </a:rPr>
              <a:t>Private sector: companies</a:t>
            </a:r>
          </a:p>
        </p:txBody>
      </p:sp>
      <p:pic>
        <p:nvPicPr>
          <p:cNvPr id="4" name="Content Placeholder 3">
            <a:extLst>
              <a:ext uri="{FF2B5EF4-FFF2-40B4-BE49-F238E27FC236}">
                <a16:creationId xmlns:a16="http://schemas.microsoft.com/office/drawing/2014/main" id="{2296B24F-614B-41ED-BF92-9D281D327033}"/>
              </a:ext>
            </a:extLst>
          </p:cNvPr>
          <p:cNvPicPr>
            <a:picLocks noGrp="1" noChangeAspect="1"/>
          </p:cNvPicPr>
          <p:nvPr>
            <p:ph idx="1"/>
          </p:nvPr>
        </p:nvPicPr>
        <p:blipFill>
          <a:blip r:embed="rId2"/>
          <a:stretch>
            <a:fillRect/>
          </a:stretch>
        </p:blipFill>
        <p:spPr>
          <a:xfrm>
            <a:off x="2723611" y="2424441"/>
            <a:ext cx="2571895" cy="2581539"/>
          </a:xfrm>
          <a:prstGeom prst="rect">
            <a:avLst/>
          </a:prstGeom>
        </p:spPr>
      </p:pic>
      <p:sp>
        <p:nvSpPr>
          <p:cNvPr id="7" name="TextBox 6">
            <a:extLst>
              <a:ext uri="{FF2B5EF4-FFF2-40B4-BE49-F238E27FC236}">
                <a16:creationId xmlns:a16="http://schemas.microsoft.com/office/drawing/2014/main" id="{C6CFC7E3-7F41-497E-99A4-DEA4145C89BE}"/>
              </a:ext>
            </a:extLst>
          </p:cNvPr>
          <p:cNvSpPr txBox="1"/>
          <p:nvPr/>
        </p:nvSpPr>
        <p:spPr>
          <a:xfrm>
            <a:off x="2533828" y="1910399"/>
            <a:ext cx="2180753" cy="806375"/>
          </a:xfrm>
          <a:prstGeom prst="rect">
            <a:avLst/>
          </a:prstGeom>
          <a:noFill/>
        </p:spPr>
        <p:txBody>
          <a:bodyPr wrap="square" rtlCol="0">
            <a:spAutoFit/>
          </a:bodyPr>
          <a:lstStyle/>
          <a:p>
            <a:r>
              <a:rPr lang="en-GB" sz="2320" b="1" dirty="0">
                <a:solidFill>
                  <a:srgbClr val="FFC000"/>
                </a:solidFill>
                <a:latin typeface="Arial" panose="020B0604020202020204" pitchFamily="34" charset="0"/>
                <a:cs typeface="Arial" panose="020B0604020202020204" pitchFamily="34" charset="0"/>
              </a:rPr>
              <a:t>Public sector:</a:t>
            </a:r>
          </a:p>
          <a:p>
            <a:r>
              <a:rPr lang="en-GB" sz="2320" b="1" dirty="0">
                <a:solidFill>
                  <a:srgbClr val="FFC000"/>
                </a:solidFill>
                <a:latin typeface="Arial" panose="020B0604020202020204" pitchFamily="34" charset="0"/>
                <a:cs typeface="Arial" panose="020B0604020202020204" pitchFamily="34" charset="0"/>
              </a:rPr>
              <a:t>NMHSs</a:t>
            </a:r>
          </a:p>
        </p:txBody>
      </p:sp>
      <p:sp>
        <p:nvSpPr>
          <p:cNvPr id="8" name="TextBox 7">
            <a:extLst>
              <a:ext uri="{FF2B5EF4-FFF2-40B4-BE49-F238E27FC236}">
                <a16:creationId xmlns:a16="http://schemas.microsoft.com/office/drawing/2014/main" id="{CF4DE211-005D-4EC8-8A44-22B0CB1A5F00}"/>
              </a:ext>
            </a:extLst>
          </p:cNvPr>
          <p:cNvSpPr txBox="1"/>
          <p:nvPr/>
        </p:nvSpPr>
        <p:spPr>
          <a:xfrm>
            <a:off x="5214918" y="3187906"/>
            <a:ext cx="2732401" cy="806375"/>
          </a:xfrm>
          <a:prstGeom prst="rect">
            <a:avLst/>
          </a:prstGeom>
          <a:noFill/>
        </p:spPr>
        <p:txBody>
          <a:bodyPr wrap="square" rtlCol="0">
            <a:spAutoFit/>
          </a:bodyPr>
          <a:lstStyle/>
          <a:p>
            <a:r>
              <a:rPr lang="en-GB" sz="2320" b="1" dirty="0">
                <a:solidFill>
                  <a:schemeClr val="accent1"/>
                </a:solidFill>
                <a:latin typeface="Arial" panose="020B0604020202020204" pitchFamily="34" charset="0"/>
                <a:cs typeface="Arial" panose="020B0604020202020204" pitchFamily="34" charset="0"/>
              </a:rPr>
              <a:t>Academic sector:</a:t>
            </a:r>
          </a:p>
          <a:p>
            <a:r>
              <a:rPr lang="en-GB" sz="2320" b="1" dirty="0">
                <a:solidFill>
                  <a:schemeClr val="accent1"/>
                </a:solidFill>
                <a:latin typeface="Arial" panose="020B0604020202020204" pitchFamily="34" charset="0"/>
                <a:cs typeface="Arial" panose="020B0604020202020204" pitchFamily="34" charset="0"/>
              </a:rPr>
              <a:t>universities</a:t>
            </a:r>
          </a:p>
        </p:txBody>
      </p:sp>
      <p:sp>
        <p:nvSpPr>
          <p:cNvPr id="9" name="TextBox 8">
            <a:extLst>
              <a:ext uri="{FF2B5EF4-FFF2-40B4-BE49-F238E27FC236}">
                <a16:creationId xmlns:a16="http://schemas.microsoft.com/office/drawing/2014/main" id="{D99A84BF-74E1-426E-A5DA-B22967E94186}"/>
              </a:ext>
            </a:extLst>
          </p:cNvPr>
          <p:cNvSpPr txBox="1"/>
          <p:nvPr/>
        </p:nvSpPr>
        <p:spPr>
          <a:xfrm>
            <a:off x="1678870" y="912381"/>
            <a:ext cx="5354937" cy="530466"/>
          </a:xfrm>
          <a:prstGeom prst="rect">
            <a:avLst/>
          </a:prstGeom>
          <a:noFill/>
        </p:spPr>
        <p:txBody>
          <a:bodyPr wrap="square" rtlCol="0">
            <a:spAutoFit/>
          </a:bodyPr>
          <a:lstStyle/>
          <a:p>
            <a:r>
              <a:rPr lang="en-GB" sz="2847" b="1" dirty="0">
                <a:latin typeface="Arial" panose="020B0604020202020204" pitchFamily="34" charset="0"/>
                <a:cs typeface="Arial" panose="020B0604020202020204" pitchFamily="34" charset="0"/>
              </a:rPr>
              <a:t>Global Weather Enterprise</a:t>
            </a:r>
          </a:p>
        </p:txBody>
      </p:sp>
      <p:sp>
        <p:nvSpPr>
          <p:cNvPr id="10" name="Oval 9">
            <a:extLst>
              <a:ext uri="{FF2B5EF4-FFF2-40B4-BE49-F238E27FC236}">
                <a16:creationId xmlns:a16="http://schemas.microsoft.com/office/drawing/2014/main" id="{11AA5393-9432-4503-B276-2CBB2E723BED}"/>
              </a:ext>
            </a:extLst>
          </p:cNvPr>
          <p:cNvSpPr/>
          <p:nvPr/>
        </p:nvSpPr>
        <p:spPr bwMode="auto">
          <a:xfrm>
            <a:off x="5094370" y="1967649"/>
            <a:ext cx="2180754" cy="697886"/>
          </a:xfrm>
          <a:prstGeom prst="ellipse">
            <a:avLst/>
          </a:prstGeom>
          <a:solidFill>
            <a:srgbClr val="FFFFFF"/>
          </a:solidFill>
          <a:ln w="25400" cap="flat" cmpd="sng" algn="ctr">
            <a:solidFill>
              <a:srgbClr val="3A81BA"/>
            </a:solidFill>
            <a:prstDash val="solid"/>
            <a:round/>
            <a:headEnd type="none" w="med" len="med"/>
            <a:tailEnd type="none" w="med" len="med"/>
          </a:ln>
          <a:effectLst>
            <a:outerShdw blurRad="50800" dist="25400" dir="5400000" algn="ctr" rotWithShape="0">
              <a:srgbClr val="000000">
                <a:alpha val="34999"/>
              </a:srgbClr>
            </a:outerShdw>
          </a:effectLst>
        </p:spPr>
        <p:txBody>
          <a:bodyPr vert="horz" wrap="square" lIns="34288" tIns="34288" rIns="34288" bIns="34288" numCol="1" rtlCol="0" anchor="ctr" anchorCtr="0" compatLnSpc="1">
            <a:prstTxWarp prst="textNoShape">
              <a:avLst/>
            </a:prstTxWarp>
          </a:bodyPr>
          <a:lstStyle/>
          <a:p>
            <a:pPr marL="241082" algn="ctr" defTabSz="472118" fontAlgn="base" hangingPunct="0">
              <a:spcBef>
                <a:spcPct val="0"/>
              </a:spcBef>
              <a:spcAft>
                <a:spcPct val="0"/>
              </a:spcAft>
            </a:pPr>
            <a:r>
              <a:rPr lang="en-GB" sz="1740" dirty="0">
                <a:solidFill>
                  <a:srgbClr val="000000"/>
                </a:solidFill>
                <a:latin typeface="Trebuchet MS" charset="0"/>
                <a:ea typeface="Trebuchet MS" charset="0"/>
                <a:cs typeface="Trebuchet MS" charset="0"/>
                <a:sym typeface="Trebuchet MS" charset="0"/>
              </a:rPr>
              <a:t>Government funding</a:t>
            </a:r>
          </a:p>
        </p:txBody>
      </p:sp>
      <p:sp>
        <p:nvSpPr>
          <p:cNvPr id="13" name="Oval 12">
            <a:extLst>
              <a:ext uri="{FF2B5EF4-FFF2-40B4-BE49-F238E27FC236}">
                <a16:creationId xmlns:a16="http://schemas.microsoft.com/office/drawing/2014/main" id="{FEC1201E-20F4-4304-8463-3BEF5BCC0BDC}"/>
              </a:ext>
            </a:extLst>
          </p:cNvPr>
          <p:cNvSpPr/>
          <p:nvPr/>
        </p:nvSpPr>
        <p:spPr bwMode="auto">
          <a:xfrm>
            <a:off x="5295506" y="4131135"/>
            <a:ext cx="2892907" cy="874845"/>
          </a:xfrm>
          <a:prstGeom prst="ellipse">
            <a:avLst/>
          </a:prstGeom>
          <a:solidFill>
            <a:srgbClr val="FFFFFF"/>
          </a:solidFill>
          <a:ln w="25400" cap="flat" cmpd="sng" algn="ctr">
            <a:solidFill>
              <a:srgbClr val="3A81BA"/>
            </a:solidFill>
            <a:prstDash val="solid"/>
            <a:round/>
            <a:headEnd type="none" w="med" len="med"/>
            <a:tailEnd type="none" w="med" len="med"/>
          </a:ln>
          <a:effectLst>
            <a:outerShdw blurRad="50800" dist="25400" dir="5400000" algn="ctr" rotWithShape="0">
              <a:srgbClr val="000000">
                <a:alpha val="34999"/>
              </a:srgbClr>
            </a:outerShdw>
          </a:effectLst>
        </p:spPr>
        <p:txBody>
          <a:bodyPr vert="horz" wrap="square" lIns="34288" tIns="34288" rIns="34288" bIns="34288" numCol="1" rtlCol="0" anchor="ctr" anchorCtr="0" compatLnSpc="1">
            <a:prstTxWarp prst="textNoShape">
              <a:avLst/>
            </a:prstTxWarp>
          </a:bodyPr>
          <a:lstStyle/>
          <a:p>
            <a:pPr marL="241082" algn="ctr" defTabSz="472118" fontAlgn="base" hangingPunct="0">
              <a:spcBef>
                <a:spcPct val="0"/>
              </a:spcBef>
              <a:spcAft>
                <a:spcPct val="0"/>
              </a:spcAft>
            </a:pPr>
            <a:r>
              <a:rPr lang="en-GB" sz="949" dirty="0"/>
              <a:t>Development agencies &amp; banks</a:t>
            </a:r>
            <a:endParaRPr lang="en-GB" sz="1740" dirty="0">
              <a:solidFill>
                <a:srgbClr val="000000"/>
              </a:solidFill>
              <a:latin typeface="Trebuchet MS" charset="0"/>
              <a:ea typeface="Trebuchet MS" charset="0"/>
              <a:cs typeface="Trebuchet MS" charset="0"/>
              <a:sym typeface="Trebuchet MS" charset="0"/>
            </a:endParaRPr>
          </a:p>
        </p:txBody>
      </p:sp>
      <p:sp>
        <p:nvSpPr>
          <p:cNvPr id="14" name="Oval 13">
            <a:extLst>
              <a:ext uri="{FF2B5EF4-FFF2-40B4-BE49-F238E27FC236}">
                <a16:creationId xmlns:a16="http://schemas.microsoft.com/office/drawing/2014/main" id="{FFFD4017-9210-4FC0-8BF5-8AB93C124A0B}"/>
              </a:ext>
            </a:extLst>
          </p:cNvPr>
          <p:cNvSpPr/>
          <p:nvPr/>
        </p:nvSpPr>
        <p:spPr bwMode="auto">
          <a:xfrm>
            <a:off x="1558322" y="4856004"/>
            <a:ext cx="2129888" cy="697886"/>
          </a:xfrm>
          <a:prstGeom prst="ellipse">
            <a:avLst/>
          </a:prstGeom>
          <a:solidFill>
            <a:srgbClr val="FFFFFF"/>
          </a:solidFill>
          <a:ln w="25400" cap="flat" cmpd="sng" algn="ctr">
            <a:solidFill>
              <a:srgbClr val="3A81BA"/>
            </a:solidFill>
            <a:prstDash val="solid"/>
            <a:round/>
            <a:headEnd type="none" w="med" len="med"/>
            <a:tailEnd type="none" w="med" len="med"/>
          </a:ln>
          <a:effectLst>
            <a:outerShdw blurRad="50800" dist="25400" dir="5400000" algn="ctr" rotWithShape="0">
              <a:srgbClr val="000000">
                <a:alpha val="34999"/>
              </a:srgbClr>
            </a:outerShdw>
          </a:effectLst>
        </p:spPr>
        <p:txBody>
          <a:bodyPr vert="horz" wrap="square" lIns="34288" tIns="34288" rIns="34288" bIns="34288" numCol="1" rtlCol="0" anchor="ctr" anchorCtr="0" compatLnSpc="1">
            <a:prstTxWarp prst="textNoShape">
              <a:avLst/>
            </a:prstTxWarp>
          </a:bodyPr>
          <a:lstStyle/>
          <a:p>
            <a:pPr marL="241082" algn="ctr" defTabSz="472118" fontAlgn="base" hangingPunct="0">
              <a:spcBef>
                <a:spcPct val="0"/>
              </a:spcBef>
              <a:spcAft>
                <a:spcPct val="0"/>
              </a:spcAft>
            </a:pPr>
            <a:r>
              <a:rPr lang="en-GB" sz="949" dirty="0"/>
              <a:t>Private capital</a:t>
            </a:r>
            <a:endParaRPr lang="en-GB" sz="1740" dirty="0">
              <a:solidFill>
                <a:srgbClr val="000000"/>
              </a:solidFill>
              <a:latin typeface="Trebuchet MS" charset="0"/>
              <a:ea typeface="Trebuchet MS" charset="0"/>
              <a:cs typeface="Trebuchet MS" charset="0"/>
              <a:sym typeface="Trebuchet MS" charset="0"/>
            </a:endParaRPr>
          </a:p>
        </p:txBody>
      </p:sp>
      <p:sp>
        <p:nvSpPr>
          <p:cNvPr id="16" name="Oval 15">
            <a:extLst>
              <a:ext uri="{FF2B5EF4-FFF2-40B4-BE49-F238E27FC236}">
                <a16:creationId xmlns:a16="http://schemas.microsoft.com/office/drawing/2014/main" id="{29D7E0C3-7680-4F24-93F0-2E82631F2E8E}"/>
              </a:ext>
            </a:extLst>
          </p:cNvPr>
          <p:cNvSpPr/>
          <p:nvPr/>
        </p:nvSpPr>
        <p:spPr bwMode="auto">
          <a:xfrm>
            <a:off x="743992" y="2702536"/>
            <a:ext cx="2140794" cy="697886"/>
          </a:xfrm>
          <a:prstGeom prst="ellipse">
            <a:avLst/>
          </a:prstGeom>
          <a:solidFill>
            <a:srgbClr val="FFFFFF"/>
          </a:solidFill>
          <a:ln w="25400" cap="flat" cmpd="sng" algn="ctr">
            <a:solidFill>
              <a:srgbClr val="3A81BA"/>
            </a:solidFill>
            <a:prstDash val="solid"/>
            <a:round/>
            <a:headEnd type="none" w="med" len="med"/>
            <a:tailEnd type="none" w="med" len="med"/>
          </a:ln>
          <a:effectLst>
            <a:outerShdw blurRad="50800" dist="25400" dir="5400000" algn="ctr" rotWithShape="0">
              <a:srgbClr val="000000">
                <a:alpha val="34999"/>
              </a:srgbClr>
            </a:outerShdw>
          </a:effectLst>
        </p:spPr>
        <p:txBody>
          <a:bodyPr vert="horz" wrap="square" lIns="34288" tIns="34288" rIns="34288" bIns="34288" numCol="1" rtlCol="0" anchor="ctr" anchorCtr="0" compatLnSpc="1">
            <a:prstTxWarp prst="textNoShape">
              <a:avLst/>
            </a:prstTxWarp>
          </a:bodyPr>
          <a:lstStyle/>
          <a:p>
            <a:pPr marL="241082" algn="ctr" defTabSz="472118" fontAlgn="base" hangingPunct="0">
              <a:spcBef>
                <a:spcPct val="0"/>
              </a:spcBef>
              <a:spcAft>
                <a:spcPct val="0"/>
              </a:spcAft>
            </a:pPr>
            <a:r>
              <a:rPr lang="en-GB" sz="949" dirty="0"/>
              <a:t>Markets &amp; regulations</a:t>
            </a:r>
            <a:endParaRPr lang="en-GB" sz="1740" dirty="0">
              <a:solidFill>
                <a:srgbClr val="000000"/>
              </a:solidFill>
              <a:latin typeface="Trebuchet MS" charset="0"/>
              <a:ea typeface="Trebuchet MS" charset="0"/>
              <a:cs typeface="Trebuchet MS" charset="0"/>
              <a:sym typeface="Trebuchet MS" charset="0"/>
            </a:endParaRPr>
          </a:p>
        </p:txBody>
      </p:sp>
    </p:spTree>
    <p:extLst>
      <p:ext uri="{BB962C8B-B14F-4D97-AF65-F5344CB8AC3E}">
        <p14:creationId xmlns:p14="http://schemas.microsoft.com/office/powerpoint/2010/main" val="3296737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2281605" y="933017"/>
            <a:ext cx="3415501" cy="366318"/>
          </a:xfrm>
        </p:spPr>
        <p:txBody>
          <a:bodyPr>
            <a:normAutofit fontScale="90000"/>
          </a:bodyPr>
          <a:lstStyle/>
          <a:p>
            <a:r>
              <a:rPr lang="en-US" sz="2847" b="1" dirty="0">
                <a:solidFill>
                  <a:srgbClr val="0070C0"/>
                </a:solidFill>
                <a:latin typeface="Calibri" panose="020F0502020204030204" pitchFamily="34" charset="0"/>
                <a:cs typeface="Calibri" panose="020F0502020204030204" pitchFamily="34" charset="0"/>
              </a:rPr>
              <a:t>Delivering the Vision</a:t>
            </a:r>
          </a:p>
        </p:txBody>
      </p:sp>
      <p:sp>
        <p:nvSpPr>
          <p:cNvPr id="11" name="Text Placeholder 4"/>
          <p:cNvSpPr txBox="1">
            <a:spLocks/>
          </p:cNvSpPr>
          <p:nvPr/>
        </p:nvSpPr>
        <p:spPr>
          <a:xfrm>
            <a:off x="1558415" y="2153502"/>
            <a:ext cx="6207986" cy="2902836"/>
          </a:xfrm>
          <a:prstGeom prst="rect">
            <a:avLst/>
          </a:prstGeom>
        </p:spPr>
        <p:txBody>
          <a:bodyPr vert="horz"/>
          <a:lstStyle>
            <a:lvl1pPr marL="342917" indent="-342917" algn="l" defTabSz="457223" rtl="0" eaLnBrk="1" fontAlgn="base" hangingPunct="1">
              <a:spcBef>
                <a:spcPct val="0"/>
              </a:spcBef>
              <a:spcAft>
                <a:spcPct val="0"/>
              </a:spcAft>
              <a:defRPr sz="2801">
                <a:solidFill>
                  <a:srgbClr val="000000"/>
                </a:solidFill>
                <a:latin typeface="+mn-lt"/>
                <a:ea typeface="+mn-ea"/>
                <a:cs typeface="+mn-cs"/>
                <a:sym typeface="Helvetica" charset="0"/>
              </a:defRPr>
            </a:lvl1pPr>
            <a:lvl2pPr marL="228611" indent="228611" algn="l" defTabSz="457223" rtl="0" eaLnBrk="1" fontAlgn="base" hangingPunct="1">
              <a:spcBef>
                <a:spcPct val="0"/>
              </a:spcBef>
              <a:spcAft>
                <a:spcPct val="0"/>
              </a:spcAft>
              <a:defRPr sz="2400">
                <a:solidFill>
                  <a:srgbClr val="000000"/>
                </a:solidFill>
                <a:latin typeface="+mn-lt"/>
                <a:ea typeface="+mn-ea"/>
                <a:cs typeface="+mn-cs"/>
                <a:sym typeface="Helvetica" charset="0"/>
              </a:defRPr>
            </a:lvl2pPr>
            <a:lvl3pPr marL="457223" indent="457223" algn="l" defTabSz="457223" rtl="0" eaLnBrk="1" fontAlgn="base" hangingPunct="1">
              <a:spcBef>
                <a:spcPct val="0"/>
              </a:spcBef>
              <a:spcAft>
                <a:spcPct val="0"/>
              </a:spcAft>
              <a:defRPr sz="2000">
                <a:solidFill>
                  <a:srgbClr val="000000"/>
                </a:solidFill>
                <a:latin typeface="+mn-lt"/>
                <a:ea typeface="+mn-ea"/>
                <a:cs typeface="+mn-cs"/>
                <a:sym typeface="Helvetica" charset="0"/>
              </a:defRPr>
            </a:lvl3pPr>
            <a:lvl4pPr marL="685835" indent="685835" algn="l" defTabSz="457223" rtl="0" eaLnBrk="1" fontAlgn="base" hangingPunct="1">
              <a:spcBef>
                <a:spcPct val="0"/>
              </a:spcBef>
              <a:spcAft>
                <a:spcPct val="0"/>
              </a:spcAft>
              <a:defRPr sz="1800">
                <a:solidFill>
                  <a:srgbClr val="000000"/>
                </a:solidFill>
                <a:latin typeface="+mn-lt"/>
                <a:ea typeface="+mn-ea"/>
                <a:cs typeface="+mn-cs"/>
                <a:sym typeface="Helvetica" charset="0"/>
              </a:defRPr>
            </a:lvl4pPr>
            <a:lvl5pPr marL="914446" indent="914446" algn="l" defTabSz="457223" rtl="0" eaLnBrk="1" fontAlgn="base" hangingPunct="1">
              <a:spcBef>
                <a:spcPct val="0"/>
              </a:spcBef>
              <a:spcAft>
                <a:spcPct val="0"/>
              </a:spcAft>
              <a:defRPr sz="1800">
                <a:solidFill>
                  <a:srgbClr val="000000"/>
                </a:solidFill>
                <a:latin typeface="+mn-lt"/>
                <a:ea typeface="+mn-ea"/>
                <a:cs typeface="+mn-cs"/>
                <a:sym typeface="Helvetica" charset="0"/>
              </a:defRPr>
            </a:lvl5pPr>
            <a:lvl6pPr marL="1371668" algn="l" defTabSz="457223" rtl="0" eaLnBrk="1" fontAlgn="base" hangingPunct="1">
              <a:spcBef>
                <a:spcPct val="0"/>
              </a:spcBef>
              <a:spcAft>
                <a:spcPct val="0"/>
              </a:spcAft>
              <a:defRPr sz="1800">
                <a:solidFill>
                  <a:srgbClr val="000000"/>
                </a:solidFill>
                <a:latin typeface="+mn-lt"/>
                <a:ea typeface="+mn-ea"/>
                <a:cs typeface="+mn-cs"/>
                <a:sym typeface="Helvetica" charset="0"/>
              </a:defRPr>
            </a:lvl6pPr>
            <a:lvl7pPr marL="1828892" algn="l" defTabSz="457223" rtl="0" eaLnBrk="1" fontAlgn="base" hangingPunct="1">
              <a:spcBef>
                <a:spcPct val="0"/>
              </a:spcBef>
              <a:spcAft>
                <a:spcPct val="0"/>
              </a:spcAft>
              <a:defRPr sz="1800">
                <a:solidFill>
                  <a:srgbClr val="000000"/>
                </a:solidFill>
                <a:latin typeface="+mn-lt"/>
                <a:ea typeface="+mn-ea"/>
                <a:cs typeface="+mn-cs"/>
                <a:sym typeface="Helvetica" charset="0"/>
              </a:defRPr>
            </a:lvl7pPr>
            <a:lvl8pPr marL="2286114" algn="l" defTabSz="457223" rtl="0" eaLnBrk="1" fontAlgn="base" hangingPunct="1">
              <a:spcBef>
                <a:spcPct val="0"/>
              </a:spcBef>
              <a:spcAft>
                <a:spcPct val="0"/>
              </a:spcAft>
              <a:defRPr sz="1800">
                <a:solidFill>
                  <a:srgbClr val="000000"/>
                </a:solidFill>
                <a:latin typeface="+mn-lt"/>
                <a:ea typeface="+mn-ea"/>
                <a:cs typeface="+mn-cs"/>
                <a:sym typeface="Helvetica" charset="0"/>
              </a:defRPr>
            </a:lvl8pPr>
            <a:lvl9pPr marL="2743337" algn="l" defTabSz="457223" rtl="0" eaLnBrk="1" fontAlgn="base" hangingPunct="1">
              <a:spcBef>
                <a:spcPct val="0"/>
              </a:spcBef>
              <a:spcAft>
                <a:spcPct val="0"/>
              </a:spcAft>
              <a:defRPr sz="1800">
                <a:solidFill>
                  <a:srgbClr val="000000"/>
                </a:solidFill>
                <a:latin typeface="+mn-lt"/>
                <a:ea typeface="+mn-ea"/>
                <a:cs typeface="+mn-cs"/>
                <a:sym typeface="Helvetica" charset="0"/>
              </a:defRPr>
            </a:lvl9pPr>
          </a:lstStyle>
          <a:p>
            <a:pPr marL="45210" indent="-45210"/>
            <a:r>
              <a:rPr lang="en-GB" sz="1898" kern="0" dirty="0">
                <a:solidFill>
                  <a:schemeClr val="bg2"/>
                </a:solidFill>
              </a:rPr>
              <a:t>	</a:t>
            </a:r>
            <a:endParaRPr lang="en-GB" sz="949" kern="0" dirty="0">
              <a:solidFill>
                <a:schemeClr val="bg2"/>
              </a:solidFill>
            </a:endParaRPr>
          </a:p>
        </p:txBody>
      </p:sp>
      <p:sp>
        <p:nvSpPr>
          <p:cNvPr id="3" name="TextBox 2">
            <a:extLst>
              <a:ext uri="{FF2B5EF4-FFF2-40B4-BE49-F238E27FC236}">
                <a16:creationId xmlns:a16="http://schemas.microsoft.com/office/drawing/2014/main" id="{578FE1AF-BF21-4D86-BAA7-72B7E1C51071}"/>
              </a:ext>
            </a:extLst>
          </p:cNvPr>
          <p:cNvSpPr txBox="1"/>
          <p:nvPr/>
        </p:nvSpPr>
        <p:spPr>
          <a:xfrm>
            <a:off x="593946" y="1500246"/>
            <a:ext cx="5946990" cy="4376711"/>
          </a:xfrm>
          <a:prstGeom prst="rect">
            <a:avLst/>
          </a:prstGeom>
          <a:noFill/>
        </p:spPr>
        <p:txBody>
          <a:bodyPr wrap="square" rtlCol="0">
            <a:spAutoFit/>
          </a:bodyPr>
          <a:lstStyle/>
          <a:p>
            <a:pPr marL="226037" indent="-226037">
              <a:buFont typeface="Arial" panose="020B0604020202020204" pitchFamily="34" charset="0"/>
              <a:buChar char="•"/>
            </a:pPr>
            <a:endParaRPr lang="en-GB" sz="738" b="1" dirty="0"/>
          </a:p>
          <a:p>
            <a:pPr marL="301352" indent="-301352">
              <a:buFont typeface="Arial" panose="020B0604020202020204" pitchFamily="34" charset="0"/>
              <a:buChar char="•"/>
            </a:pPr>
            <a:r>
              <a:rPr lang="en-GB" sz="2320" b="1" dirty="0">
                <a:solidFill>
                  <a:srgbClr val="0070C0"/>
                </a:solidFill>
                <a:latin typeface="Arial" panose="020B0604020202020204" pitchFamily="34" charset="0"/>
                <a:cs typeface="Arial" panose="020B0604020202020204" pitchFamily="34" charset="0"/>
              </a:rPr>
              <a:t>By mobilising resources </a:t>
            </a:r>
            <a:r>
              <a:rPr lang="en-GB" sz="2320" b="1" dirty="0">
                <a:latin typeface="Arial" panose="020B0604020202020204" pitchFamily="34" charset="0"/>
                <a:cs typeface="Arial" panose="020B0604020202020204" pitchFamily="34" charset="0"/>
              </a:rPr>
              <a:t>for</a:t>
            </a:r>
            <a:r>
              <a:rPr lang="en-GB" sz="2320" b="1" dirty="0">
                <a:solidFill>
                  <a:srgbClr val="FF0000"/>
                </a:solidFill>
                <a:latin typeface="Arial" panose="020B0604020202020204" pitchFamily="34" charset="0"/>
                <a:cs typeface="Arial" panose="020B0604020202020204" pitchFamily="34" charset="0"/>
              </a:rPr>
              <a:t> global (and regional) NWP </a:t>
            </a:r>
            <a:r>
              <a:rPr lang="en-GB" sz="2320" b="1" dirty="0">
                <a:latin typeface="Arial" panose="020B0604020202020204" pitchFamily="34" charset="0"/>
                <a:cs typeface="Arial" panose="020B0604020202020204" pitchFamily="34" charset="0"/>
              </a:rPr>
              <a:t>with high resolution, delivered to those who need it</a:t>
            </a:r>
          </a:p>
          <a:p>
            <a:pPr marL="301352" indent="-301352">
              <a:buFont typeface="Arial" panose="020B0604020202020204" pitchFamily="34" charset="0"/>
              <a:buChar char="•"/>
            </a:pPr>
            <a:endParaRPr lang="en-GB" sz="844" b="1" dirty="0">
              <a:latin typeface="Arial" panose="020B0604020202020204" pitchFamily="34" charset="0"/>
              <a:cs typeface="Arial" panose="020B0604020202020204" pitchFamily="34" charset="0"/>
            </a:endParaRPr>
          </a:p>
          <a:p>
            <a:pPr marL="301352" indent="-301352">
              <a:buFont typeface="Arial" panose="020B0604020202020204" pitchFamily="34" charset="0"/>
              <a:buChar char="•"/>
            </a:pPr>
            <a:r>
              <a:rPr lang="en-GB" sz="2320" b="1" dirty="0">
                <a:solidFill>
                  <a:srgbClr val="0070C0"/>
                </a:solidFill>
                <a:latin typeface="Arial" panose="020B0604020202020204" pitchFamily="34" charset="0"/>
                <a:cs typeface="Arial" panose="020B0604020202020204" pitchFamily="34" charset="0"/>
              </a:rPr>
              <a:t>By</a:t>
            </a:r>
            <a:r>
              <a:rPr lang="en-GB" sz="2320" b="1" dirty="0">
                <a:latin typeface="Arial" panose="020B0604020202020204" pitchFamily="34" charset="0"/>
                <a:cs typeface="Arial" panose="020B0604020202020204" pitchFamily="34" charset="0"/>
              </a:rPr>
              <a:t> </a:t>
            </a:r>
            <a:r>
              <a:rPr lang="en-GB" sz="2320" b="1" dirty="0">
                <a:solidFill>
                  <a:schemeClr val="accent1"/>
                </a:solidFill>
                <a:latin typeface="Arial" panose="020B0604020202020204" pitchFamily="34" charset="0"/>
                <a:cs typeface="Arial" panose="020B0604020202020204" pitchFamily="34" charset="0"/>
              </a:rPr>
              <a:t>satisfying </a:t>
            </a:r>
            <a:r>
              <a:rPr lang="en-GB" sz="2320" b="1" dirty="0">
                <a:latin typeface="Arial" panose="020B0604020202020204" pitchFamily="34" charset="0"/>
                <a:cs typeface="Arial" panose="020B0604020202020204" pitchFamily="34" charset="0"/>
              </a:rPr>
              <a:t>the increasing need for more </a:t>
            </a:r>
            <a:r>
              <a:rPr lang="en-GB" sz="2320" b="1" dirty="0">
                <a:solidFill>
                  <a:srgbClr val="FF0000"/>
                </a:solidFill>
                <a:latin typeface="Arial" panose="020B0604020202020204" pitchFamily="34" charset="0"/>
                <a:cs typeface="Arial" panose="020B0604020202020204" pitchFamily="34" charset="0"/>
              </a:rPr>
              <a:t>observations</a:t>
            </a:r>
          </a:p>
          <a:p>
            <a:pPr marL="150676" indent="-150676">
              <a:buFont typeface="Arial" panose="020B0604020202020204" pitchFamily="34" charset="0"/>
              <a:buChar char="•"/>
            </a:pPr>
            <a:endParaRPr lang="en-GB" sz="844" b="1" dirty="0">
              <a:latin typeface="Arial" panose="020B0604020202020204" pitchFamily="34" charset="0"/>
              <a:cs typeface="Arial" panose="020B0604020202020204" pitchFamily="34" charset="0"/>
            </a:endParaRPr>
          </a:p>
          <a:p>
            <a:pPr marL="301352" indent="-301352">
              <a:buFont typeface="Arial" panose="020B0604020202020204" pitchFamily="34" charset="0"/>
              <a:buChar char="•"/>
            </a:pPr>
            <a:r>
              <a:rPr lang="en-GB" sz="2320" b="1" dirty="0">
                <a:solidFill>
                  <a:srgbClr val="0070C0"/>
                </a:solidFill>
                <a:latin typeface="Arial" panose="020B0604020202020204" pitchFamily="34" charset="0"/>
                <a:cs typeface="Arial" panose="020B0604020202020204" pitchFamily="34" charset="0"/>
              </a:rPr>
              <a:t>By noting:</a:t>
            </a:r>
            <a:r>
              <a:rPr lang="en-GB" sz="2320" b="1" dirty="0">
                <a:latin typeface="Arial" panose="020B0604020202020204" pitchFamily="34" charset="0"/>
                <a:cs typeface="Arial" panose="020B0604020202020204" pitchFamily="34" charset="0"/>
              </a:rPr>
              <a:t> growth of </a:t>
            </a:r>
            <a:r>
              <a:rPr lang="en-GB" sz="2320" b="1" dirty="0">
                <a:solidFill>
                  <a:srgbClr val="FF0000"/>
                </a:solidFill>
                <a:latin typeface="Arial" panose="020B0604020202020204" pitchFamily="34" charset="0"/>
                <a:cs typeface="Arial" panose="020B0604020202020204" pitchFamily="34" charset="0"/>
              </a:rPr>
              <a:t>private sector    </a:t>
            </a:r>
            <a:r>
              <a:rPr lang="en-GB" sz="2320" b="1" dirty="0">
                <a:latin typeface="Arial" panose="020B0604020202020204" pitchFamily="34" charset="0"/>
                <a:cs typeface="Arial" panose="020B0604020202020204" pitchFamily="34" charset="0"/>
              </a:rPr>
              <a:t>capabilities and </a:t>
            </a:r>
            <a:r>
              <a:rPr lang="en-GB" sz="2320" b="1" dirty="0">
                <a:solidFill>
                  <a:srgbClr val="FF0000"/>
                </a:solidFill>
                <a:latin typeface="Arial" panose="020B0604020202020204" pitchFamily="34" charset="0"/>
                <a:cs typeface="Arial" panose="020B0604020202020204" pitchFamily="34" charset="0"/>
              </a:rPr>
              <a:t>NMHSs</a:t>
            </a:r>
            <a:r>
              <a:rPr lang="en-GB" sz="2320" b="1" dirty="0">
                <a:latin typeface="Arial" panose="020B0604020202020204" pitchFamily="34" charset="0"/>
                <a:cs typeface="Arial" panose="020B0604020202020204" pitchFamily="34" charset="0"/>
              </a:rPr>
              <a:t> are under funding pressures</a:t>
            </a:r>
          </a:p>
          <a:p>
            <a:pPr marL="301352" indent="-301352">
              <a:buFont typeface="Arial" panose="020B0604020202020204" pitchFamily="34" charset="0"/>
              <a:buChar char="•"/>
            </a:pPr>
            <a:endParaRPr lang="en-GB" sz="1266" b="1" dirty="0">
              <a:latin typeface="Helvetica" panose="020B0604020202020204" pitchFamily="34" charset="0"/>
              <a:cs typeface="Helvetica" panose="020B0604020202020204" pitchFamily="34" charset="0"/>
            </a:endParaRPr>
          </a:p>
          <a:p>
            <a:r>
              <a:rPr lang="en-GB" sz="2531" b="1" dirty="0">
                <a:latin typeface="Helvetica" panose="020B0604020202020204" pitchFamily="34" charset="0"/>
                <a:cs typeface="Helvetica" panose="020B0604020202020204" pitchFamily="34" charset="0"/>
              </a:rPr>
              <a:t>    </a:t>
            </a:r>
            <a:r>
              <a:rPr lang="en-GB" sz="2109" dirty="0">
                <a:latin typeface="Helvetica" panose="020B0604020202020204" pitchFamily="34" charset="0"/>
                <a:cs typeface="Helvetica" panose="020B0604020202020204" pitchFamily="34" charset="0"/>
              </a:rPr>
              <a:t>Thorpe and Rogers, BAMS, 2018</a:t>
            </a:r>
          </a:p>
          <a:p>
            <a:pPr marL="339056" indent="-339056">
              <a:buFont typeface="Arial" panose="020B0604020202020204" pitchFamily="34" charset="0"/>
              <a:buChar char="•"/>
            </a:pPr>
            <a:endParaRPr lang="en-GB" sz="738" b="1" dirty="0">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1BD5B88F-1E69-4E9B-A8B9-64342CC50483}"/>
              </a:ext>
            </a:extLst>
          </p:cNvPr>
          <p:cNvPicPr>
            <a:picLocks noChangeAspect="1"/>
          </p:cNvPicPr>
          <p:nvPr/>
        </p:nvPicPr>
        <p:blipFill>
          <a:blip r:embed="rId3"/>
          <a:stretch>
            <a:fillRect/>
          </a:stretch>
        </p:blipFill>
        <p:spPr>
          <a:xfrm>
            <a:off x="7183870" y="3216097"/>
            <a:ext cx="884089" cy="2170036"/>
          </a:xfrm>
          <a:prstGeom prst="rect">
            <a:avLst/>
          </a:prstGeom>
        </p:spPr>
      </p:pic>
      <p:pic>
        <p:nvPicPr>
          <p:cNvPr id="5" name="Picture 4">
            <a:extLst>
              <a:ext uri="{FF2B5EF4-FFF2-40B4-BE49-F238E27FC236}">
                <a16:creationId xmlns:a16="http://schemas.microsoft.com/office/drawing/2014/main" id="{2DE30CCD-9AA3-44C8-98BE-1A3C1DE526E6}"/>
              </a:ext>
            </a:extLst>
          </p:cNvPr>
          <p:cNvPicPr>
            <a:picLocks noChangeAspect="1"/>
          </p:cNvPicPr>
          <p:nvPr/>
        </p:nvPicPr>
        <p:blipFill>
          <a:blip r:embed="rId4"/>
          <a:stretch>
            <a:fillRect/>
          </a:stretch>
        </p:blipFill>
        <p:spPr>
          <a:xfrm>
            <a:off x="6357740" y="1536603"/>
            <a:ext cx="2795050" cy="1724691"/>
          </a:xfrm>
          <a:prstGeom prst="rect">
            <a:avLst/>
          </a:prstGeom>
        </p:spPr>
      </p:pic>
    </p:spTree>
    <p:extLst>
      <p:ext uri="{BB962C8B-B14F-4D97-AF65-F5344CB8AC3E}">
        <p14:creationId xmlns:p14="http://schemas.microsoft.com/office/powerpoint/2010/main" val="121618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593946" y="937694"/>
            <a:ext cx="7353373" cy="366318"/>
          </a:xfrm>
        </p:spPr>
        <p:txBody>
          <a:bodyPr>
            <a:normAutofit fontScale="90000"/>
          </a:bodyPr>
          <a:lstStyle/>
          <a:p>
            <a:r>
              <a:rPr lang="en-US" sz="2847" b="1" dirty="0">
                <a:latin typeface="Calibri" panose="020F0502020204030204" pitchFamily="34" charset="0"/>
                <a:cs typeface="Calibri" panose="020F0502020204030204" pitchFamily="34" charset="0"/>
              </a:rPr>
              <a:t>And by enhanced cross-sectoral co-operation</a:t>
            </a:r>
          </a:p>
        </p:txBody>
      </p:sp>
      <p:sp>
        <p:nvSpPr>
          <p:cNvPr id="5" name="Rectangle 4">
            <a:extLst>
              <a:ext uri="{FF2B5EF4-FFF2-40B4-BE49-F238E27FC236}">
                <a16:creationId xmlns:a16="http://schemas.microsoft.com/office/drawing/2014/main" id="{7E126A89-93A3-4394-B5C8-3032395F120E}"/>
              </a:ext>
            </a:extLst>
          </p:cNvPr>
          <p:cNvSpPr/>
          <p:nvPr/>
        </p:nvSpPr>
        <p:spPr>
          <a:xfrm>
            <a:off x="473398" y="1683641"/>
            <a:ext cx="8157021" cy="3338222"/>
          </a:xfrm>
          <a:prstGeom prst="rect">
            <a:avLst/>
          </a:prstGeom>
        </p:spPr>
        <p:txBody>
          <a:bodyPr wrap="square">
            <a:spAutoFit/>
          </a:bodyPr>
          <a:lstStyle/>
          <a:p>
            <a:r>
              <a:rPr lang="en-GB" sz="2320" b="1" dirty="0">
                <a:solidFill>
                  <a:schemeClr val="accent1"/>
                </a:solidFill>
                <a:latin typeface="Arial" panose="020B0604020202020204" pitchFamily="34" charset="0"/>
                <a:cs typeface="Arial" panose="020B0604020202020204" pitchFamily="34" charset="0"/>
              </a:rPr>
              <a:t>No one country or organisation can operate alone </a:t>
            </a:r>
          </a:p>
          <a:p>
            <a:pPr>
              <a:buFont typeface="Arial" panose="020B0604020202020204" pitchFamily="34" charset="0"/>
              <a:buChar char="•"/>
            </a:pPr>
            <a:endParaRPr lang="en-GB" sz="1055" dirty="0">
              <a:solidFill>
                <a:schemeClr val="accent1"/>
              </a:solidFill>
              <a:latin typeface="Arial" panose="020B0604020202020204" pitchFamily="34" charset="0"/>
              <a:cs typeface="Arial" panose="020B0604020202020204" pitchFamily="34" charset="0"/>
            </a:endParaRPr>
          </a:p>
          <a:p>
            <a:r>
              <a:rPr lang="en-GB" sz="2320" b="1" dirty="0">
                <a:solidFill>
                  <a:srgbClr val="123651"/>
                </a:solidFill>
                <a:latin typeface="Arial" panose="020B0604020202020204" pitchFamily="34" charset="0"/>
                <a:cs typeface="Arial" panose="020B0604020202020204" pitchFamily="34" charset="0"/>
              </a:rPr>
              <a:t>Local weather depends on </a:t>
            </a:r>
            <a:r>
              <a:rPr lang="en-GB" sz="2320" b="1" dirty="0">
                <a:solidFill>
                  <a:srgbClr val="FF0000"/>
                </a:solidFill>
                <a:latin typeface="Arial" panose="020B0604020202020204" pitchFamily="34" charset="0"/>
                <a:cs typeface="Arial" panose="020B0604020202020204" pitchFamily="34" charset="0"/>
              </a:rPr>
              <a:t>global interactions</a:t>
            </a:r>
          </a:p>
          <a:p>
            <a:endParaRPr lang="en-GB" sz="1266" b="1" dirty="0">
              <a:solidFill>
                <a:srgbClr val="123651"/>
              </a:solidFill>
              <a:latin typeface="Arial" panose="020B0604020202020204" pitchFamily="34" charset="0"/>
              <a:cs typeface="Arial" panose="020B0604020202020204" pitchFamily="34" charset="0"/>
            </a:endParaRPr>
          </a:p>
          <a:p>
            <a:r>
              <a:rPr lang="en-GB" sz="2320" b="1" dirty="0">
                <a:solidFill>
                  <a:srgbClr val="123651"/>
                </a:solidFill>
                <a:latin typeface="Arial" panose="020B0604020202020204" pitchFamily="34" charset="0"/>
                <a:cs typeface="Arial" panose="020B0604020202020204" pitchFamily="34" charset="0"/>
              </a:rPr>
              <a:t>Maximise value of research, modelling, observations, &amp; weather predictions by </a:t>
            </a:r>
            <a:r>
              <a:rPr lang="en-GB" sz="2320" b="1" dirty="0">
                <a:solidFill>
                  <a:srgbClr val="FF0000"/>
                </a:solidFill>
                <a:latin typeface="Arial" panose="020B0604020202020204" pitchFamily="34" charset="0"/>
                <a:cs typeface="Arial" panose="020B0604020202020204" pitchFamily="34" charset="0"/>
              </a:rPr>
              <a:t>sharing as widely as possible</a:t>
            </a:r>
          </a:p>
          <a:p>
            <a:endParaRPr lang="en-GB" sz="1266" b="1" dirty="0">
              <a:solidFill>
                <a:srgbClr val="123651"/>
              </a:solidFill>
              <a:latin typeface="Arial" panose="020B0604020202020204" pitchFamily="34" charset="0"/>
              <a:cs typeface="Arial" panose="020B0604020202020204" pitchFamily="34" charset="0"/>
            </a:endParaRPr>
          </a:p>
          <a:p>
            <a:r>
              <a:rPr lang="en-GB" sz="2320" b="1" dirty="0">
                <a:solidFill>
                  <a:srgbClr val="123651"/>
                </a:solidFill>
                <a:latin typeface="Arial" panose="020B0604020202020204" pitchFamily="34" charset="0"/>
                <a:cs typeface="Arial" panose="020B0604020202020204" pitchFamily="34" charset="0"/>
              </a:rPr>
              <a:t>Relies on a “business model</a:t>
            </a:r>
            <a:r>
              <a:rPr lang="en-GB" sz="2320" b="1">
                <a:solidFill>
                  <a:srgbClr val="123651"/>
                </a:solidFill>
                <a:latin typeface="Arial" panose="020B0604020202020204" pitchFamily="34" charset="0"/>
                <a:cs typeface="Arial" panose="020B0604020202020204" pitchFamily="34" charset="0"/>
              </a:rPr>
              <a:t>” </a:t>
            </a:r>
            <a:r>
              <a:rPr lang="en-GB" sz="2320" b="1">
                <a:solidFill>
                  <a:srgbClr val="FF0000"/>
                </a:solidFill>
                <a:latin typeface="Arial" panose="020B0604020202020204" pitchFamily="34" charset="0"/>
                <a:cs typeface="Arial" panose="020B0604020202020204" pitchFamily="34" charset="0"/>
              </a:rPr>
              <a:t>supporting </a:t>
            </a:r>
            <a:r>
              <a:rPr lang="en-GB" sz="2320" b="1" dirty="0">
                <a:solidFill>
                  <a:srgbClr val="FF0000"/>
                </a:solidFill>
                <a:latin typeface="Arial" panose="020B0604020202020204" pitchFamily="34" charset="0"/>
                <a:cs typeface="Arial" panose="020B0604020202020204" pitchFamily="34" charset="0"/>
              </a:rPr>
              <a:t>all sectors</a:t>
            </a:r>
          </a:p>
          <a:p>
            <a:endParaRPr lang="en-GB" sz="1266" b="1" dirty="0">
              <a:solidFill>
                <a:srgbClr val="123651"/>
              </a:solidFill>
              <a:latin typeface="Arial" panose="020B0604020202020204" pitchFamily="34" charset="0"/>
              <a:cs typeface="Arial" panose="020B0604020202020204" pitchFamily="34" charset="0"/>
            </a:endParaRPr>
          </a:p>
          <a:p>
            <a:r>
              <a:rPr lang="en-GB" sz="2320" b="1" dirty="0">
                <a:solidFill>
                  <a:srgbClr val="FF0000"/>
                </a:solidFill>
                <a:latin typeface="Arial" panose="020B0604020202020204" pitchFamily="34" charset="0"/>
                <a:cs typeface="Arial" panose="020B0604020202020204" pitchFamily="34" charset="0"/>
              </a:rPr>
              <a:t>Public investment </a:t>
            </a:r>
            <a:r>
              <a:rPr lang="en-GB" sz="2320" b="1" dirty="0">
                <a:solidFill>
                  <a:srgbClr val="123651"/>
                </a:solidFill>
                <a:latin typeface="Arial" panose="020B0604020202020204" pitchFamily="34" charset="0"/>
                <a:cs typeface="Arial" panose="020B0604020202020204" pitchFamily="34" charset="0"/>
              </a:rPr>
              <a:t>acts as a vital stimulus but is not enough on its own</a:t>
            </a:r>
          </a:p>
        </p:txBody>
      </p:sp>
    </p:spTree>
    <p:extLst>
      <p:ext uri="{BB962C8B-B14F-4D97-AF65-F5344CB8AC3E}">
        <p14:creationId xmlns:p14="http://schemas.microsoft.com/office/powerpoint/2010/main" val="2322373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7D6EBA-2074-4A53-BD6B-FE36A120B5EA}"/>
              </a:ext>
            </a:extLst>
          </p:cNvPr>
          <p:cNvSpPr txBox="1"/>
          <p:nvPr/>
        </p:nvSpPr>
        <p:spPr>
          <a:xfrm>
            <a:off x="5902258" y="1919377"/>
            <a:ext cx="2502440" cy="3830267"/>
          </a:xfrm>
          <a:prstGeom prst="rect">
            <a:avLst/>
          </a:prstGeom>
          <a:solidFill>
            <a:schemeClr val="accent1">
              <a:lumMod val="75000"/>
            </a:schemeClr>
          </a:solidFill>
          <a:ln>
            <a:noFill/>
          </a:ln>
        </p:spPr>
        <p:txBody>
          <a:bodyPr wrap="square" lIns="342900" tIns="342900" rIns="342900" bIns="342900"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Join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slido.com</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GWEVision</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MHEWS</a:t>
            </a:r>
          </a:p>
        </p:txBody>
      </p:sp>
      <p:sp>
        <p:nvSpPr>
          <p:cNvPr id="2" name="Title 1">
            <a:extLst>
              <a:ext uri="{FF2B5EF4-FFF2-40B4-BE49-F238E27FC236}">
                <a16:creationId xmlns:a16="http://schemas.microsoft.com/office/drawing/2014/main" id="{D54AF038-A97E-4A24-92AD-15B1DF77DFA6}"/>
              </a:ext>
            </a:extLst>
          </p:cNvPr>
          <p:cNvSpPr>
            <a:spLocks noGrp="1"/>
          </p:cNvSpPr>
          <p:nvPr>
            <p:ph type="title"/>
          </p:nvPr>
        </p:nvSpPr>
        <p:spPr>
          <a:xfrm>
            <a:off x="628650" y="1559453"/>
            <a:ext cx="5178763" cy="994172"/>
          </a:xfrm>
        </p:spPr>
        <p:txBody>
          <a:bodyPr>
            <a:normAutofit fontScale="90000"/>
          </a:bodyPr>
          <a:lstStyle/>
          <a:p>
            <a:r>
              <a:rPr lang="en-SG" b="1" dirty="0"/>
              <a:t>Send us your questions</a:t>
            </a:r>
          </a:p>
        </p:txBody>
      </p:sp>
      <p:sp>
        <p:nvSpPr>
          <p:cNvPr id="3" name="Content Placeholder 2">
            <a:extLst>
              <a:ext uri="{FF2B5EF4-FFF2-40B4-BE49-F238E27FC236}">
                <a16:creationId xmlns:a16="http://schemas.microsoft.com/office/drawing/2014/main" id="{DEF2DDF4-A9FD-419D-A58E-1EE83A1BF1D7}"/>
              </a:ext>
            </a:extLst>
          </p:cNvPr>
          <p:cNvSpPr>
            <a:spLocks noGrp="1"/>
          </p:cNvSpPr>
          <p:nvPr>
            <p:ph idx="1"/>
          </p:nvPr>
        </p:nvSpPr>
        <p:spPr>
          <a:xfrm>
            <a:off x="628650" y="2873070"/>
            <a:ext cx="4704539" cy="3263504"/>
          </a:xfrm>
        </p:spPr>
        <p:txBody>
          <a:bodyPr>
            <a:normAutofit fontScale="92500" lnSpcReduction="10000"/>
          </a:bodyPr>
          <a:lstStyle/>
          <a:p>
            <a:pPr marL="0" indent="0">
              <a:buNone/>
            </a:pPr>
            <a:r>
              <a:rPr lang="en-SG" dirty="0"/>
              <a:t>You can join the live Q&amp;A by scanning the QR code or visiting slido.com.</a:t>
            </a:r>
          </a:p>
          <a:p>
            <a:pPr>
              <a:spcAft>
                <a:spcPts val="900"/>
              </a:spcAft>
            </a:pPr>
            <a:r>
              <a:rPr lang="en-SG" dirty="0"/>
              <a:t>Use event code #</a:t>
            </a:r>
            <a:r>
              <a:rPr lang="en-SG" dirty="0" err="1"/>
              <a:t>GWEVision</a:t>
            </a:r>
            <a:r>
              <a:rPr lang="en-SG" dirty="0"/>
              <a:t>.</a:t>
            </a:r>
          </a:p>
          <a:p>
            <a:pPr>
              <a:spcAft>
                <a:spcPts val="900"/>
              </a:spcAft>
            </a:pPr>
            <a:r>
              <a:rPr lang="en-SG" dirty="0"/>
              <a:t>Submit your own questions or upvote 👍 others.</a:t>
            </a:r>
          </a:p>
          <a:p>
            <a:pPr>
              <a:spcAft>
                <a:spcPts val="900"/>
              </a:spcAft>
            </a:pPr>
            <a:r>
              <a:rPr lang="en-SG" dirty="0"/>
              <a:t>We will answer them after the presentation.</a:t>
            </a:r>
          </a:p>
        </p:txBody>
      </p:sp>
      <p:pic>
        <p:nvPicPr>
          <p:cNvPr id="5" name="Picture 4" descr="A picture containing drawing&#10;&#10;Description automatically generated">
            <a:extLst>
              <a:ext uri="{FF2B5EF4-FFF2-40B4-BE49-F238E27FC236}">
                <a16:creationId xmlns:a16="http://schemas.microsoft.com/office/drawing/2014/main" id="{FFFB2035-5E59-42CE-ABE0-C27FFF947585}"/>
              </a:ext>
            </a:extLst>
          </p:cNvPr>
          <p:cNvPicPr>
            <a:picLocks noChangeAspect="1"/>
          </p:cNvPicPr>
          <p:nvPr/>
        </p:nvPicPr>
        <p:blipFill>
          <a:blip r:embed="rId2"/>
          <a:stretch>
            <a:fillRect/>
          </a:stretch>
        </p:blipFill>
        <p:spPr>
          <a:xfrm>
            <a:off x="6120117" y="3471461"/>
            <a:ext cx="2066722" cy="2066722"/>
          </a:xfrm>
          <a:prstGeom prst="rect">
            <a:avLst/>
          </a:prstGeom>
        </p:spPr>
      </p:pic>
      <p:pic>
        <p:nvPicPr>
          <p:cNvPr id="7" name="Picture 6">
            <a:extLst>
              <a:ext uri="{FF2B5EF4-FFF2-40B4-BE49-F238E27FC236}">
                <a16:creationId xmlns:a16="http://schemas.microsoft.com/office/drawing/2014/main" id="{B718BC82-7403-4DDA-AD13-48BF14F9035D}"/>
              </a:ext>
            </a:extLst>
          </p:cNvPr>
          <p:cNvPicPr>
            <a:picLocks noChangeAspect="1"/>
          </p:cNvPicPr>
          <p:nvPr/>
        </p:nvPicPr>
        <p:blipFill>
          <a:blip r:embed="rId3"/>
          <a:stretch>
            <a:fillRect/>
          </a:stretch>
        </p:blipFill>
        <p:spPr>
          <a:xfrm>
            <a:off x="0" y="-10111"/>
            <a:ext cx="9144000" cy="1538941"/>
          </a:xfrm>
          <a:prstGeom prst="rect">
            <a:avLst/>
          </a:prstGeom>
        </p:spPr>
      </p:pic>
    </p:spTree>
    <p:extLst>
      <p:ext uri="{BB962C8B-B14F-4D97-AF65-F5344CB8AC3E}">
        <p14:creationId xmlns:p14="http://schemas.microsoft.com/office/powerpoint/2010/main" val="1282444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D0B791-BE7F-49D8-B707-F10BDD4E2501}"/>
              </a:ext>
            </a:extLst>
          </p:cNvPr>
          <p:cNvPicPr>
            <a:picLocks noChangeAspect="1"/>
          </p:cNvPicPr>
          <p:nvPr/>
        </p:nvPicPr>
        <p:blipFill>
          <a:blip r:embed="rId2"/>
          <a:stretch>
            <a:fillRect/>
          </a:stretch>
        </p:blipFill>
        <p:spPr>
          <a:xfrm>
            <a:off x="0" y="-10111"/>
            <a:ext cx="9144000" cy="1538941"/>
          </a:xfrm>
          <a:prstGeom prst="rect">
            <a:avLst/>
          </a:prstGeom>
        </p:spPr>
      </p:pic>
      <p:sp>
        <p:nvSpPr>
          <p:cNvPr id="4" name="Title 1">
            <a:extLst>
              <a:ext uri="{FF2B5EF4-FFF2-40B4-BE49-F238E27FC236}">
                <a16:creationId xmlns:a16="http://schemas.microsoft.com/office/drawing/2014/main" id="{47CFB377-B16C-4CA6-8D79-23B0C25FD329}"/>
              </a:ext>
            </a:extLst>
          </p:cNvPr>
          <p:cNvSpPr txBox="1">
            <a:spLocks/>
          </p:cNvSpPr>
          <p:nvPr/>
        </p:nvSpPr>
        <p:spPr>
          <a:xfrm>
            <a:off x="194553" y="1332690"/>
            <a:ext cx="478114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br>
            <a:r>
              <a:rPr lang="en-US" sz="4000" b="1" dirty="0"/>
              <a:t>Global NWP in WMO Context </a:t>
            </a:r>
            <a:endParaRPr lang="en-US" sz="4000" dirty="0"/>
          </a:p>
        </p:txBody>
      </p:sp>
      <p:sp>
        <p:nvSpPr>
          <p:cNvPr id="5" name="Subtitle 2">
            <a:extLst>
              <a:ext uri="{FF2B5EF4-FFF2-40B4-BE49-F238E27FC236}">
                <a16:creationId xmlns:a16="http://schemas.microsoft.com/office/drawing/2014/main" id="{9B91BA52-C0A4-4094-B5E0-FD3CD67B5372}"/>
              </a:ext>
            </a:extLst>
          </p:cNvPr>
          <p:cNvSpPr txBox="1">
            <a:spLocks/>
          </p:cNvSpPr>
          <p:nvPr/>
        </p:nvSpPr>
        <p:spPr>
          <a:xfrm>
            <a:off x="194553" y="3869547"/>
            <a:ext cx="6945549" cy="238759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r>
              <a:rPr lang="en-US" b="1" dirty="0"/>
              <a:t>Discussant</a:t>
            </a:r>
          </a:p>
          <a:p>
            <a:pPr marL="0" indent="0">
              <a:buNone/>
            </a:pPr>
            <a:endParaRPr lang="en-US" dirty="0"/>
          </a:p>
          <a:p>
            <a:pPr marL="0" indent="0">
              <a:buNone/>
            </a:pPr>
            <a:r>
              <a:rPr lang="en-US" b="1" dirty="0"/>
              <a:t>Lars Peter Riishojgaard</a:t>
            </a:r>
          </a:p>
          <a:p>
            <a:pPr marL="0" indent="0">
              <a:buNone/>
            </a:pPr>
            <a:r>
              <a:rPr lang="en-US" dirty="0"/>
              <a:t>Director of the Earth System Branch</a:t>
            </a:r>
            <a:endParaRPr lang="en-US" sz="2900" dirty="0"/>
          </a:p>
          <a:p>
            <a:pPr marL="0" indent="0">
              <a:buNone/>
            </a:pPr>
            <a:r>
              <a:rPr lang="en-US" sz="2900" dirty="0"/>
              <a:t>WMO Secretariat</a:t>
            </a:r>
          </a:p>
          <a:p>
            <a:pPr marL="0" indent="0">
              <a:buNone/>
            </a:pPr>
            <a:endParaRPr lang="en-US" dirty="0"/>
          </a:p>
        </p:txBody>
      </p:sp>
      <p:pic>
        <p:nvPicPr>
          <p:cNvPr id="3" name="Picture 2">
            <a:extLst>
              <a:ext uri="{FF2B5EF4-FFF2-40B4-BE49-F238E27FC236}">
                <a16:creationId xmlns:a16="http://schemas.microsoft.com/office/drawing/2014/main" id="{AEC4F21A-6FB1-4BF6-91EF-E4DEC46FC8B0}"/>
              </a:ext>
            </a:extLst>
          </p:cNvPr>
          <p:cNvPicPr>
            <a:picLocks noChangeAspect="1"/>
          </p:cNvPicPr>
          <p:nvPr/>
        </p:nvPicPr>
        <p:blipFill>
          <a:blip r:embed="rId3"/>
          <a:stretch>
            <a:fillRect/>
          </a:stretch>
        </p:blipFill>
        <p:spPr>
          <a:xfrm>
            <a:off x="5069131" y="2526490"/>
            <a:ext cx="3648075" cy="4133850"/>
          </a:xfrm>
          <a:prstGeom prst="rect">
            <a:avLst/>
          </a:prstGeom>
        </p:spPr>
      </p:pic>
    </p:spTree>
    <p:extLst>
      <p:ext uri="{BB962C8B-B14F-4D97-AF65-F5344CB8AC3E}">
        <p14:creationId xmlns:p14="http://schemas.microsoft.com/office/powerpoint/2010/main" val="1761860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188640"/>
            <a:ext cx="8229600" cy="792088"/>
          </a:xfrm>
          <a:solidFill>
            <a:srgbClr val="C5D8F1"/>
          </a:solidFill>
          <a:ln w="31750" cap="flat" cmpd="sng">
            <a:solidFill>
              <a:srgbClr val="000090"/>
            </a:solidFill>
            <a:prstDash val="solid"/>
            <a:round/>
            <a:headEnd type="none" w="sm" len="sm"/>
            <a:tailEnd type="none" w="sm" len="sm"/>
          </a:ln>
        </p:spPr>
        <p:txBody>
          <a:bodyPr spcFirstLastPara="1" wrap="square" lIns="45700" tIns="45700" rIns="45700" bIns="45700" anchor="ctr" anchorCtr="0">
            <a:normAutofit/>
          </a:bodyPr>
          <a:lstStyle/>
          <a:p>
            <a:pPr defTabSz="914400" hangingPunct="0">
              <a:spcBef>
                <a:spcPts val="0"/>
              </a:spcBef>
              <a:buClr>
                <a:srgbClr val="000090"/>
              </a:buClr>
              <a:buSzPts val="2400"/>
              <a:buFont typeface="Arial"/>
            </a:pPr>
            <a:r>
              <a:rPr lang="en-US" sz="2800" b="1" dirty="0">
                <a:solidFill>
                  <a:srgbClr val="000090"/>
                </a:solidFill>
                <a:latin typeface="Arial"/>
                <a:ea typeface="Arial"/>
                <a:cs typeface="Arial"/>
                <a:sym typeface="Helvetica"/>
              </a:rPr>
              <a:t>WMO’s role in global NWP</a:t>
            </a:r>
          </a:p>
        </p:txBody>
      </p:sp>
      <p:sp>
        <p:nvSpPr>
          <p:cNvPr id="3" name="Text Placeholder 2"/>
          <p:cNvSpPr>
            <a:spLocks noGrp="1"/>
          </p:cNvSpPr>
          <p:nvPr>
            <p:ph type="body" idx="1"/>
          </p:nvPr>
        </p:nvSpPr>
        <p:spPr>
          <a:xfrm>
            <a:off x="899592" y="1412776"/>
            <a:ext cx="7704856" cy="4896544"/>
          </a:xfrm>
        </p:spPr>
        <p:txBody>
          <a:bodyPr>
            <a:noAutofit/>
          </a:bodyPr>
          <a:lstStyle/>
          <a:p>
            <a:pPr marL="457200" indent="-457200">
              <a:buFont typeface="+mj-lt"/>
              <a:buAutoNum type="arabicPeriod"/>
            </a:pPr>
            <a:r>
              <a:rPr lang="en-US" sz="2400" b="1" dirty="0"/>
              <a:t>Global NWP requires continuous, real-time access to observations from the entire global domain</a:t>
            </a:r>
            <a:r>
              <a:rPr lang="en-US" sz="2400" dirty="0"/>
              <a:t>; only WMO has the reach and the authority to coordinate this;</a:t>
            </a:r>
          </a:p>
          <a:p>
            <a:pPr lvl="1"/>
            <a:r>
              <a:rPr lang="en-US" sz="2400" dirty="0"/>
              <a:t>  New initiative: </a:t>
            </a:r>
            <a:r>
              <a:rPr lang="en-US" sz="2400" b="1" dirty="0"/>
              <a:t>Global Basic Observing System (GBON)</a:t>
            </a:r>
          </a:p>
          <a:p>
            <a:pPr marL="457200" indent="-457200">
              <a:buFont typeface="+mj-lt"/>
              <a:buAutoNum type="arabicPeriod"/>
            </a:pPr>
            <a:r>
              <a:rPr lang="en-US" sz="2400" dirty="0"/>
              <a:t>Global NWP has progressed immensely thanks to worldwide exchange of analysis and forecast fields and assessments based on common metrics of skill; GDPFS of the World Weather Watch;</a:t>
            </a:r>
          </a:p>
          <a:p>
            <a:pPr marL="457200" indent="-457200">
              <a:buFont typeface="+mj-lt"/>
              <a:buAutoNum type="arabicPeriod"/>
            </a:pPr>
            <a:r>
              <a:rPr lang="en-US" sz="2400" b="1" dirty="0"/>
              <a:t>Coordination of downstream activities</a:t>
            </a:r>
            <a:r>
              <a:rPr lang="en-US" sz="2400" dirty="0"/>
              <a:t>;</a:t>
            </a:r>
          </a:p>
          <a:p>
            <a:pPr marL="904875" lvl="1" indent="-457200"/>
            <a:r>
              <a:rPr lang="en-US" sz="2400" dirty="0"/>
              <a:t>Help ensure ability of all Members to receive, ingest, understand and use NWP output;</a:t>
            </a:r>
          </a:p>
          <a:p>
            <a:pPr marL="904875" lvl="1" indent="-457200"/>
            <a:r>
              <a:rPr lang="en-US" sz="2400" dirty="0"/>
              <a:t>Issue guidance on relevant national activities;</a:t>
            </a:r>
          </a:p>
        </p:txBody>
      </p:sp>
    </p:spTree>
    <p:extLst>
      <p:ext uri="{BB962C8B-B14F-4D97-AF65-F5344CB8AC3E}">
        <p14:creationId xmlns:p14="http://schemas.microsoft.com/office/powerpoint/2010/main" val="175332114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D0B791-BE7F-49D8-B707-F10BDD4E2501}"/>
              </a:ext>
            </a:extLst>
          </p:cNvPr>
          <p:cNvPicPr>
            <a:picLocks noChangeAspect="1"/>
          </p:cNvPicPr>
          <p:nvPr/>
        </p:nvPicPr>
        <p:blipFill>
          <a:blip r:embed="rId2"/>
          <a:stretch>
            <a:fillRect/>
          </a:stretch>
        </p:blipFill>
        <p:spPr>
          <a:xfrm>
            <a:off x="0" y="-10111"/>
            <a:ext cx="9144000" cy="1538941"/>
          </a:xfrm>
          <a:prstGeom prst="rect">
            <a:avLst/>
          </a:prstGeom>
        </p:spPr>
      </p:pic>
      <p:sp>
        <p:nvSpPr>
          <p:cNvPr id="4" name="Title 1">
            <a:extLst>
              <a:ext uri="{FF2B5EF4-FFF2-40B4-BE49-F238E27FC236}">
                <a16:creationId xmlns:a16="http://schemas.microsoft.com/office/drawing/2014/main" id="{47CFB377-B16C-4CA6-8D79-23B0C25FD329}"/>
              </a:ext>
            </a:extLst>
          </p:cNvPr>
          <p:cNvSpPr txBox="1">
            <a:spLocks/>
          </p:cNvSpPr>
          <p:nvPr/>
        </p:nvSpPr>
        <p:spPr>
          <a:xfrm>
            <a:off x="194553" y="1332690"/>
            <a:ext cx="4781145"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br>
            <a:r>
              <a:rPr lang="en-US" sz="4000" b="1" dirty="0"/>
              <a:t>A Vision for Numerical Weather Prediction in 2030</a:t>
            </a:r>
            <a:endParaRPr lang="en-US" sz="4000" dirty="0"/>
          </a:p>
        </p:txBody>
      </p:sp>
      <p:sp>
        <p:nvSpPr>
          <p:cNvPr id="5" name="Subtitle 2">
            <a:extLst>
              <a:ext uri="{FF2B5EF4-FFF2-40B4-BE49-F238E27FC236}">
                <a16:creationId xmlns:a16="http://schemas.microsoft.com/office/drawing/2014/main" id="{9B91BA52-C0A4-4094-B5E0-FD3CD67B5372}"/>
              </a:ext>
            </a:extLst>
          </p:cNvPr>
          <p:cNvSpPr txBox="1">
            <a:spLocks/>
          </p:cNvSpPr>
          <p:nvPr/>
        </p:nvSpPr>
        <p:spPr>
          <a:xfrm>
            <a:off x="194553" y="3869547"/>
            <a:ext cx="6945549" cy="238759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r>
              <a:rPr lang="en-US" b="1" dirty="0"/>
              <a:t>Presenter</a:t>
            </a:r>
          </a:p>
          <a:p>
            <a:pPr marL="0" indent="0">
              <a:buNone/>
            </a:pPr>
            <a:endParaRPr lang="en-US" dirty="0"/>
          </a:p>
          <a:p>
            <a:pPr marL="0" indent="0">
              <a:buNone/>
            </a:pPr>
            <a:r>
              <a:rPr lang="en-US" b="1" dirty="0"/>
              <a:t>Tim Palmer</a:t>
            </a:r>
          </a:p>
          <a:p>
            <a:pPr marL="0" indent="0">
              <a:buNone/>
            </a:pPr>
            <a:r>
              <a:rPr lang="en-US" dirty="0"/>
              <a:t>Department of Physics</a:t>
            </a:r>
          </a:p>
          <a:p>
            <a:pPr marL="0" indent="0">
              <a:buNone/>
            </a:pPr>
            <a:r>
              <a:rPr lang="en-US" dirty="0"/>
              <a:t>University of Oxford</a:t>
            </a:r>
          </a:p>
        </p:txBody>
      </p:sp>
      <p:pic>
        <p:nvPicPr>
          <p:cNvPr id="8" name="Picture 7">
            <a:extLst>
              <a:ext uri="{FF2B5EF4-FFF2-40B4-BE49-F238E27FC236}">
                <a16:creationId xmlns:a16="http://schemas.microsoft.com/office/drawing/2014/main" id="{67DF1813-60BE-4CCC-82AC-03C3B471C787}"/>
              </a:ext>
            </a:extLst>
          </p:cNvPr>
          <p:cNvPicPr>
            <a:picLocks noChangeAspect="1"/>
          </p:cNvPicPr>
          <p:nvPr/>
        </p:nvPicPr>
        <p:blipFill>
          <a:blip r:embed="rId3"/>
          <a:stretch>
            <a:fillRect/>
          </a:stretch>
        </p:blipFill>
        <p:spPr>
          <a:xfrm>
            <a:off x="5170251" y="2469211"/>
            <a:ext cx="3779196" cy="3749516"/>
          </a:xfrm>
          <a:prstGeom prst="rect">
            <a:avLst/>
          </a:prstGeom>
        </p:spPr>
      </p:pic>
    </p:spTree>
    <p:extLst>
      <p:ext uri="{BB962C8B-B14F-4D97-AF65-F5344CB8AC3E}">
        <p14:creationId xmlns:p14="http://schemas.microsoft.com/office/powerpoint/2010/main" val="62455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p:cNvSpPr>
          <p:nvPr>
            <p:ph type="body" idx="1"/>
          </p:nvPr>
        </p:nvSpPr>
        <p:spPr>
          <a:xfrm>
            <a:off x="4644008" y="1269360"/>
            <a:ext cx="4320000" cy="4860000"/>
          </a:xfrm>
          <a:prstGeom prst="rect">
            <a:avLst/>
          </a:prstGeom>
          <a:solidFill>
            <a:schemeClr val="accent6">
              <a:lumMod val="20000"/>
              <a:lumOff val="80000"/>
            </a:schemeClr>
          </a:solidFill>
          <a:ln w="22225">
            <a:solidFill>
              <a:schemeClr val="accent6">
                <a:lumMod val="50000"/>
              </a:schemeClr>
            </a:solidFill>
          </a:ln>
        </p:spPr>
        <p:txBody>
          <a:bodyPr>
            <a:normAutofit/>
          </a:bodyPr>
          <a:lstStyle/>
          <a:p>
            <a:pPr marL="205444" indent="-205444" defTabSz="736516">
              <a:lnSpc>
                <a:spcPct val="110000"/>
              </a:lnSpc>
              <a:spcBef>
                <a:spcPts val="0"/>
              </a:spcBef>
              <a:buSzPct val="100000"/>
              <a:buChar char="•"/>
              <a:defRPr sz="2208" u="sng">
                <a:latin typeface="Arial"/>
                <a:ea typeface="Arial"/>
                <a:cs typeface="Arial"/>
                <a:sym typeface="Arial"/>
              </a:defRPr>
            </a:pPr>
            <a:r>
              <a:rPr lang="fr-CH" sz="2200" b="1" dirty="0"/>
              <a:t>Paris Agreement (2015):</a:t>
            </a:r>
            <a:endParaRPr lang="fr-CH" sz="2200" dirty="0"/>
          </a:p>
          <a:p>
            <a:pPr marL="560304" lvl="1" indent="-205444" defTabSz="736516">
              <a:lnSpc>
                <a:spcPct val="110000"/>
              </a:lnSpc>
              <a:spcBef>
                <a:spcPts val="0"/>
              </a:spcBef>
              <a:buSzPct val="100000"/>
              <a:buChar char="•"/>
              <a:defRPr sz="2208">
                <a:latin typeface="Arial"/>
                <a:ea typeface="Arial"/>
                <a:cs typeface="Arial"/>
                <a:sym typeface="Arial"/>
              </a:defRPr>
            </a:pPr>
            <a:r>
              <a:rPr lang="fr-CH" sz="2000" i="1" dirty="0"/>
              <a:t>Article 7 (Systematic Observation): Parties should strengthen their cooperation on enhancing action on adaptation, taking into account the Cancun Adaptation Framework, including with regard to:</a:t>
            </a:r>
          </a:p>
          <a:p>
            <a:pPr marL="560304" lvl="1" indent="-205444" defTabSz="736516">
              <a:lnSpc>
                <a:spcPct val="110000"/>
              </a:lnSpc>
              <a:spcBef>
                <a:spcPts val="0"/>
              </a:spcBef>
              <a:buSzPct val="100000"/>
              <a:buChar char="•"/>
              <a:defRPr sz="2208">
                <a:latin typeface="Arial"/>
                <a:ea typeface="Arial"/>
                <a:cs typeface="Arial"/>
                <a:sym typeface="Arial"/>
              </a:defRPr>
            </a:pPr>
            <a:r>
              <a:rPr lang="fr-CH" sz="2000" i="1" dirty="0"/>
              <a:t>{</a:t>
            </a:r>
            <a:r>
              <a:rPr lang="mr-IN" sz="2000" i="1" dirty="0"/>
              <a:t>…</a:t>
            </a:r>
            <a:r>
              <a:rPr lang="fr-CH" sz="2000" i="1" dirty="0"/>
              <a:t>} </a:t>
            </a:r>
            <a:r>
              <a:rPr lang="fr-CH" sz="2000" i="1" dirty="0" err="1"/>
              <a:t>strengthening</a:t>
            </a:r>
            <a:r>
              <a:rPr lang="fr-CH" sz="2000" i="1" dirty="0"/>
              <a:t> scientific knowledge on climate, including research, systematic observation of the climate system{</a:t>
            </a:r>
            <a:r>
              <a:rPr lang="mr-IN" sz="2000" i="1" dirty="0"/>
              <a:t>…</a:t>
            </a:r>
            <a:r>
              <a:rPr lang="fr-CH" sz="2000" i="1" dirty="0"/>
              <a:t>}</a:t>
            </a:r>
          </a:p>
          <a:p>
            <a:pPr marL="560304" lvl="1" indent="-205444" defTabSz="736516">
              <a:lnSpc>
                <a:spcPct val="110000"/>
              </a:lnSpc>
              <a:spcBef>
                <a:spcPts val="0"/>
              </a:spcBef>
              <a:buSzPct val="100000"/>
              <a:buChar char="•"/>
              <a:defRPr sz="2208">
                <a:latin typeface="Arial"/>
                <a:ea typeface="Arial"/>
                <a:cs typeface="Arial"/>
                <a:sym typeface="Arial"/>
              </a:defRPr>
            </a:pPr>
            <a:endParaRPr lang="fr-CH" sz="2200" i="1" dirty="0"/>
          </a:p>
          <a:p>
            <a:pPr marL="560304" lvl="1" indent="-205444" defTabSz="736516">
              <a:lnSpc>
                <a:spcPct val="110000"/>
              </a:lnSpc>
              <a:spcBef>
                <a:spcPts val="0"/>
              </a:spcBef>
              <a:buSzPct val="100000"/>
              <a:buChar char="•"/>
              <a:defRPr sz="2208">
                <a:latin typeface="Arial"/>
                <a:ea typeface="Arial"/>
                <a:cs typeface="Arial"/>
                <a:sym typeface="Arial"/>
              </a:defRPr>
            </a:pPr>
            <a:endParaRPr sz="2200" dirty="0"/>
          </a:p>
          <a:p>
            <a:pPr marL="205444" indent="-205444" defTabSz="736516">
              <a:lnSpc>
                <a:spcPct val="110000"/>
              </a:lnSpc>
              <a:spcBef>
                <a:spcPts val="0"/>
              </a:spcBef>
              <a:spcAft>
                <a:spcPts val="600"/>
              </a:spcAft>
              <a:buSzPct val="100000"/>
              <a:buChar char="•"/>
              <a:defRPr sz="2208" u="sng">
                <a:latin typeface="Arial"/>
                <a:ea typeface="Arial"/>
                <a:cs typeface="Arial"/>
                <a:sym typeface="Arial"/>
              </a:defRPr>
            </a:pPr>
            <a:endParaRPr lang="fr-CH" b="1" dirty="0"/>
          </a:p>
          <a:p>
            <a:pPr marL="104775" lvl="1" defTabSz="736516">
              <a:lnSpc>
                <a:spcPct val="110000"/>
              </a:lnSpc>
              <a:spcBef>
                <a:spcPts val="0"/>
              </a:spcBef>
              <a:spcAft>
                <a:spcPts val="600"/>
              </a:spcAft>
              <a:buSzPct val="100000"/>
              <a:buNone/>
              <a:defRPr sz="2208" u="sng">
                <a:latin typeface="Arial"/>
                <a:ea typeface="Arial"/>
                <a:cs typeface="Arial"/>
                <a:sym typeface="Arial"/>
              </a:defRPr>
            </a:pPr>
            <a:endParaRPr b="1" dirty="0"/>
          </a:p>
        </p:txBody>
      </p:sp>
      <p:sp>
        <p:nvSpPr>
          <p:cNvPr id="307" name="Shape 307"/>
          <p:cNvSpPr>
            <a:spLocks noGrp="1"/>
          </p:cNvSpPr>
          <p:nvPr>
            <p:ph type="title"/>
          </p:nvPr>
        </p:nvSpPr>
        <p:spPr>
          <a:xfrm>
            <a:off x="250824" y="116632"/>
            <a:ext cx="8713790" cy="1080000"/>
          </a:xfrm>
          <a:prstGeom prst="rect">
            <a:avLst/>
          </a:prstGeom>
          <a:solidFill>
            <a:schemeClr val="accent1">
              <a:lumMod val="20000"/>
              <a:lumOff val="80000"/>
            </a:schemeClr>
          </a:solidFill>
          <a:ln w="34925">
            <a:solidFill>
              <a:srgbClr val="000090"/>
            </a:solidFill>
          </a:ln>
        </p:spPr>
        <p:txBody>
          <a:bodyPr vert="horz" lIns="360000" tIns="36000" rIns="91440" bIns="36000" rtlCol="0" anchor="ctr">
            <a:normAutofit fontScale="90000"/>
          </a:bodyPr>
          <a:lstStyle/>
          <a:p>
            <a:pPr algn="l" defTabSz="685800"/>
            <a:r>
              <a:rPr lang="fr-CH" sz="2400" b="1" dirty="0">
                <a:solidFill>
                  <a:srgbClr val="2E2E8B"/>
                </a:solidFill>
                <a:latin typeface="Arial"/>
                <a:ea typeface="Arial"/>
                <a:cs typeface="Arial"/>
              </a:rPr>
              <a:t>The need for global exchange of weather and climate observations </a:t>
            </a:r>
            <a:r>
              <a:rPr lang="fr-CH" sz="2400" b="1" dirty="0" err="1">
                <a:solidFill>
                  <a:srgbClr val="2E2E8B"/>
                </a:solidFill>
                <a:latin typeface="Arial"/>
                <a:ea typeface="Arial"/>
                <a:cs typeface="Arial"/>
              </a:rPr>
              <a:t>is</a:t>
            </a:r>
            <a:r>
              <a:rPr lang="fr-CH" sz="2400" b="1" dirty="0">
                <a:solidFill>
                  <a:srgbClr val="2E2E8B"/>
                </a:solidFill>
                <a:latin typeface="Arial"/>
                <a:ea typeface="Arial"/>
                <a:cs typeface="Arial"/>
              </a:rPr>
              <a:t> </a:t>
            </a:r>
            <a:r>
              <a:rPr lang="fr-CH" sz="2400" b="1" dirty="0" err="1">
                <a:solidFill>
                  <a:srgbClr val="2E2E8B"/>
                </a:solidFill>
                <a:latin typeface="Arial"/>
                <a:ea typeface="Arial"/>
                <a:cs typeface="Arial"/>
              </a:rPr>
              <a:t>well</a:t>
            </a:r>
            <a:r>
              <a:rPr lang="fr-CH" sz="2400" b="1" dirty="0">
                <a:solidFill>
                  <a:srgbClr val="2E2E8B"/>
                </a:solidFill>
                <a:latin typeface="Arial"/>
                <a:ea typeface="Arial"/>
                <a:cs typeface="Arial"/>
              </a:rPr>
              <a:t> understood, codified in international agreements, and in principle uncontroversial</a:t>
            </a:r>
            <a:endParaRPr sz="2400" b="1" dirty="0">
              <a:solidFill>
                <a:srgbClr val="000090"/>
              </a:solidFill>
              <a:latin typeface="Arial"/>
              <a:ea typeface="Arial"/>
              <a:cs typeface="Arial"/>
            </a:endParaRPr>
          </a:p>
        </p:txBody>
      </p:sp>
      <p:sp>
        <p:nvSpPr>
          <p:cNvPr id="4" name="TextBox 3"/>
          <p:cNvSpPr txBox="1"/>
          <p:nvPr/>
        </p:nvSpPr>
        <p:spPr>
          <a:xfrm>
            <a:off x="251520" y="1268759"/>
            <a:ext cx="4320000" cy="4860000"/>
          </a:xfrm>
          <a:prstGeom prst="rect">
            <a:avLst/>
          </a:prstGeom>
          <a:solidFill>
            <a:schemeClr val="accent3">
              <a:lumMod val="20000"/>
              <a:lumOff val="80000"/>
            </a:schemeClr>
          </a:solidFill>
          <a:ln w="22225" cap="flat">
            <a:solidFill>
              <a:schemeClr val="accent3">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05444" marR="0" lvl="0" indent="-205444" algn="l" defTabSz="736516" rtl="0" eaLnBrk="1" fontAlgn="auto" latinLnBrk="0" hangingPunct="0">
              <a:lnSpc>
                <a:spcPct val="110000"/>
              </a:lnSpc>
              <a:spcBef>
                <a:spcPts val="0"/>
              </a:spcBef>
              <a:spcAft>
                <a:spcPts val="600"/>
              </a:spcAft>
              <a:buClrTx/>
              <a:buSzPct val="100000"/>
              <a:buFontTx/>
              <a:buChar char="•"/>
              <a:tabLst/>
              <a:defRPr sz="2208" u="sng">
                <a:latin typeface="Arial"/>
                <a:ea typeface="Arial"/>
                <a:cs typeface="Arial"/>
                <a:sym typeface="Arial"/>
              </a:defRPr>
            </a:pPr>
            <a:r>
              <a:rPr kumimoji="0" lang="fr-CH" sz="2208" b="1" i="0" u="sng" strike="noStrike" kern="0" cap="none" spc="0" normalizeH="0" baseline="0" noProof="0" dirty="0">
                <a:ln>
                  <a:noFill/>
                </a:ln>
                <a:solidFill>
                  <a:srgbClr val="000000"/>
                </a:solidFill>
                <a:effectLst/>
                <a:uLnTx/>
                <a:uFillTx/>
                <a:latin typeface="Arial"/>
                <a:cs typeface="Arial"/>
                <a:sym typeface="Arial"/>
              </a:rPr>
              <a:t>WMO Convention (1947):</a:t>
            </a:r>
          </a:p>
          <a:p>
            <a:pPr marL="560304" marR="0" lvl="1" indent="-205444" algn="l" defTabSz="736516" rtl="0" eaLnBrk="1" fontAlgn="auto" latinLnBrk="0" hangingPunct="0">
              <a:lnSpc>
                <a:spcPct val="110000"/>
              </a:lnSpc>
              <a:spcBef>
                <a:spcPts val="0"/>
              </a:spcBef>
              <a:spcAft>
                <a:spcPts val="0"/>
              </a:spcAft>
              <a:buClrTx/>
              <a:buSzPct val="100000"/>
              <a:buFontTx/>
              <a:buChar char="•"/>
              <a:tabLst/>
              <a:defRPr sz="2208">
                <a:latin typeface="Arial"/>
                <a:ea typeface="Arial"/>
                <a:cs typeface="Arial"/>
                <a:sym typeface="Arial"/>
              </a:defRPr>
            </a:pPr>
            <a:r>
              <a:rPr kumimoji="0" lang="fr-CH" sz="2208" b="0" i="1" u="none" strike="noStrike" kern="0" cap="none" spc="0" normalizeH="0" baseline="0" noProof="0" dirty="0">
                <a:ln>
                  <a:noFill/>
                </a:ln>
                <a:solidFill>
                  <a:srgbClr val="000000"/>
                </a:solidFill>
                <a:effectLst/>
                <a:uLnTx/>
                <a:uFillTx/>
                <a:latin typeface="Arial"/>
                <a:cs typeface="Arial"/>
                <a:sym typeface="Arial"/>
              </a:rPr>
              <a:t>(a) To facilitate worldwide cooperation in the establishment of networks of stations for the making of meteorological {</a:t>
            </a:r>
            <a:r>
              <a:rPr kumimoji="0" lang="mr-IN" sz="2208" b="0" i="1" u="none" strike="noStrike" kern="0" cap="none" spc="0" normalizeH="0" baseline="0" noProof="0" dirty="0">
                <a:ln>
                  <a:noFill/>
                </a:ln>
                <a:solidFill>
                  <a:srgbClr val="000000"/>
                </a:solidFill>
                <a:effectLst/>
                <a:uLnTx/>
                <a:uFillTx/>
                <a:latin typeface="Arial"/>
                <a:sym typeface="Arial"/>
              </a:rPr>
              <a:t>…</a:t>
            </a:r>
            <a:r>
              <a:rPr kumimoji="0" lang="fr-CH" sz="2208" b="0" i="1" u="none" strike="noStrike" kern="0" cap="none" spc="0" normalizeH="0" baseline="0" noProof="0" dirty="0">
                <a:ln>
                  <a:noFill/>
                </a:ln>
                <a:solidFill>
                  <a:srgbClr val="000000"/>
                </a:solidFill>
                <a:effectLst/>
                <a:uLnTx/>
                <a:uFillTx/>
                <a:latin typeface="Arial"/>
                <a:cs typeface="Arial"/>
                <a:sym typeface="Arial"/>
              </a:rPr>
              <a:t>}</a:t>
            </a:r>
          </a:p>
          <a:p>
            <a:pPr marL="560304" marR="0" lvl="1" indent="-205444" algn="l" defTabSz="736516" rtl="0" eaLnBrk="1" fontAlgn="auto" latinLnBrk="0" hangingPunct="0">
              <a:lnSpc>
                <a:spcPct val="110000"/>
              </a:lnSpc>
              <a:spcBef>
                <a:spcPts val="0"/>
              </a:spcBef>
              <a:spcAft>
                <a:spcPts val="0"/>
              </a:spcAft>
              <a:buClrTx/>
              <a:buSzPct val="100000"/>
              <a:buFontTx/>
              <a:buChar char="•"/>
              <a:tabLst/>
              <a:defRPr sz="2208">
                <a:latin typeface="Arial"/>
                <a:ea typeface="Arial"/>
                <a:cs typeface="Arial"/>
                <a:sym typeface="Arial"/>
              </a:defRPr>
            </a:pPr>
            <a:r>
              <a:rPr kumimoji="0" lang="fr-CH" sz="2208" b="0" i="1" u="none" strike="noStrike" kern="0" cap="none" spc="0" normalizeH="0" baseline="0" noProof="0" dirty="0">
                <a:ln>
                  <a:noFill/>
                </a:ln>
                <a:solidFill>
                  <a:srgbClr val="000000"/>
                </a:solidFill>
                <a:effectLst/>
                <a:uLnTx/>
                <a:uFillTx/>
                <a:latin typeface="Arial"/>
                <a:cs typeface="Arial"/>
                <a:sym typeface="Arial"/>
              </a:rPr>
              <a:t>(b) To promote the establishment and maintenance of systems for the rapid exchange of meteorological and related information;</a:t>
            </a:r>
          </a:p>
        </p:txBody>
      </p:sp>
      <p:sp>
        <p:nvSpPr>
          <p:cNvPr id="5" name="Shape 129"/>
          <p:cNvSpPr>
            <a:spLocks noChangeAspect="1"/>
          </p:cNvSpPr>
          <p:nvPr/>
        </p:nvSpPr>
        <p:spPr>
          <a:xfrm>
            <a:off x="323528" y="5177728"/>
            <a:ext cx="8568952" cy="1203600"/>
          </a:xfrm>
          <a:prstGeom prst="rect">
            <a:avLst/>
          </a:prstGeom>
          <a:solidFill>
            <a:srgbClr val="E6CEEC"/>
          </a:solidFill>
          <a:ln w="63500">
            <a:solidFill>
              <a:srgbClr val="660066"/>
            </a:solidFill>
          </a:ln>
          <a:extLst>
            <a:ext uri="{C572A759-6A51-4108-AA02-DFA0A04FC94B}">
              <ma14:wrappingTextBoxFlag xmlns="" xmlns:ma14="http://schemas.microsoft.com/office/mac/drawingml/2011/main" val="1"/>
            </a:ext>
          </a:extLst>
        </p:spPr>
        <p:txBody>
          <a:bodyPr wrap="square" lIns="108000" tIns="46800" rIns="36000" bIns="93600">
            <a:spAutoFit/>
          </a:bodyPr>
          <a:lstStyle/>
          <a:p>
            <a:pPr marL="342900" marR="0" lvl="0" indent="-342900" algn="l" defTabSz="914400" rtl="0" eaLnBrk="1" fontAlgn="auto" latinLnBrk="0" hangingPunct="0">
              <a:lnSpc>
                <a:spcPct val="100000"/>
              </a:lnSpc>
              <a:spcBef>
                <a:spcPts val="600"/>
              </a:spcBef>
              <a:spcAft>
                <a:spcPts val="0"/>
              </a:spcAft>
              <a:buClrTx/>
              <a:buSzTx/>
              <a:buFont typeface="Arial"/>
              <a:buChar char="•"/>
              <a:tabLst/>
              <a:defRPr/>
            </a:pP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The WMO Convention and the Paris Agreement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imply</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that</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responsibility</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for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making</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observations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is</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purely</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national; </a:t>
            </a:r>
            <a:r>
              <a:rPr kumimoji="0" lang="fr-CH" sz="1600" b="1" i="0" u="none" strike="noStrike" kern="0" cap="none" spc="0" normalizeH="0" baseline="0" noProof="0" dirty="0">
                <a:ln>
                  <a:noFill/>
                </a:ln>
                <a:solidFill>
                  <a:srgbClr val="000000"/>
                </a:solidFill>
                <a:effectLst/>
                <a:uLnTx/>
                <a:uFillTx/>
                <a:latin typeface="Calibri"/>
                <a:ea typeface="+mj-ea"/>
                <a:cs typeface="+mj-cs"/>
                <a:sym typeface="Helvetica"/>
              </a:rPr>
              <a:t>in parts of the world </a:t>
            </a:r>
            <a:r>
              <a:rPr kumimoji="0" lang="fr-CH" sz="1600" b="1" i="0" u="none" strike="noStrike" kern="0" cap="none" spc="0" normalizeH="0" baseline="0" noProof="0" dirty="0" err="1">
                <a:ln>
                  <a:noFill/>
                </a:ln>
                <a:solidFill>
                  <a:srgbClr val="000000"/>
                </a:solidFill>
                <a:effectLst/>
                <a:uLnTx/>
                <a:uFillTx/>
                <a:latin typeface="Calibri"/>
                <a:ea typeface="+mj-ea"/>
                <a:cs typeface="+mj-cs"/>
                <a:sym typeface="Helvetica"/>
              </a:rPr>
              <a:t>this</a:t>
            </a:r>
            <a:r>
              <a:rPr kumimoji="0" lang="fr-CH" sz="1600" b="1"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1600" b="1" i="0" u="none" strike="noStrike" kern="0" cap="none" spc="0" normalizeH="0" baseline="0" noProof="0" dirty="0" err="1">
                <a:ln>
                  <a:noFill/>
                </a:ln>
                <a:solidFill>
                  <a:srgbClr val="000000"/>
                </a:solidFill>
                <a:effectLst/>
                <a:uLnTx/>
                <a:uFillTx/>
                <a:latin typeface="Calibri"/>
                <a:ea typeface="+mj-ea"/>
                <a:cs typeface="+mj-cs"/>
                <a:sym typeface="Helvetica"/>
              </a:rPr>
              <a:t>is</a:t>
            </a:r>
            <a:r>
              <a:rPr kumimoji="0" lang="fr-CH" sz="1600" b="1" i="0" u="none" strike="noStrike" kern="0" cap="none" spc="0" normalizeH="0" baseline="0" noProof="0" dirty="0">
                <a:ln>
                  <a:noFill/>
                </a:ln>
                <a:solidFill>
                  <a:srgbClr val="000000"/>
                </a:solidFill>
                <a:effectLst/>
                <a:uLnTx/>
                <a:uFillTx/>
                <a:latin typeface="Calibri"/>
                <a:ea typeface="+mj-ea"/>
                <a:cs typeface="+mj-cs"/>
                <a:sym typeface="Helvetica"/>
              </a:rPr>
              <a:t> not </a:t>
            </a:r>
            <a:r>
              <a:rPr kumimoji="0" lang="fr-CH" sz="1600" b="1" i="0" u="none" strike="noStrike" kern="0" cap="none" spc="0" normalizeH="0" baseline="0" noProof="0" dirty="0" err="1">
                <a:ln>
                  <a:noFill/>
                </a:ln>
                <a:solidFill>
                  <a:srgbClr val="000000"/>
                </a:solidFill>
                <a:effectLst/>
                <a:uLnTx/>
                <a:uFillTx/>
                <a:latin typeface="Calibri"/>
                <a:ea typeface="+mj-ea"/>
                <a:cs typeface="+mj-cs"/>
                <a:sym typeface="Helvetica"/>
              </a:rPr>
              <a:t>working</a:t>
            </a:r>
            <a:r>
              <a:rPr kumimoji="0" lang="fr-CH" sz="1600" b="1" i="0" u="none" strike="noStrike" kern="0" cap="none" spc="0" normalizeH="0" baseline="0" noProof="0" dirty="0">
                <a:ln>
                  <a:noFill/>
                </a:ln>
                <a:solidFill>
                  <a:srgbClr val="000000"/>
                </a:solidFill>
                <a:effectLst/>
                <a:uLnTx/>
                <a:uFillTx/>
                <a:latin typeface="Calibri"/>
                <a:ea typeface="+mj-ea"/>
                <a:cs typeface="+mj-cs"/>
                <a:sym typeface="Helvetica"/>
              </a:rPr>
              <a:t> (and </a:t>
            </a:r>
            <a:r>
              <a:rPr kumimoji="0" lang="fr-CH" sz="1600" b="1" i="0" u="none" strike="noStrike" kern="0" cap="none" spc="0" normalizeH="0" baseline="0" noProof="0" dirty="0" err="1">
                <a:ln>
                  <a:noFill/>
                </a:ln>
                <a:solidFill>
                  <a:srgbClr val="000000"/>
                </a:solidFill>
                <a:effectLst/>
                <a:uLnTx/>
                <a:uFillTx/>
                <a:latin typeface="Calibri"/>
                <a:ea typeface="+mj-ea"/>
                <a:cs typeface="+mj-cs"/>
                <a:sym typeface="Helvetica"/>
              </a:rPr>
              <a:t>it</a:t>
            </a:r>
            <a:r>
              <a:rPr kumimoji="0" lang="fr-CH" sz="1600" b="1"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1600" b="1" i="0" u="none" strike="noStrike" kern="0" cap="none" spc="0" normalizeH="0" baseline="0" noProof="0" dirty="0" err="1">
                <a:ln>
                  <a:noFill/>
                </a:ln>
                <a:solidFill>
                  <a:srgbClr val="000000"/>
                </a:solidFill>
                <a:effectLst/>
                <a:uLnTx/>
                <a:uFillTx/>
                <a:latin typeface="Calibri"/>
                <a:ea typeface="+mj-ea"/>
                <a:cs typeface="+mj-cs"/>
                <a:sym typeface="Helvetica"/>
              </a:rPr>
              <a:t>probably</a:t>
            </a:r>
            <a:r>
              <a:rPr kumimoji="0" lang="fr-CH" sz="1600" b="1"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1600" b="1" i="0" u="none" strike="noStrike" kern="0" cap="none" spc="0" normalizeH="0" baseline="0" noProof="0" dirty="0" err="1">
                <a:ln>
                  <a:noFill/>
                </a:ln>
                <a:solidFill>
                  <a:srgbClr val="000000"/>
                </a:solidFill>
                <a:effectLst/>
                <a:uLnTx/>
                <a:uFillTx/>
                <a:latin typeface="Calibri"/>
                <a:ea typeface="+mj-ea"/>
                <a:cs typeface="+mj-cs"/>
                <a:sym typeface="Helvetica"/>
              </a:rPr>
              <a:t>never</a:t>
            </a:r>
            <a:r>
              <a:rPr kumimoji="0" lang="fr-CH" sz="1600" b="1"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1600" b="1" i="0" u="none" strike="noStrike" kern="0" cap="none" spc="0" normalizeH="0" baseline="0" noProof="0" dirty="0" err="1">
                <a:ln>
                  <a:noFill/>
                </a:ln>
                <a:solidFill>
                  <a:srgbClr val="000000"/>
                </a:solidFill>
                <a:effectLst/>
                <a:uLnTx/>
                <a:uFillTx/>
                <a:latin typeface="Calibri"/>
                <a:ea typeface="+mj-ea"/>
                <a:cs typeface="+mj-cs"/>
                <a:sym typeface="Helvetica"/>
              </a:rPr>
              <a:t>will</a:t>
            </a:r>
            <a:r>
              <a:rPr kumimoji="0" lang="fr-CH" sz="1600" b="1" i="0" u="none" strike="noStrike" kern="0" cap="none" spc="0" normalizeH="0" baseline="0" noProof="0" dirty="0">
                <a:ln>
                  <a:noFill/>
                </a:ln>
                <a:solidFill>
                  <a:srgbClr val="000000"/>
                </a:solidFill>
                <a:effectLst/>
                <a:uLnTx/>
                <a:uFillTx/>
                <a:latin typeface="Calibri"/>
                <a:ea typeface="+mj-ea"/>
                <a:cs typeface="+mj-cs"/>
                <a:sym typeface="Helvetica"/>
              </a:rPr>
              <a:t>);</a:t>
            </a:r>
          </a:p>
          <a:p>
            <a:pPr marL="342900" marR="0" lvl="0" indent="-342900" algn="l" defTabSz="914400" rtl="0" eaLnBrk="1" fontAlgn="auto" latinLnBrk="0" hangingPunct="0">
              <a:lnSpc>
                <a:spcPct val="100000"/>
              </a:lnSpc>
              <a:spcBef>
                <a:spcPts val="600"/>
              </a:spcBef>
              <a:spcAft>
                <a:spcPts val="0"/>
              </a:spcAft>
              <a:buClrTx/>
              <a:buSzTx/>
              <a:buFont typeface="Arial"/>
              <a:buChar char="•"/>
              <a:tabLst/>
              <a:defRPr/>
            </a:pP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Satellite data are important, but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they</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cannot</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do the job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alone</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Surface pressure and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detailed</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vertical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wind</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profiles are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currently</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available</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only</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via </a:t>
            </a:r>
            <a:r>
              <a:rPr kumimoji="0" lang="fr-CH" sz="1600" b="0" i="0" u="none" strike="noStrike" kern="0" cap="none" spc="0" normalizeH="0" baseline="0" noProof="0" dirty="0" err="1">
                <a:ln>
                  <a:noFill/>
                </a:ln>
                <a:solidFill>
                  <a:srgbClr val="000000"/>
                </a:solidFill>
                <a:effectLst/>
                <a:uLnTx/>
                <a:uFillTx/>
                <a:latin typeface="Calibri"/>
                <a:ea typeface="+mj-ea"/>
                <a:cs typeface="+mj-cs"/>
                <a:sym typeface="Helvetica"/>
              </a:rPr>
              <a:t>conventional</a:t>
            </a:r>
            <a:r>
              <a:rPr kumimoji="0" lang="fr-CH" sz="1600" b="0" i="0" u="none" strike="noStrike" kern="0" cap="none" spc="0" normalizeH="0" baseline="0" noProof="0" dirty="0">
                <a:ln>
                  <a:noFill/>
                </a:ln>
                <a:solidFill>
                  <a:srgbClr val="000000"/>
                </a:solidFill>
                <a:effectLst/>
                <a:uLnTx/>
                <a:uFillTx/>
                <a:latin typeface="Calibri"/>
                <a:ea typeface="+mj-ea"/>
                <a:cs typeface="+mj-cs"/>
                <a:sym typeface="Helvetica"/>
              </a:rPr>
              <a:t> observations.</a:t>
            </a:r>
          </a:p>
        </p:txBody>
      </p:sp>
    </p:spTree>
    <p:extLst>
      <p:ext uri="{BB962C8B-B14F-4D97-AF65-F5344CB8AC3E}">
        <p14:creationId xmlns:p14="http://schemas.microsoft.com/office/powerpoint/2010/main" val="3253937743"/>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0-02-11 at 08.48.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4900"/>
            <a:ext cx="9144000" cy="4623194"/>
          </a:xfrm>
          <a:prstGeom prst="rect">
            <a:avLst/>
          </a:prstGeom>
        </p:spPr>
      </p:pic>
      <p:sp>
        <p:nvSpPr>
          <p:cNvPr id="3" name="TextBox 2"/>
          <p:cNvSpPr txBox="1"/>
          <p:nvPr/>
        </p:nvSpPr>
        <p:spPr>
          <a:xfrm>
            <a:off x="683568" y="5661248"/>
            <a:ext cx="8028384"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600"/>
              </a:spcBef>
              <a:spcAft>
                <a:spcPts val="0"/>
              </a:spcAft>
              <a:buClrTx/>
              <a:buSzTx/>
              <a:buFontTx/>
              <a:buNone/>
              <a:tabLst/>
              <a:defRPr/>
            </a:pPr>
            <a:r>
              <a:rPr kumimoji="0" lang="en-US" sz="1600" b="0" i="1" u="none" strike="noStrike" kern="0" cap="none" spc="0" normalizeH="0" baseline="0" noProof="0" dirty="0">
                <a:ln>
                  <a:noFill/>
                </a:ln>
                <a:solidFill>
                  <a:srgbClr val="000000"/>
                </a:solidFill>
                <a:effectLst/>
                <a:uLnTx/>
                <a:uFillTx/>
                <a:latin typeface="Arial"/>
                <a:ea typeface="MS PGothic" charset="0"/>
                <a:cs typeface="Arial"/>
                <a:sym typeface="Helvetica"/>
              </a:rPr>
              <a:t>Current international exchange of data for global NWP less than optimal (Example: Surface pressure observations received by global NWP Centers on Feb 9 2020, 18Z) </a:t>
            </a:r>
          </a:p>
        </p:txBody>
      </p:sp>
      <p:sp>
        <p:nvSpPr>
          <p:cNvPr id="250" name="Shape 250"/>
          <p:cNvSpPr>
            <a:spLocks noGrp="1"/>
          </p:cNvSpPr>
          <p:nvPr>
            <p:ph type="title"/>
          </p:nvPr>
        </p:nvSpPr>
        <p:spPr>
          <a:xfrm>
            <a:off x="250698" y="116632"/>
            <a:ext cx="8713790" cy="836712"/>
          </a:xfrm>
          <a:prstGeom prst="rect">
            <a:avLst/>
          </a:prstGeom>
          <a:solidFill>
            <a:schemeClr val="tx2">
              <a:lumMod val="20000"/>
              <a:lumOff val="80000"/>
            </a:schemeClr>
          </a:solidFill>
          <a:ln w="31750">
            <a:solidFill>
              <a:srgbClr val="000090"/>
            </a:solidFill>
          </a:ln>
        </p:spPr>
        <p:txBody>
          <a:bodyPr vert="horz" lIns="91440" tIns="45720" rIns="91440" bIns="45720" rtlCol="0" anchor="ctr">
            <a:noAutofit/>
          </a:bodyPr>
          <a:lstStyle/>
          <a:p>
            <a:pPr defTabSz="685800"/>
            <a:r>
              <a:rPr lang="fr-CH" sz="2400" b="1" dirty="0">
                <a:solidFill>
                  <a:srgbClr val="2E2E8B"/>
                </a:solidFill>
                <a:latin typeface="Arial"/>
                <a:ea typeface="Arial"/>
                <a:cs typeface="Arial"/>
              </a:rPr>
              <a:t>Which observations are </a:t>
            </a:r>
            <a:r>
              <a:rPr lang="fr-CH" sz="2400" b="1" dirty="0" err="1">
                <a:solidFill>
                  <a:srgbClr val="2E2E8B"/>
                </a:solidFill>
                <a:latin typeface="Arial"/>
                <a:ea typeface="Arial"/>
                <a:cs typeface="Arial"/>
              </a:rPr>
              <a:t>currently</a:t>
            </a:r>
            <a:r>
              <a:rPr lang="fr-CH" sz="2400" b="1" dirty="0">
                <a:solidFill>
                  <a:srgbClr val="2E2E8B"/>
                </a:solidFill>
                <a:latin typeface="Arial"/>
                <a:ea typeface="Arial"/>
                <a:cs typeface="Arial"/>
              </a:rPr>
              <a:t> </a:t>
            </a:r>
            <a:r>
              <a:rPr lang="fr-CH" sz="2400" b="1" dirty="0" err="1">
                <a:solidFill>
                  <a:srgbClr val="2E2E8B"/>
                </a:solidFill>
                <a:latin typeface="Arial"/>
                <a:ea typeface="Arial"/>
                <a:cs typeface="Arial"/>
              </a:rPr>
              <a:t>exchanged</a:t>
            </a:r>
            <a:r>
              <a:rPr lang="fr-CH" sz="2400" b="1" dirty="0">
                <a:solidFill>
                  <a:srgbClr val="2E2E8B"/>
                </a:solidFill>
                <a:latin typeface="Arial"/>
                <a:ea typeface="Arial"/>
                <a:cs typeface="Arial"/>
              </a:rPr>
              <a:t>?</a:t>
            </a:r>
            <a:br>
              <a:rPr lang="fr-CH" sz="2400" b="1" dirty="0">
                <a:solidFill>
                  <a:srgbClr val="2E2E8B"/>
                </a:solidFill>
                <a:latin typeface="Arial"/>
                <a:ea typeface="Arial"/>
                <a:cs typeface="Arial"/>
              </a:rPr>
            </a:br>
            <a:r>
              <a:rPr lang="fr-CH" sz="1800" i="1" dirty="0">
                <a:solidFill>
                  <a:srgbClr val="2E2E8B"/>
                </a:solidFill>
                <a:latin typeface="Arial"/>
                <a:ea typeface="Arial"/>
                <a:cs typeface="Arial"/>
              </a:rPr>
              <a:t>(</a:t>
            </a:r>
            <a:r>
              <a:rPr lang="fr-CH" sz="1800" i="1" dirty="0" err="1">
                <a:solidFill>
                  <a:srgbClr val="2E2E8B"/>
                </a:solidFill>
                <a:latin typeface="Arial"/>
                <a:ea typeface="Arial"/>
                <a:cs typeface="Arial"/>
              </a:rPr>
              <a:t>Example</a:t>
            </a:r>
            <a:r>
              <a:rPr lang="fr-CH" sz="1800" i="1" dirty="0">
                <a:solidFill>
                  <a:srgbClr val="2E2E8B"/>
                </a:solidFill>
                <a:latin typeface="Arial"/>
                <a:ea typeface="Arial"/>
                <a:cs typeface="Arial"/>
              </a:rPr>
              <a:t>: surface pressure observations)</a:t>
            </a:r>
            <a:endParaRPr sz="1800" i="1" dirty="0">
              <a:solidFill>
                <a:srgbClr val="2E2E8B"/>
              </a:solidFill>
              <a:latin typeface="Arial"/>
              <a:ea typeface="Arial"/>
              <a:cs typeface="Arial"/>
            </a:endParaRPr>
          </a:p>
        </p:txBody>
      </p:sp>
      <p:sp>
        <p:nvSpPr>
          <p:cNvPr id="251" name="Shape 251"/>
          <p:cNvSpPr>
            <a:spLocks noGrp="1"/>
          </p:cNvSpPr>
          <p:nvPr>
            <p:ph type="body" idx="1"/>
          </p:nvPr>
        </p:nvSpPr>
        <p:spPr>
          <a:xfrm>
            <a:off x="251520" y="1196752"/>
            <a:ext cx="2652691" cy="4575481"/>
          </a:xfrm>
          <a:prstGeom prst="rect">
            <a:avLst/>
          </a:prstGeom>
        </p:spPr>
        <p:txBody>
          <a:bodyPr>
            <a:normAutofit/>
          </a:bodyPr>
          <a:lstStyle/>
          <a:p>
            <a:pPr defTabSz="824420">
              <a:lnSpc>
                <a:spcPct val="90000"/>
              </a:lnSpc>
              <a:spcBef>
                <a:spcPts val="600"/>
              </a:spcBef>
              <a:buSzPct val="100000"/>
              <a:defRPr sz="2400">
                <a:latin typeface="Arial"/>
                <a:ea typeface="Arial"/>
                <a:cs typeface="Arial"/>
                <a:sym typeface="Arial"/>
              </a:defRPr>
            </a:pPr>
            <a:endParaRPr lang="fr-CH" sz="2400" b="1" dirty="0"/>
          </a:p>
          <a:p>
            <a:pPr marL="342900" indent="-342900">
              <a:buFont typeface="Arial"/>
              <a:buChar char="•"/>
            </a:pPr>
            <a:endParaRPr sz="2000" dirty="0">
              <a:latin typeface="Arial"/>
              <a:cs typeface="Arial"/>
            </a:endParaRPr>
          </a:p>
        </p:txBody>
      </p:sp>
      <p:sp>
        <p:nvSpPr>
          <p:cNvPr id="6" name="TextBox 5"/>
          <p:cNvSpPr txBox="1"/>
          <p:nvPr/>
        </p:nvSpPr>
        <p:spPr>
          <a:xfrm>
            <a:off x="35496" y="3789040"/>
            <a:ext cx="2160240" cy="1754326"/>
          </a:xfrm>
          <a:prstGeom prst="rect">
            <a:avLst/>
          </a:prstGeom>
          <a:solidFill>
            <a:schemeClr val="accent6">
              <a:lumMod val="20000"/>
              <a:lumOff val="80000"/>
            </a:schemeClr>
          </a:solidFill>
          <a:ln w="38100">
            <a:solidFill>
              <a:srgbClr val="800000"/>
            </a:solidFill>
          </a:ln>
        </p:spPr>
        <p:txBody>
          <a:bodyPr wrap="square" rtlCol="0">
            <a:spAutoFit/>
          </a:bodyPr>
          <a:lstStyle/>
          <a:p>
            <a:pPr marL="342900" marR="0" lvl="0" indent="-342900" algn="l" defTabSz="914400" rtl="0" eaLnBrk="1" fontAlgn="auto" latinLnBrk="0" hangingPunct="0">
              <a:lnSpc>
                <a:spcPct val="100000"/>
              </a:lnSpc>
              <a:spcBef>
                <a:spcPts val="0"/>
              </a:spcBef>
              <a:spcAft>
                <a:spcPts val="0"/>
              </a:spcAft>
              <a:buClrTx/>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Calibri"/>
                <a:ea typeface="+mj-ea"/>
                <a:cs typeface="+mj-cs"/>
                <a:sym typeface="Helvetica"/>
              </a:rPr>
              <a:t>Green: Fully reporting (hourly)</a:t>
            </a:r>
          </a:p>
          <a:p>
            <a:pPr marL="342900" marR="0" lvl="0" indent="-342900" algn="l" defTabSz="914400" rtl="0" eaLnBrk="1" fontAlgn="auto" latinLnBrk="0" hangingPunct="0">
              <a:lnSpc>
                <a:spcPct val="100000"/>
              </a:lnSpc>
              <a:spcBef>
                <a:spcPts val="0"/>
              </a:spcBef>
              <a:spcAft>
                <a:spcPts val="0"/>
              </a:spcAft>
              <a:buClrTx/>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Calibri"/>
                <a:ea typeface="+mj-ea"/>
                <a:cs typeface="+mj-cs"/>
                <a:sym typeface="Helvetica"/>
              </a:rPr>
              <a:t>Orange: Partly reporting (mostly 3-hourly)</a:t>
            </a:r>
          </a:p>
          <a:p>
            <a:pPr marL="342900" marR="0" lvl="0" indent="-342900" algn="l" defTabSz="914400" rtl="0" eaLnBrk="1" fontAlgn="auto" latinLnBrk="0" hangingPunct="0">
              <a:lnSpc>
                <a:spcPct val="100000"/>
              </a:lnSpc>
              <a:spcBef>
                <a:spcPts val="0"/>
              </a:spcBef>
              <a:spcAft>
                <a:spcPts val="0"/>
              </a:spcAft>
              <a:buClrTx/>
              <a:buSzTx/>
              <a:buFont typeface="Arial"/>
              <a:buChar char="•"/>
              <a:tabLst/>
              <a:defRPr/>
            </a:pPr>
            <a:r>
              <a:rPr kumimoji="0" lang="en-US" sz="1200" b="1" i="0" u="none" strike="noStrike" kern="0" cap="none" spc="0" normalizeH="0" baseline="0" noProof="0" dirty="0">
                <a:ln>
                  <a:noFill/>
                </a:ln>
                <a:solidFill>
                  <a:srgbClr val="000000"/>
                </a:solidFill>
                <a:effectLst/>
                <a:uLnTx/>
                <a:uFillTx/>
                <a:latin typeface="Calibri"/>
                <a:ea typeface="+mj-ea"/>
                <a:cs typeface="+mj-cs"/>
                <a:sym typeface="Helvetica"/>
              </a:rPr>
              <a:t>Red: Few reports; day time only</a:t>
            </a:r>
          </a:p>
          <a:p>
            <a:pPr marL="342900" marR="0" lvl="0" indent="-342900" algn="l" defTabSz="914400" rtl="0" eaLnBrk="1" fontAlgn="auto" latinLnBrk="0" hangingPunct="0">
              <a:lnSpc>
                <a:spcPct val="100000"/>
              </a:lnSpc>
              <a:spcBef>
                <a:spcPts val="0"/>
              </a:spcBef>
              <a:spcAft>
                <a:spcPts val="0"/>
              </a:spcAft>
              <a:buClrTx/>
              <a:buSzTx/>
              <a:buFont typeface="Arial"/>
              <a:buChar char="•"/>
              <a:tabLst/>
              <a:defRPr/>
            </a:pPr>
            <a:r>
              <a:rPr kumimoji="0" lang="en-US" sz="1200" b="1" i="0" u="none" strike="noStrike" kern="0" cap="none" spc="0" normalizeH="0" baseline="0" noProof="0" dirty="0">
                <a:ln>
                  <a:noFill/>
                </a:ln>
                <a:solidFill>
                  <a:srgbClr val="000000"/>
                </a:solidFill>
                <a:effectLst/>
                <a:uLnTx/>
                <a:uFillTx/>
                <a:latin typeface="Calibri"/>
                <a:ea typeface="+mj-ea"/>
                <a:cs typeface="+mj-cs"/>
                <a:sym typeface="Helvetica"/>
              </a:rPr>
              <a:t>Black: Silent stations</a:t>
            </a:r>
          </a:p>
          <a:p>
            <a:pPr marL="342900" marR="0" lvl="0" indent="-342900" algn="l" defTabSz="914400" rtl="0" eaLnBrk="1" fontAlgn="auto" latinLnBrk="0" hangingPunct="0">
              <a:lnSpc>
                <a:spcPct val="100000"/>
              </a:lnSpc>
              <a:spcBef>
                <a:spcPts val="0"/>
              </a:spcBef>
              <a:spcAft>
                <a:spcPts val="0"/>
              </a:spcAft>
              <a:buClrTx/>
              <a:buSzTx/>
              <a:buFont typeface="Arial"/>
              <a:buChar char="•"/>
              <a:tabLst/>
              <a:defRPr/>
            </a:pPr>
            <a:r>
              <a:rPr kumimoji="0" lang="en-US" sz="1200" b="0" i="1" u="none" strike="noStrike" kern="0" cap="none" spc="0" normalizeH="0" baseline="0" noProof="0" dirty="0">
                <a:ln>
                  <a:noFill/>
                </a:ln>
                <a:solidFill>
                  <a:srgbClr val="000000"/>
                </a:solidFill>
                <a:effectLst/>
                <a:uLnTx/>
                <a:uFillTx/>
                <a:latin typeface="Calibri"/>
                <a:ea typeface="+mj-ea"/>
                <a:cs typeface="+mj-cs"/>
                <a:sym typeface="Helvetica"/>
              </a:rPr>
              <a:t>(Purple or yellow: metadata problems)</a:t>
            </a:r>
          </a:p>
        </p:txBody>
      </p:sp>
      <p:sp>
        <p:nvSpPr>
          <p:cNvPr id="7" name="TextBox 6"/>
          <p:cNvSpPr txBox="1"/>
          <p:nvPr/>
        </p:nvSpPr>
        <p:spPr>
          <a:xfrm>
            <a:off x="628325" y="1268760"/>
            <a:ext cx="4663755" cy="584776"/>
          </a:xfrm>
          <a:prstGeom prst="rect">
            <a:avLst/>
          </a:prstGeom>
          <a:solidFill>
            <a:schemeClr val="accent6">
              <a:lumMod val="20000"/>
              <a:lumOff val="80000"/>
            </a:schemeClr>
          </a:solidFill>
          <a:ln w="38100">
            <a:solidFill>
              <a:srgbClr val="800000"/>
            </a:solidFill>
          </a:ln>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j-ea"/>
                <a:cs typeface="+mj-cs"/>
                <a:sym typeface="Helvetica"/>
              </a:rPr>
              <a:t>Sample plot from WDQMS; WMO system monitoring international exchange of observations 24/7</a:t>
            </a:r>
          </a:p>
        </p:txBody>
      </p:sp>
      <p:sp>
        <p:nvSpPr>
          <p:cNvPr id="2" name="TextBox 1"/>
          <p:cNvSpPr txBox="1"/>
          <p:nvPr/>
        </p:nvSpPr>
        <p:spPr>
          <a:xfrm>
            <a:off x="2641600" y="2984500"/>
            <a:ext cx="184666" cy="400110"/>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Calibri"/>
              <a:ea typeface="+mj-ea"/>
              <a:cs typeface="+mj-cs"/>
              <a:sym typeface="Helvetica"/>
            </a:endParaRPr>
          </a:p>
        </p:txBody>
      </p:sp>
    </p:spTree>
    <p:extLst>
      <p:ext uri="{BB962C8B-B14F-4D97-AF65-F5344CB8AC3E}">
        <p14:creationId xmlns:p14="http://schemas.microsoft.com/office/powerpoint/2010/main" val="4274779916"/>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p:cNvSpPr>
          <p:nvPr>
            <p:ph type="title"/>
          </p:nvPr>
        </p:nvSpPr>
        <p:spPr>
          <a:xfrm>
            <a:off x="250698" y="260649"/>
            <a:ext cx="8713790" cy="936103"/>
          </a:xfrm>
          <a:prstGeom prst="rect">
            <a:avLst/>
          </a:prstGeom>
          <a:solidFill>
            <a:schemeClr val="tx2">
              <a:lumMod val="20000"/>
              <a:lumOff val="80000"/>
            </a:schemeClr>
          </a:solidFill>
          <a:ln w="31750">
            <a:solidFill>
              <a:srgbClr val="000090"/>
            </a:solidFill>
          </a:ln>
        </p:spPr>
        <p:txBody>
          <a:bodyPr vert="horz" lIns="91440" tIns="45720" rIns="91440" bIns="45720" rtlCol="0" anchor="ctr">
            <a:noAutofit/>
          </a:bodyPr>
          <a:lstStyle/>
          <a:p>
            <a:pPr defTabSz="685800"/>
            <a:r>
              <a:rPr lang="fr-CH" sz="2800" b="1" dirty="0">
                <a:solidFill>
                  <a:srgbClr val="2E2E8B"/>
                </a:solidFill>
                <a:latin typeface="Arial"/>
                <a:ea typeface="Arial"/>
                <a:cs typeface="Arial"/>
              </a:rPr>
              <a:t>Why is observational data exchange falling short, and how do we improve it?</a:t>
            </a:r>
            <a:endParaRPr sz="2800" b="1" dirty="0">
              <a:solidFill>
                <a:srgbClr val="2E2E8B"/>
              </a:solidFill>
              <a:latin typeface="Arial"/>
              <a:ea typeface="Arial"/>
              <a:cs typeface="Arial"/>
            </a:endParaRPr>
          </a:p>
        </p:txBody>
      </p:sp>
      <p:sp>
        <p:nvSpPr>
          <p:cNvPr id="251" name="Shape 251"/>
          <p:cNvSpPr>
            <a:spLocks noGrp="1"/>
          </p:cNvSpPr>
          <p:nvPr>
            <p:ph type="body" idx="1"/>
          </p:nvPr>
        </p:nvSpPr>
        <p:spPr>
          <a:xfrm>
            <a:off x="335133" y="1445807"/>
            <a:ext cx="8642350" cy="5007529"/>
          </a:xfrm>
          <a:prstGeom prst="rect">
            <a:avLst/>
          </a:prstGeom>
        </p:spPr>
        <p:txBody>
          <a:bodyPr>
            <a:normAutofit lnSpcReduction="10000"/>
          </a:bodyPr>
          <a:lstStyle/>
          <a:p>
            <a:pPr marL="342900" indent="-342900">
              <a:spcBef>
                <a:spcPts val="600"/>
              </a:spcBef>
              <a:buFont typeface="Arial"/>
              <a:buChar char="•"/>
            </a:pPr>
            <a:r>
              <a:rPr lang="fr-CH" sz="2000" dirty="0">
                <a:latin typeface="Arial"/>
                <a:cs typeface="Arial"/>
              </a:rPr>
              <a:t>Current data exchange practice is largely based on WMO Publication 540 (Manual on the Global Observing System) and on  WMO Resolution 40 (Cg-11);</a:t>
            </a:r>
          </a:p>
          <a:p>
            <a:pPr lvl="1" indent="-342900">
              <a:spcBef>
                <a:spcPts val="600"/>
              </a:spcBef>
              <a:buFont typeface="Arial"/>
              <a:buChar char="•"/>
            </a:pPr>
            <a:r>
              <a:rPr lang="fr-CH" sz="2000" dirty="0">
                <a:latin typeface="Arial"/>
                <a:cs typeface="Arial"/>
              </a:rPr>
              <a:t>Resolution 40 was adopted in 1995; NWP has made immense progress since that time, and current requirements are vastly different;</a:t>
            </a:r>
          </a:p>
          <a:p>
            <a:pPr lvl="1" indent="-342900">
              <a:spcBef>
                <a:spcPts val="600"/>
              </a:spcBef>
              <a:buFont typeface="Arial"/>
              <a:buChar char="•"/>
            </a:pPr>
            <a:r>
              <a:rPr lang="fr-CH" sz="2000" dirty="0">
                <a:latin typeface="Arial"/>
                <a:cs typeface="Arial"/>
              </a:rPr>
              <a:t>Congress resolutions define policy and do not contain sufficient technical detail to allow for consistent implementation by all Members;</a:t>
            </a:r>
          </a:p>
          <a:p>
            <a:pPr lvl="1" indent="-342900">
              <a:spcBef>
                <a:spcPts val="600"/>
              </a:spcBef>
              <a:buFont typeface="Arial"/>
              <a:buChar char="•"/>
            </a:pPr>
            <a:r>
              <a:rPr lang="fr-CH" sz="2000" dirty="0">
                <a:latin typeface="Arial"/>
                <a:cs typeface="Arial"/>
              </a:rPr>
              <a:t>Additional material is available in guidance documents such as CBS recommendations, implementation plans, etc.; many Members will, as a matter of principle, base their practice only on regulatory material;</a:t>
            </a:r>
          </a:p>
          <a:p>
            <a:pPr lvl="1" indent="-342900">
              <a:spcBef>
                <a:spcPts val="600"/>
              </a:spcBef>
              <a:buFont typeface="Arial"/>
              <a:buChar char="•"/>
            </a:pPr>
            <a:r>
              <a:rPr lang="fr-CH" sz="2000" dirty="0">
                <a:latin typeface="Arial"/>
                <a:cs typeface="Arial"/>
              </a:rPr>
              <a:t>Current WIGOS monitoring data show unacceptable gaps in data coverage over many areas (previous slide);</a:t>
            </a:r>
          </a:p>
          <a:p>
            <a:pPr lvl="2" indent="-342900">
              <a:spcBef>
                <a:spcPts val="600"/>
              </a:spcBef>
            </a:pPr>
            <a:r>
              <a:rPr lang="fr-CH" sz="2000" dirty="0">
                <a:latin typeface="Arial"/>
                <a:cs typeface="Arial"/>
              </a:rPr>
              <a:t>In many cases additional observations are being made, but not currently exchanged, due to a lack of clarity from WMO regarding the obligation of the Members.</a:t>
            </a:r>
          </a:p>
        </p:txBody>
      </p:sp>
      <p:sp>
        <p:nvSpPr>
          <p:cNvPr id="4" name="Shape 129"/>
          <p:cNvSpPr>
            <a:spLocks noChangeAspect="1"/>
          </p:cNvSpPr>
          <p:nvPr/>
        </p:nvSpPr>
        <p:spPr>
          <a:xfrm>
            <a:off x="4427984" y="1772816"/>
            <a:ext cx="4608512" cy="3556552"/>
          </a:xfrm>
          <a:prstGeom prst="rect">
            <a:avLst/>
          </a:prstGeom>
          <a:solidFill>
            <a:schemeClr val="accent6">
              <a:lumMod val="20000"/>
              <a:lumOff val="80000"/>
              <a:alpha val="90000"/>
            </a:schemeClr>
          </a:solidFill>
          <a:ln w="63500">
            <a:solidFill>
              <a:schemeClr val="accent6">
                <a:lumMod val="50000"/>
              </a:schemeClr>
            </a:solidFill>
          </a:ln>
          <a:extLst>
            <a:ext uri="{C572A759-6A51-4108-AA02-DFA0A04FC94B}">
              <ma14:wrappingTextBoxFlag xmlns="" xmlns:ma14="http://schemas.microsoft.com/office/mac/drawingml/2011/main" val="1"/>
            </a:ext>
          </a:extLst>
        </p:spPr>
        <p:txBody>
          <a:bodyPr wrap="square" lIns="108000" tIns="46800" rIns="36000" bIns="93600">
            <a:spAutoFit/>
          </a:bodyPr>
          <a:lstStyle/>
          <a:p>
            <a:pPr marL="0" marR="0" lvl="0" indent="0" algn="l" defTabSz="914400" rtl="0" eaLnBrk="1" fontAlgn="auto" latinLnBrk="0" hangingPunct="0">
              <a:lnSpc>
                <a:spcPct val="110000"/>
              </a:lnSpc>
              <a:spcBef>
                <a:spcPts val="600"/>
              </a:spcBef>
              <a:spcAft>
                <a:spcPts val="0"/>
              </a:spcAft>
              <a:buClrTx/>
              <a:buSzTx/>
              <a:buFontTx/>
              <a:buNone/>
              <a:tabLst/>
              <a:defRPr/>
            </a:pPr>
            <a:r>
              <a:rPr kumimoji="0" lang="fr-CH" sz="2000" b="0" i="0" u="sng" strike="noStrike" kern="0" cap="none" spc="0" normalizeH="0" baseline="0" noProof="0" dirty="0" err="1">
                <a:ln>
                  <a:noFill/>
                </a:ln>
                <a:solidFill>
                  <a:srgbClr val="000000"/>
                </a:solidFill>
                <a:effectLst/>
                <a:uLnTx/>
                <a:uFillTx/>
                <a:latin typeface="Calibri"/>
                <a:ea typeface="+mj-ea"/>
                <a:cs typeface="+mj-cs"/>
                <a:sym typeface="Helvetica"/>
              </a:rPr>
              <a:t>Three</a:t>
            </a:r>
            <a:r>
              <a:rPr kumimoji="0" lang="fr-CH" sz="2000" b="0" i="0" u="sng"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2000" b="0" i="0" u="sng" strike="noStrike" kern="0" cap="none" spc="0" normalizeH="0" baseline="0" noProof="0" dirty="0" err="1">
                <a:ln>
                  <a:noFill/>
                </a:ln>
                <a:solidFill>
                  <a:srgbClr val="000000"/>
                </a:solidFill>
                <a:effectLst/>
                <a:uLnTx/>
                <a:uFillTx/>
                <a:latin typeface="Calibri"/>
                <a:ea typeface="+mj-ea"/>
                <a:cs typeface="+mj-cs"/>
                <a:sym typeface="Helvetica"/>
              </a:rPr>
              <a:t>typical</a:t>
            </a:r>
            <a:r>
              <a:rPr kumimoji="0" lang="fr-CH" sz="2000" b="0" i="0" u="sng" strike="noStrike" kern="0" cap="none" spc="0" normalizeH="0" baseline="0" noProof="0" dirty="0">
                <a:ln>
                  <a:noFill/>
                </a:ln>
                <a:solidFill>
                  <a:srgbClr val="000000"/>
                </a:solidFill>
                <a:effectLst/>
                <a:uLnTx/>
                <a:uFillTx/>
                <a:latin typeface="Calibri"/>
                <a:ea typeface="+mj-ea"/>
                <a:cs typeface="+mj-cs"/>
                <a:sym typeface="Helvetica"/>
              </a:rPr>
              <a:t> causes of </a:t>
            </a:r>
            <a:r>
              <a:rPr kumimoji="0" lang="fr-CH" sz="2000" b="0" i="0" u="sng" strike="noStrike" kern="0" cap="none" spc="0" normalizeH="0" baseline="0" noProof="0" dirty="0" err="1">
                <a:ln>
                  <a:noFill/>
                </a:ln>
                <a:solidFill>
                  <a:srgbClr val="000000"/>
                </a:solidFill>
                <a:effectLst/>
                <a:uLnTx/>
                <a:uFillTx/>
                <a:latin typeface="Calibri"/>
                <a:ea typeface="+mj-ea"/>
                <a:cs typeface="+mj-cs"/>
                <a:sym typeface="Helvetica"/>
              </a:rPr>
              <a:t>missing</a:t>
            </a:r>
            <a:r>
              <a:rPr kumimoji="0" lang="fr-CH" sz="2000" b="0" i="0" u="sng" strike="noStrike" kern="0" cap="none" spc="0" normalizeH="0" baseline="0" noProof="0" dirty="0">
                <a:ln>
                  <a:noFill/>
                </a:ln>
                <a:solidFill>
                  <a:srgbClr val="000000"/>
                </a:solidFill>
                <a:effectLst/>
                <a:uLnTx/>
                <a:uFillTx/>
                <a:latin typeface="Calibri"/>
                <a:ea typeface="+mj-ea"/>
                <a:cs typeface="+mj-cs"/>
                <a:sym typeface="Helvetica"/>
              </a:rPr>
              <a:t> data</a:t>
            </a:r>
          </a:p>
          <a:p>
            <a:pPr marL="342000" marR="0" lvl="0" indent="-306000" algn="l" defTabSz="914400" rtl="0" eaLnBrk="1" fontAlgn="auto" latinLnBrk="0" hangingPunct="0">
              <a:lnSpc>
                <a:spcPct val="110000"/>
              </a:lnSpc>
              <a:spcBef>
                <a:spcPts val="600"/>
              </a:spcBef>
              <a:spcAft>
                <a:spcPts val="0"/>
              </a:spcAft>
              <a:buClrTx/>
              <a:buSzTx/>
              <a:buFont typeface="Arial"/>
              <a:buChar char="•"/>
              <a:tabLst/>
              <a:defRPr/>
            </a:pP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Data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policy</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issues;</a:t>
            </a:r>
          </a:p>
          <a:p>
            <a:pPr marL="342000" marR="0" lvl="0" indent="-306000" algn="l" defTabSz="914400" rtl="0" eaLnBrk="1" fontAlgn="auto" latinLnBrk="0" hangingPunct="0">
              <a:lnSpc>
                <a:spcPct val="110000"/>
              </a:lnSpc>
              <a:spcBef>
                <a:spcPts val="600"/>
              </a:spcBef>
              <a:spcAft>
                <a:spcPts val="0"/>
              </a:spcAft>
              <a:buClrTx/>
              <a:buSzTx/>
              <a:buFont typeface="Arial"/>
              <a:buChar char="•"/>
              <a:tabLst/>
              <a:defRPr/>
            </a:pP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Missing</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technical</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capabilities;</a:t>
            </a:r>
          </a:p>
          <a:p>
            <a:pPr marL="342000" marR="0" lvl="0" indent="-306000" algn="l" defTabSz="914400" rtl="0" eaLnBrk="1" fontAlgn="auto" latinLnBrk="0" hangingPunct="0">
              <a:lnSpc>
                <a:spcPct val="110000"/>
              </a:lnSpc>
              <a:spcBef>
                <a:spcPts val="600"/>
              </a:spcBef>
              <a:spcAft>
                <a:spcPts val="0"/>
              </a:spcAft>
              <a:buClrTx/>
              <a:buSzTx/>
              <a:buFont typeface="Arial"/>
              <a:buChar char="•"/>
              <a:tabLst/>
              <a:defRPr/>
            </a:pP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Lack</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of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financial</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resources</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a:t>
            </a:r>
          </a:p>
          <a:p>
            <a:pPr marL="36000" marR="0" lvl="0" indent="0" algn="l" defTabSz="914400" rtl="0" eaLnBrk="1" fontAlgn="auto" latinLnBrk="0" hangingPunct="0">
              <a:lnSpc>
                <a:spcPct val="110000"/>
              </a:lnSpc>
              <a:spcBef>
                <a:spcPts val="600"/>
              </a:spcBef>
              <a:spcAft>
                <a:spcPts val="0"/>
              </a:spcAft>
              <a:buClrTx/>
              <a:buSzTx/>
              <a:buFontTx/>
              <a:buNone/>
              <a:tabLst/>
              <a:defRPr/>
            </a:pPr>
            <a:r>
              <a:rPr kumimoji="0" lang="fr-CH" sz="2000" b="0" i="0" u="sng" strike="noStrike" kern="0" cap="none" spc="0" normalizeH="0" baseline="0" noProof="0" dirty="0" err="1">
                <a:ln>
                  <a:noFill/>
                </a:ln>
                <a:solidFill>
                  <a:srgbClr val="000000"/>
                </a:solidFill>
                <a:effectLst/>
                <a:uLnTx/>
                <a:uFillTx/>
                <a:latin typeface="Calibri"/>
                <a:ea typeface="+mj-ea"/>
                <a:cs typeface="+mj-cs"/>
                <a:sym typeface="Helvetica"/>
              </a:rPr>
              <a:t>Compounding</a:t>
            </a:r>
            <a:r>
              <a:rPr kumimoji="0" lang="fr-CH" sz="2000" b="0" i="0" u="sng"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2000" b="0" i="0" u="sng" strike="noStrike" kern="0" cap="none" spc="0" normalizeH="0" baseline="0" noProof="0" dirty="0" err="1">
                <a:ln>
                  <a:noFill/>
                </a:ln>
                <a:solidFill>
                  <a:srgbClr val="000000"/>
                </a:solidFill>
                <a:effectLst/>
                <a:uLnTx/>
                <a:uFillTx/>
                <a:latin typeface="Calibri"/>
                <a:ea typeface="+mj-ea"/>
                <a:cs typeface="+mj-cs"/>
                <a:sym typeface="Helvetica"/>
              </a:rPr>
              <a:t>fact</a:t>
            </a:r>
            <a:r>
              <a:rPr kumimoji="0" lang="fr-CH" sz="2000" b="0" i="0" u="sng" strike="noStrike" kern="0" cap="none" spc="0" normalizeH="0" baseline="0" noProof="0" dirty="0">
                <a:ln>
                  <a:noFill/>
                </a:ln>
                <a:solidFill>
                  <a:srgbClr val="000000"/>
                </a:solidFill>
                <a:effectLst/>
                <a:uLnTx/>
                <a:uFillTx/>
                <a:latin typeface="Calibri"/>
                <a:ea typeface="+mj-ea"/>
                <a:cs typeface="+mj-cs"/>
                <a:sym typeface="Helvetica"/>
              </a:rPr>
              <a:t>:</a:t>
            </a:r>
          </a:p>
          <a:p>
            <a:pPr marL="378900" marR="0" lvl="0" indent="-342900" algn="l" defTabSz="914400" rtl="0" eaLnBrk="1" fontAlgn="auto" latinLnBrk="0" hangingPunct="0">
              <a:lnSpc>
                <a:spcPct val="110000"/>
              </a:lnSpc>
              <a:spcBef>
                <a:spcPts val="600"/>
              </a:spcBef>
              <a:spcAft>
                <a:spcPts val="0"/>
              </a:spcAft>
              <a:buClrTx/>
              <a:buSzTx/>
              <a:buFont typeface="Arial" panose="020B0604020202020204" pitchFamily="34" charset="0"/>
              <a:buChar char="•"/>
              <a:tabLst/>
              <a:defRPr/>
            </a:pP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Unlike</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the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space</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sector</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there</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is</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no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significant</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lobby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backing</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conventional</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observing</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systems</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and no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substantial</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investments</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in </a:t>
            </a:r>
            <a:r>
              <a:rPr kumimoji="0" lang="fr-CH" sz="2000" b="0" i="0" u="none" strike="noStrike" kern="0" cap="none" spc="0" normalizeH="0" baseline="0" noProof="0" dirty="0" err="1">
                <a:ln>
                  <a:noFill/>
                </a:ln>
                <a:solidFill>
                  <a:srgbClr val="000000"/>
                </a:solidFill>
                <a:effectLst/>
                <a:uLnTx/>
                <a:uFillTx/>
                <a:latin typeface="Calibri"/>
                <a:ea typeface="+mj-ea"/>
                <a:cs typeface="+mj-cs"/>
                <a:sym typeface="Helvetica"/>
              </a:rPr>
              <a:t>improving</a:t>
            </a:r>
            <a:r>
              <a:rPr kumimoji="0" lang="fr-CH" sz="2000" b="0" i="0" u="none" strike="noStrike" kern="0" cap="none" spc="0" normalizeH="0" baseline="0" noProof="0" dirty="0">
                <a:ln>
                  <a:noFill/>
                </a:ln>
                <a:solidFill>
                  <a:srgbClr val="000000"/>
                </a:solidFill>
                <a:effectLst/>
                <a:uLnTx/>
                <a:uFillTx/>
                <a:latin typeface="Calibri"/>
                <a:ea typeface="+mj-ea"/>
                <a:cs typeface="+mj-cs"/>
                <a:sym typeface="Helvetica"/>
              </a:rPr>
              <a:t> impact;</a:t>
            </a:r>
          </a:p>
        </p:txBody>
      </p:sp>
    </p:spTree>
    <p:extLst>
      <p:ext uri="{BB962C8B-B14F-4D97-AF65-F5344CB8AC3E}">
        <p14:creationId xmlns:p14="http://schemas.microsoft.com/office/powerpoint/2010/main" val="2835757844"/>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iterate type="lt">
                                    <p:tmAbs val="0"/>
                                  </p:iterate>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iterate type="lt">
                                    <p:tmAbs val="0"/>
                                  </p:iterate>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p:cNvSpPr>
          <p:nvPr>
            <p:ph type="title"/>
          </p:nvPr>
        </p:nvSpPr>
        <p:spPr>
          <a:xfrm>
            <a:off x="234608" y="142033"/>
            <a:ext cx="8713790" cy="838695"/>
          </a:xfrm>
          <a:prstGeom prst="rect">
            <a:avLst/>
          </a:prstGeom>
          <a:solidFill>
            <a:schemeClr val="tx2">
              <a:lumMod val="20000"/>
              <a:lumOff val="80000"/>
            </a:schemeClr>
          </a:solidFill>
          <a:ln w="31750">
            <a:solidFill>
              <a:srgbClr val="000090"/>
            </a:solidFill>
          </a:ln>
        </p:spPr>
        <p:txBody>
          <a:bodyPr vert="horz" lIns="91440" tIns="45720" rIns="91440" bIns="45720" rtlCol="0" anchor="ctr">
            <a:noAutofit/>
          </a:bodyPr>
          <a:lstStyle/>
          <a:p>
            <a:pPr defTabSz="685800"/>
            <a:r>
              <a:rPr lang="en-US" sz="2800" b="1" dirty="0">
                <a:solidFill>
                  <a:srgbClr val="2E2E8B"/>
                </a:solidFill>
                <a:latin typeface="Arial"/>
                <a:ea typeface="Arial"/>
                <a:cs typeface="Arial"/>
              </a:rPr>
              <a:t>Global Basic Observing Network (GBON)</a:t>
            </a:r>
          </a:p>
        </p:txBody>
      </p:sp>
      <p:sp>
        <p:nvSpPr>
          <p:cNvPr id="251" name="Shape 251"/>
          <p:cNvSpPr>
            <a:spLocks noGrp="1"/>
          </p:cNvSpPr>
          <p:nvPr>
            <p:ph type="body" idx="1"/>
          </p:nvPr>
        </p:nvSpPr>
        <p:spPr>
          <a:xfrm>
            <a:off x="467545" y="2775992"/>
            <a:ext cx="3532955" cy="3795804"/>
          </a:xfrm>
          <a:prstGeom prst="rect">
            <a:avLst/>
          </a:prstGeom>
        </p:spPr>
        <p:txBody>
          <a:bodyPr>
            <a:normAutofit/>
          </a:bodyPr>
          <a:lstStyle/>
          <a:p>
            <a:pPr marL="0" indent="0">
              <a:spcBef>
                <a:spcPts val="600"/>
              </a:spcBef>
              <a:buNone/>
            </a:pPr>
            <a:endParaRPr lang="en-US" sz="2000" dirty="0">
              <a:latin typeface="Arial"/>
              <a:ea typeface="MS PGothic" charset="0"/>
              <a:cs typeface="Arial"/>
            </a:endParaRPr>
          </a:p>
          <a:p>
            <a:pPr marL="0" indent="0">
              <a:spcBef>
                <a:spcPts val="600"/>
              </a:spcBef>
              <a:buNone/>
            </a:pPr>
            <a:endParaRPr lang="en-US" sz="2400" dirty="0">
              <a:latin typeface="Arial"/>
              <a:ea typeface="MS PGothic" charset="0"/>
              <a:cs typeface="Arial"/>
            </a:endParaRPr>
          </a:p>
        </p:txBody>
      </p:sp>
      <p:pic>
        <p:nvPicPr>
          <p:cNvPr id="5" name="Picture 4" descr="all-map cropp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65" y="1052736"/>
            <a:ext cx="5859475" cy="5157216"/>
          </a:xfrm>
          <a:prstGeom prst="rect">
            <a:avLst/>
          </a:prstGeom>
          <a:ln w="19050">
            <a:solidFill>
              <a:srgbClr val="000090"/>
            </a:solidFill>
          </a:ln>
        </p:spPr>
      </p:pic>
      <p:pic>
        <p:nvPicPr>
          <p:cNvPr id="7" name="Picture 6" descr="all-green-map 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270" y="1556792"/>
            <a:ext cx="5874106" cy="5157216"/>
          </a:xfrm>
          <a:prstGeom prst="rect">
            <a:avLst/>
          </a:prstGeom>
          <a:ln w="19050">
            <a:solidFill>
              <a:srgbClr val="000090"/>
            </a:solidFill>
          </a:ln>
        </p:spPr>
      </p:pic>
      <p:sp>
        <p:nvSpPr>
          <p:cNvPr id="17" name="TextBox 16"/>
          <p:cNvSpPr txBox="1"/>
          <p:nvPr/>
        </p:nvSpPr>
        <p:spPr>
          <a:xfrm>
            <a:off x="4283968" y="1196752"/>
            <a:ext cx="4392488" cy="4093428"/>
          </a:xfrm>
          <a:prstGeom prst="rect">
            <a:avLst/>
          </a:prstGeom>
          <a:solidFill>
            <a:schemeClr val="accent6">
              <a:lumMod val="20000"/>
              <a:lumOff val="80000"/>
            </a:schemeClr>
          </a:solidFill>
          <a:ln w="25400">
            <a:solidFill>
              <a:srgbClr val="660066"/>
            </a:solidFill>
          </a:ln>
        </p:spPr>
        <p:txBody>
          <a:bodyPr wrap="square" rtlCol="0">
            <a:spAutoFit/>
          </a:bodyPr>
          <a:lstStyle/>
          <a:p>
            <a:pPr marL="0" marR="0" lvl="0" indent="0" algn="l" defTabSz="914400" rtl="0" eaLnBrk="1" fontAlgn="auto" latinLnBrk="0" hangingPunct="0">
              <a:lnSpc>
                <a:spcPct val="100000"/>
              </a:lnSpc>
              <a:spcBef>
                <a:spcPts val="60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ea typeface="+mj-ea"/>
                <a:cs typeface="+mj-cs"/>
                <a:sym typeface="Helvetica"/>
              </a:rPr>
              <a:t>GBON</a:t>
            </a:r>
            <a:r>
              <a:rPr kumimoji="0" lang="en-US" sz="1600" b="0" i="0" u="none" strike="noStrike" kern="0" cap="none" spc="0" normalizeH="0" baseline="0" noProof="0" dirty="0">
                <a:ln>
                  <a:noFill/>
                </a:ln>
                <a:solidFill>
                  <a:srgbClr val="000000"/>
                </a:solidFill>
                <a:effectLst/>
                <a:uLnTx/>
                <a:uFillTx/>
                <a:latin typeface="Calibri"/>
                <a:ea typeface="+mj-ea"/>
                <a:cs typeface="+mj-cs"/>
                <a:sym typeface="Helvetica"/>
              </a:rPr>
              <a:t>: Congress-approved WMO policy initiative that will help to turn data coverage map green;</a:t>
            </a:r>
          </a:p>
          <a:p>
            <a:pPr marL="342900" marR="0" lvl="0" indent="-342900" algn="l" defTabSz="914400" rtl="0" eaLnBrk="1" fontAlgn="auto" latinLnBrk="0" hangingPunct="0">
              <a:lnSpc>
                <a:spcPct val="100000"/>
              </a:lnSpc>
              <a:spcBef>
                <a:spcPts val="600"/>
              </a:spcBef>
              <a:spcAft>
                <a:spcPts val="0"/>
              </a:spcAft>
              <a:buClrTx/>
              <a:buSzTx/>
              <a:buFont typeface="Arial"/>
              <a:buChar char="•"/>
              <a:tabLst/>
              <a:defRPr/>
            </a:pPr>
            <a:r>
              <a:rPr kumimoji="0" lang="en-US" sz="1600" b="0" i="0" u="none" strike="noStrike" kern="0" cap="none" spc="0" normalizeH="0" baseline="0" noProof="0" dirty="0">
                <a:ln>
                  <a:noFill/>
                </a:ln>
                <a:solidFill>
                  <a:srgbClr val="000000"/>
                </a:solidFill>
                <a:effectLst/>
                <a:uLnTx/>
                <a:uFillTx/>
                <a:latin typeface="Calibri"/>
                <a:ea typeface="+mj-ea"/>
                <a:cs typeface="+mj-cs"/>
                <a:sym typeface="Helvetica"/>
              </a:rPr>
              <a:t>Regulatory material will specify the </a:t>
            </a:r>
            <a:r>
              <a:rPr kumimoji="0" lang="en-US" sz="1600" b="1" i="0" u="none" strike="noStrike" kern="0" cap="none" spc="0" normalizeH="0" baseline="0" noProof="0" dirty="0">
                <a:ln>
                  <a:noFill/>
                </a:ln>
                <a:solidFill>
                  <a:srgbClr val="000000"/>
                </a:solidFill>
                <a:effectLst/>
                <a:uLnTx/>
                <a:uFillTx/>
                <a:latin typeface="Calibri"/>
                <a:ea typeface="+mj-ea"/>
                <a:cs typeface="+mj-cs"/>
                <a:sym typeface="Helvetica"/>
              </a:rPr>
              <a:t>obligation of WMO Members to exchange certain observations at set minimum horizontal resolution and at set minimum frequency</a:t>
            </a:r>
            <a:r>
              <a:rPr kumimoji="0" lang="en-US" sz="1600" b="0" i="0" u="none" strike="noStrike" kern="0" cap="none" spc="0" normalizeH="0" baseline="0" noProof="0" dirty="0">
                <a:ln>
                  <a:noFill/>
                </a:ln>
                <a:solidFill>
                  <a:srgbClr val="000000"/>
                </a:solidFill>
                <a:effectLst/>
                <a:uLnTx/>
                <a:uFillTx/>
                <a:latin typeface="Calibri"/>
                <a:ea typeface="+mj-ea"/>
                <a:cs typeface="+mj-cs"/>
                <a:sym typeface="Helvetica"/>
              </a:rPr>
              <a:t>;</a:t>
            </a:r>
          </a:p>
          <a:p>
            <a:pPr marL="342900" marR="0" lvl="0" indent="-342900" algn="l" defTabSz="914400" rtl="0" eaLnBrk="1" fontAlgn="auto" latinLnBrk="0" hangingPunct="0">
              <a:lnSpc>
                <a:spcPct val="100000"/>
              </a:lnSpc>
              <a:spcBef>
                <a:spcPts val="600"/>
              </a:spcBef>
              <a:spcAft>
                <a:spcPts val="0"/>
              </a:spcAft>
              <a:buClrTx/>
              <a:buSzTx/>
              <a:buFont typeface="Arial"/>
              <a:buChar char="•"/>
              <a:tabLst/>
              <a:defRPr/>
            </a:pPr>
            <a:r>
              <a:rPr kumimoji="0" lang="en-US" sz="1600" b="0" i="0" u="none" strike="noStrike" kern="0" cap="none" spc="0" normalizeH="0" baseline="0" noProof="0" dirty="0">
                <a:ln>
                  <a:noFill/>
                </a:ln>
                <a:solidFill>
                  <a:srgbClr val="000000"/>
                </a:solidFill>
                <a:effectLst/>
                <a:uLnTx/>
                <a:uFillTx/>
                <a:latin typeface="Calibri"/>
                <a:ea typeface="+mj-ea"/>
                <a:cs typeface="+mj-cs"/>
                <a:sym typeface="Helvetica"/>
              </a:rPr>
              <a:t>Once approved, GBON can be implemented immediately in the developed world;</a:t>
            </a:r>
          </a:p>
          <a:p>
            <a:pPr marL="342900" marR="0" lvl="0" indent="-342900" algn="l" defTabSz="914400" rtl="0" eaLnBrk="1" fontAlgn="auto" latinLnBrk="0" hangingPunct="0">
              <a:lnSpc>
                <a:spcPct val="100000"/>
              </a:lnSpc>
              <a:spcBef>
                <a:spcPts val="600"/>
              </a:spcBef>
              <a:spcAft>
                <a:spcPts val="0"/>
              </a:spcAft>
              <a:buClrTx/>
              <a:buSzTx/>
              <a:buFont typeface="Arial"/>
              <a:buChar char="•"/>
              <a:tabLst/>
              <a:defRPr/>
            </a:pPr>
            <a:r>
              <a:rPr kumimoji="0" lang="en-US" sz="1600" b="0" i="0" u="none" strike="noStrike" kern="0" cap="none" spc="0" normalizeH="0" baseline="0" noProof="0" dirty="0">
                <a:ln>
                  <a:noFill/>
                </a:ln>
                <a:solidFill>
                  <a:srgbClr val="000000"/>
                </a:solidFill>
                <a:effectLst/>
                <a:uLnTx/>
                <a:uFillTx/>
                <a:latin typeface="Calibri"/>
                <a:ea typeface="+mj-ea"/>
                <a:cs typeface="+mj-cs"/>
                <a:sym typeface="Helvetica"/>
              </a:rPr>
              <a:t>Developing Members will need help; </a:t>
            </a:r>
            <a:r>
              <a:rPr kumimoji="0" lang="en-US" sz="1600" b="1" i="0" u="none" strike="noStrike" kern="0" cap="none" spc="0" normalizeH="0" baseline="0" noProof="0" dirty="0">
                <a:ln>
                  <a:noFill/>
                </a:ln>
                <a:solidFill>
                  <a:srgbClr val="000000"/>
                </a:solidFill>
                <a:effectLst/>
                <a:uLnTx/>
                <a:uFillTx/>
                <a:latin typeface="Calibri"/>
                <a:ea typeface="+mj-ea"/>
                <a:cs typeface="+mj-cs"/>
                <a:sym typeface="Helvetica"/>
              </a:rPr>
              <a:t>GBON provides benchmarks for assessment of  investment in meteorological infrastructure;</a:t>
            </a:r>
          </a:p>
          <a:p>
            <a:pPr marL="342900" marR="0" lvl="0" indent="-342900" algn="l" defTabSz="914400" rtl="0" eaLnBrk="1" fontAlgn="auto" latinLnBrk="0" hangingPunct="0">
              <a:lnSpc>
                <a:spcPct val="100000"/>
              </a:lnSpc>
              <a:spcBef>
                <a:spcPts val="600"/>
              </a:spcBef>
              <a:spcAft>
                <a:spcPts val="0"/>
              </a:spcAft>
              <a:buClrTx/>
              <a:buSzTx/>
              <a:buFont typeface="Arial"/>
              <a:buChar char="•"/>
              <a:tabLst/>
              <a:defRPr/>
            </a:pPr>
            <a:r>
              <a:rPr kumimoji="0" lang="en-US" sz="1600" b="0" i="0" u="none" strike="noStrike" kern="0" cap="none" spc="0" normalizeH="0" baseline="0" noProof="0" dirty="0">
                <a:ln>
                  <a:noFill/>
                </a:ln>
                <a:solidFill>
                  <a:srgbClr val="000000"/>
                </a:solidFill>
                <a:effectLst/>
                <a:uLnTx/>
                <a:uFillTx/>
                <a:latin typeface="Calibri"/>
                <a:ea typeface="+mj-ea"/>
                <a:cs typeface="+mj-cs"/>
                <a:sym typeface="Helvetica"/>
              </a:rPr>
              <a:t>WMO working with close to 30 development partners on establishing a </a:t>
            </a:r>
            <a:r>
              <a:rPr kumimoji="0" lang="en-US" sz="1600" b="1" i="0" u="none" strike="noStrike" kern="0" cap="none" spc="0" normalizeH="0" baseline="0" noProof="0" dirty="0">
                <a:ln>
                  <a:noFill/>
                </a:ln>
                <a:solidFill>
                  <a:srgbClr val="FF0000"/>
                </a:solidFill>
                <a:effectLst/>
                <a:uLnTx/>
                <a:uFillTx/>
                <a:latin typeface="Calibri"/>
                <a:ea typeface="+mj-ea"/>
                <a:cs typeface="+mj-cs"/>
                <a:sym typeface="Helvetica"/>
              </a:rPr>
              <a:t>Systematic Observations Financing Facility (SOFF) </a:t>
            </a:r>
            <a:r>
              <a:rPr kumimoji="0" lang="en-US" sz="1600" b="0" i="0" u="none" strike="noStrike" kern="0" cap="none" spc="0" normalizeH="0" baseline="0" noProof="0" dirty="0">
                <a:ln>
                  <a:noFill/>
                </a:ln>
                <a:solidFill>
                  <a:srgbClr val="000000"/>
                </a:solidFill>
                <a:effectLst/>
                <a:uLnTx/>
                <a:uFillTx/>
                <a:latin typeface="Calibri"/>
                <a:ea typeface="+mj-ea"/>
                <a:cs typeface="+mj-cs"/>
                <a:sym typeface="Helvetica"/>
              </a:rPr>
              <a:t>to help pay for GBON in LDCs and SIDS.</a:t>
            </a:r>
          </a:p>
        </p:txBody>
      </p:sp>
      <p:sp>
        <p:nvSpPr>
          <p:cNvPr id="8" name="TextBox 7">
            <a:extLst>
              <a:ext uri="{FF2B5EF4-FFF2-40B4-BE49-F238E27FC236}">
                <a16:creationId xmlns:a16="http://schemas.microsoft.com/office/drawing/2014/main" id="{E035EBA9-3560-2F4E-AA45-F869C64AEAE6}"/>
              </a:ext>
            </a:extLst>
          </p:cNvPr>
          <p:cNvSpPr txBox="1"/>
          <p:nvPr/>
        </p:nvSpPr>
        <p:spPr>
          <a:xfrm>
            <a:off x="1475656" y="5373216"/>
            <a:ext cx="7128792" cy="1377300"/>
          </a:xfrm>
          <a:prstGeom prst="rect">
            <a:avLst/>
          </a:prstGeom>
          <a:solidFill>
            <a:srgbClr val="FAF38D"/>
          </a:solidFill>
          <a:ln w="38100">
            <a:solidFill>
              <a:srgbClr val="98381B"/>
            </a:solidFill>
          </a:ln>
        </p:spPr>
        <p:txBody>
          <a:bodyPr wrap="square" rtlCol="0">
            <a:spAutoFit/>
          </a:bodyPr>
          <a:lstStyle/>
          <a:p>
            <a:pPr marL="0" marR="0" lvl="0" indent="0" algn="l" defTabSz="914400" rtl="0" eaLnBrk="1" fontAlgn="auto" latinLnBrk="0" hangingPunct="0">
              <a:lnSpc>
                <a:spcPct val="100000"/>
              </a:lnSpc>
              <a:spcBef>
                <a:spcPts val="0"/>
              </a:spcBef>
              <a:spcAft>
                <a:spcPts val="30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a:ea typeface="+mj-ea"/>
                <a:cs typeface="+mj-cs"/>
                <a:sym typeface="Helvetica"/>
              </a:rPr>
              <a:t>Estimated </a:t>
            </a:r>
            <a:r>
              <a:rPr kumimoji="0" lang="en-US" sz="2000" b="1" i="0" u="sng" strike="noStrike" kern="0" cap="none" spc="0" normalizeH="0" baseline="0" noProof="0" dirty="0">
                <a:ln>
                  <a:noFill/>
                </a:ln>
                <a:solidFill>
                  <a:srgbClr val="000000"/>
                </a:solidFill>
                <a:effectLst/>
                <a:uLnTx/>
                <a:uFillTx/>
                <a:latin typeface="Calibri"/>
                <a:ea typeface="+mj-ea"/>
                <a:cs typeface="+mj-cs"/>
                <a:sym typeface="Helvetica"/>
              </a:rPr>
              <a:t>additional</a:t>
            </a:r>
            <a:r>
              <a:rPr kumimoji="0" lang="en-US" sz="2000" b="1" i="0" u="none" strike="noStrike" kern="0" cap="none" spc="0" normalizeH="0" baseline="0" noProof="0" dirty="0">
                <a:ln>
                  <a:noFill/>
                </a:ln>
                <a:solidFill>
                  <a:srgbClr val="000000"/>
                </a:solidFill>
                <a:effectLst/>
                <a:uLnTx/>
                <a:uFillTx/>
                <a:latin typeface="Calibri"/>
                <a:ea typeface="+mj-ea"/>
                <a:cs typeface="+mj-cs"/>
                <a:sym typeface="Helvetica"/>
              </a:rPr>
              <a:t> funding needs to implement GBON, (USD):</a:t>
            </a:r>
          </a:p>
          <a:p>
            <a:pPr marL="342900" marR="0" lvl="0" indent="-342900" algn="l" defTabSz="914400" rtl="0" eaLnBrk="1" fontAlgn="auto" latinLnBrk="0" hangingPunct="0">
              <a:lnSpc>
                <a:spcPct val="100000"/>
              </a:lnSpc>
              <a:spcBef>
                <a:spcPts val="0"/>
              </a:spcBef>
              <a:spcAft>
                <a:spcPts val="300"/>
              </a:spcAft>
              <a:buClrTx/>
              <a:buSzTx/>
              <a:buFont typeface="Arial"/>
              <a:buChar char="•"/>
              <a:tabLst/>
              <a:defRPr/>
            </a:pPr>
            <a:r>
              <a:rPr kumimoji="0" lang="en-US" sz="2000" b="0" i="0" u="sng" strike="noStrike" kern="0" cap="none" spc="0" normalizeH="0" baseline="0" noProof="0" dirty="0">
                <a:ln>
                  <a:noFill/>
                </a:ln>
                <a:solidFill>
                  <a:srgbClr val="000000"/>
                </a:solidFill>
                <a:effectLst/>
                <a:uLnTx/>
                <a:uFillTx/>
                <a:latin typeface="Calibri"/>
                <a:ea typeface="+mj-ea"/>
                <a:cs typeface="+mj-cs"/>
                <a:sym typeface="Helvetica"/>
              </a:rPr>
              <a:t>Capital investment: 		</a:t>
            </a:r>
            <a:r>
              <a:rPr kumimoji="0" lang="en-US" sz="2000" b="1" i="0" u="sng" strike="noStrike" kern="0" cap="none" spc="0" normalizeH="0" baseline="0" noProof="0" dirty="0">
                <a:ln>
                  <a:noFill/>
                </a:ln>
                <a:solidFill>
                  <a:srgbClr val="000000"/>
                </a:solidFill>
                <a:effectLst/>
                <a:uLnTx/>
                <a:uFillTx/>
                <a:latin typeface="Calibri"/>
                <a:ea typeface="+mj-ea"/>
                <a:cs typeface="+mj-cs"/>
                <a:sym typeface="Helvetica"/>
              </a:rPr>
              <a:t>350 M </a:t>
            </a:r>
          </a:p>
          <a:p>
            <a:pPr marL="342900" marR="0" lvl="0" indent="-342900" algn="l" defTabSz="914400" rtl="0" eaLnBrk="1" fontAlgn="auto" latinLnBrk="0" hangingPunct="0">
              <a:lnSpc>
                <a:spcPct val="100000"/>
              </a:lnSpc>
              <a:spcBef>
                <a:spcPts val="0"/>
              </a:spcBef>
              <a:spcAft>
                <a:spcPts val="300"/>
              </a:spcAft>
              <a:buClrTx/>
              <a:buSzTx/>
              <a:buFont typeface="Arial"/>
              <a:buChar char="•"/>
              <a:tabLst/>
              <a:defRPr/>
            </a:pPr>
            <a:r>
              <a:rPr kumimoji="0" lang="en-US" sz="2000" b="0" i="0" u="sng" strike="noStrike" kern="0" cap="none" spc="0" normalizeH="0" baseline="0" noProof="0" dirty="0">
                <a:ln>
                  <a:noFill/>
                </a:ln>
                <a:solidFill>
                  <a:srgbClr val="000000"/>
                </a:solidFill>
                <a:effectLst/>
                <a:uLnTx/>
                <a:uFillTx/>
                <a:latin typeface="Calibri"/>
                <a:ea typeface="+mj-ea"/>
                <a:cs typeface="+mj-cs"/>
                <a:sym typeface="Helvetica"/>
              </a:rPr>
              <a:t>Annual operating costs: 	</a:t>
            </a:r>
            <a:r>
              <a:rPr kumimoji="0" lang="en-US" sz="2000" b="1" i="0" u="sng" strike="noStrike" kern="0" cap="none" spc="0" normalizeH="0" baseline="0" noProof="0" dirty="0">
                <a:ln>
                  <a:noFill/>
                </a:ln>
                <a:solidFill>
                  <a:srgbClr val="000000"/>
                </a:solidFill>
                <a:effectLst/>
                <a:uLnTx/>
                <a:uFillTx/>
                <a:latin typeface="Calibri"/>
                <a:ea typeface="+mj-ea"/>
                <a:cs typeface="+mj-cs"/>
                <a:sym typeface="Helvetica"/>
              </a:rPr>
              <a:t>150 M</a:t>
            </a:r>
          </a:p>
          <a:p>
            <a:pPr marL="0" marR="0" lvl="0" indent="0" algn="l" defTabSz="914400" rtl="0" eaLnBrk="1" fontAlgn="auto" latinLnBrk="0" hangingPunct="0">
              <a:lnSpc>
                <a:spcPct val="100000"/>
              </a:lnSpc>
              <a:spcBef>
                <a:spcPts val="0"/>
              </a:spcBef>
              <a:spcAft>
                <a:spcPts val="600"/>
              </a:spcAft>
              <a:buClrTx/>
              <a:buSzTx/>
              <a:buFontTx/>
              <a:buNone/>
              <a:tabLst/>
              <a:defRPr/>
            </a:pPr>
            <a:r>
              <a:rPr kumimoji="0" lang="en-US" sz="1600" b="0" i="1" u="none" strike="noStrike" kern="0" cap="none" spc="0" normalizeH="0" baseline="0" noProof="0" dirty="0">
                <a:ln>
                  <a:noFill/>
                </a:ln>
                <a:solidFill>
                  <a:srgbClr val="000000"/>
                </a:solidFill>
                <a:effectLst/>
                <a:uLnTx/>
                <a:uFillTx/>
                <a:latin typeface="Calibri"/>
                <a:ea typeface="+mj-ea"/>
                <a:cs typeface="+mj-cs"/>
                <a:sym typeface="Helvetica"/>
              </a:rPr>
              <a:t>(estimated cost of existing Global Observing System: 2-5 B/</a:t>
            </a:r>
            <a:r>
              <a:rPr kumimoji="0" lang="en-US" sz="1600" b="0" i="1" u="none" strike="noStrike" kern="0" cap="none" spc="0" normalizeH="0" baseline="0" noProof="0" dirty="0" err="1">
                <a:ln>
                  <a:noFill/>
                </a:ln>
                <a:solidFill>
                  <a:srgbClr val="000000"/>
                </a:solidFill>
                <a:effectLst/>
                <a:uLnTx/>
                <a:uFillTx/>
                <a:latin typeface="Calibri"/>
                <a:ea typeface="+mj-ea"/>
                <a:cs typeface="+mj-cs"/>
                <a:sym typeface="Helvetica"/>
              </a:rPr>
              <a:t>yr</a:t>
            </a:r>
            <a:r>
              <a:rPr kumimoji="0" lang="en-US" sz="1600" b="0" i="1" u="none" strike="noStrike" kern="0" cap="none" spc="0" normalizeH="0" baseline="0" noProof="0" dirty="0">
                <a:ln>
                  <a:noFill/>
                </a:ln>
                <a:solidFill>
                  <a:srgbClr val="000000"/>
                </a:solidFill>
                <a:effectLst/>
                <a:uLnTx/>
                <a:uFillTx/>
                <a:latin typeface="Calibri"/>
                <a:ea typeface="+mj-ea"/>
                <a:cs typeface="+mj-cs"/>
                <a:sym typeface="Helvetica"/>
              </a:rPr>
              <a:t>)</a:t>
            </a:r>
          </a:p>
        </p:txBody>
      </p:sp>
    </p:spTree>
    <p:extLst>
      <p:ext uri="{BB962C8B-B14F-4D97-AF65-F5344CB8AC3E}">
        <p14:creationId xmlns:p14="http://schemas.microsoft.com/office/powerpoint/2010/main" val="967157731"/>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par>
                          <p:cTn id="8" fill="hold">
                            <p:stCondLst>
                              <p:cond delay="2000"/>
                            </p:stCondLst>
                            <p:childTnLst>
                              <p:par>
                                <p:cTn id="9" presetID="9" presetClass="emph" presetSubtype="0" nodeType="afterEffect">
                                  <p:stCondLst>
                                    <p:cond delay="500"/>
                                  </p:stCondLst>
                                  <p:childTnLst>
                                    <p:set>
                                      <p:cBhvr rctx="PPT">
                                        <p:cTn id="10" dur="indefinite"/>
                                        <p:tgtEl>
                                          <p:spTgt spid="5"/>
                                        </p:tgtEl>
                                        <p:attrNameLst>
                                          <p:attrName>style.opacity</p:attrName>
                                        </p:attrNameLst>
                                      </p:cBhvr>
                                      <p:to>
                                        <p:strVal val="0.5"/>
                                      </p:to>
                                    </p:set>
                                    <p:animEffect filter="image" prLst="opacity: 0.5">
                                      <p:cBhvr rctx="IE">
                                        <p:cTn id="11" dur="indefinite"/>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99592" y="1268760"/>
            <a:ext cx="7704856" cy="4896544"/>
          </a:xfrm>
        </p:spPr>
        <p:txBody>
          <a:bodyPr>
            <a:noAutofit/>
          </a:bodyPr>
          <a:lstStyle/>
          <a:p>
            <a:r>
              <a:rPr lang="en-US" sz="1800" dirty="0"/>
              <a:t>Message from the industrialized WMO Members to developing Members: </a:t>
            </a:r>
            <a:r>
              <a:rPr lang="en-US" sz="1800" b="1" i="1" dirty="0">
                <a:solidFill>
                  <a:schemeClr val="accent6">
                    <a:lumMod val="50000"/>
                  </a:schemeClr>
                </a:solidFill>
              </a:rPr>
              <a:t>“Do not bother developing your own NWP capabilities; it is a waste of money and effort”</a:t>
            </a:r>
            <a:r>
              <a:rPr lang="en-US" sz="1800" dirty="0">
                <a:solidFill>
                  <a:schemeClr val="accent6">
                    <a:lumMod val="50000"/>
                  </a:schemeClr>
                </a:solidFill>
              </a:rPr>
              <a:t> </a:t>
            </a:r>
            <a:r>
              <a:rPr lang="en-US" sz="1800" dirty="0"/>
              <a:t>is rarely well received and does not resonate.</a:t>
            </a:r>
          </a:p>
          <a:p>
            <a:pPr lvl="1"/>
            <a:r>
              <a:rPr lang="en-US" sz="1800" dirty="0"/>
              <a:t> National sovereignty and security;</a:t>
            </a:r>
          </a:p>
          <a:p>
            <a:pPr lvl="1"/>
            <a:r>
              <a:rPr lang="en-US" sz="1800" dirty="0"/>
              <a:t> Concerns about guaranteed open access to NWP output; economic impacts of seasonal prediction; reanalysis as a driver of policy initiatives;</a:t>
            </a:r>
          </a:p>
          <a:p>
            <a:pPr lvl="1"/>
            <a:r>
              <a:rPr lang="en-US" sz="1800" dirty="0"/>
              <a:t> Capacity development of NMHS; an “own” national NWP capability perceived as a key  milestone;</a:t>
            </a:r>
          </a:p>
          <a:p>
            <a:r>
              <a:rPr lang="en-US" sz="1800" b="1" dirty="0">
                <a:solidFill>
                  <a:srgbClr val="C00000"/>
                </a:solidFill>
              </a:rPr>
              <a:t>Could we (WMO) set up a globally coordinated system that would</a:t>
            </a:r>
          </a:p>
          <a:p>
            <a:pPr lvl="1"/>
            <a:r>
              <a:rPr lang="en-US" sz="1800" dirty="0"/>
              <a:t>  Be economically efficient;</a:t>
            </a:r>
          </a:p>
          <a:p>
            <a:pPr lvl="1"/>
            <a:r>
              <a:rPr lang="en-US" sz="1800" dirty="0"/>
              <a:t>  Guarantee access to NWP output, also in times of conflict;</a:t>
            </a:r>
          </a:p>
          <a:p>
            <a:pPr lvl="1"/>
            <a:r>
              <a:rPr lang="en-US" sz="1800" dirty="0"/>
              <a:t>   Avoid contributing to further widening the technology gap between developed and developing Members;</a:t>
            </a:r>
          </a:p>
          <a:p>
            <a:r>
              <a:rPr lang="en-US" sz="2000" b="1" dirty="0">
                <a:solidFill>
                  <a:srgbClr val="2D12C0"/>
                </a:solidFill>
              </a:rPr>
              <a:t>Maybe yes, but it  would require much closer collaboration and less reliance on “volunteerism” than what is typical for WMO activities.</a:t>
            </a:r>
          </a:p>
        </p:txBody>
      </p:sp>
      <p:sp>
        <p:nvSpPr>
          <p:cNvPr id="4" name="Title 1">
            <a:extLst>
              <a:ext uri="{FF2B5EF4-FFF2-40B4-BE49-F238E27FC236}">
                <a16:creationId xmlns:a16="http://schemas.microsoft.com/office/drawing/2014/main" id="{179D7B2C-4072-9248-A582-C8B5EC116722}"/>
              </a:ext>
            </a:extLst>
          </p:cNvPr>
          <p:cNvSpPr txBox="1">
            <a:spLocks/>
          </p:cNvSpPr>
          <p:nvPr/>
        </p:nvSpPr>
        <p:spPr>
          <a:xfrm>
            <a:off x="671264" y="341040"/>
            <a:ext cx="8229600" cy="792088"/>
          </a:xfrm>
          <a:prstGeom prst="rect">
            <a:avLst/>
          </a:prstGeom>
          <a:solidFill>
            <a:srgbClr val="C5D8F1"/>
          </a:solidFill>
          <a:ln w="31750" cap="flat" cmpd="sng">
            <a:solidFill>
              <a:srgbClr val="000090"/>
            </a:solidFill>
            <a:prstDash val="solid"/>
            <a:round/>
            <a:headEnd type="none" w="sm" len="sm"/>
            <a:tailEnd type="none" w="sm" len="sm"/>
          </a:ln>
        </p:spPr>
        <p:txBody>
          <a:bodyPr spcFirstLastPara="1" vert="horz" wrap="square" lIns="45700" tIns="45700" rIns="45700" bIns="45700" rtlCol="0" anchor="ctr" anchorCtr="0">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0">
              <a:lnSpc>
                <a:spcPct val="100000"/>
              </a:lnSpc>
              <a:spcBef>
                <a:spcPts val="0"/>
              </a:spcBef>
              <a:spcAft>
                <a:spcPts val="0"/>
              </a:spcAft>
              <a:buClr>
                <a:srgbClr val="000090"/>
              </a:buClr>
              <a:buSzPts val="2400"/>
              <a:buFont typeface="Arial"/>
              <a:buNone/>
              <a:tabLst/>
              <a:defRPr/>
            </a:pPr>
            <a:r>
              <a:rPr kumimoji="0" lang="en-US" sz="2800" b="1" i="0" u="none" strike="noStrike" kern="1200" cap="none" spc="0" normalizeH="0" baseline="0" noProof="0" dirty="0">
                <a:ln>
                  <a:noFill/>
                </a:ln>
                <a:solidFill>
                  <a:srgbClr val="000090"/>
                </a:solidFill>
                <a:effectLst/>
                <a:uLnTx/>
                <a:uFillTx/>
                <a:latin typeface="Arial"/>
                <a:ea typeface="Arial"/>
                <a:cs typeface="Arial"/>
                <a:sym typeface="Helvetica"/>
              </a:rPr>
              <a:t>Downstream coordination activities</a:t>
            </a:r>
            <a:br>
              <a:rPr kumimoji="0" lang="en-US" sz="2800" b="1" i="0" u="none" strike="noStrike" kern="1200" cap="none" spc="0" normalizeH="0" baseline="0" noProof="0" dirty="0">
                <a:ln>
                  <a:noFill/>
                </a:ln>
                <a:solidFill>
                  <a:srgbClr val="000090"/>
                </a:solidFill>
                <a:effectLst/>
                <a:uLnTx/>
                <a:uFillTx/>
                <a:latin typeface="Arial"/>
                <a:ea typeface="Arial"/>
                <a:cs typeface="Arial"/>
                <a:sym typeface="Helvetica"/>
              </a:rPr>
            </a:br>
            <a:r>
              <a:rPr kumimoji="0" lang="en-US" sz="2200" b="0" i="1" u="none" strike="noStrike" kern="1200" cap="none" spc="0" normalizeH="0" baseline="0" noProof="0" dirty="0">
                <a:ln>
                  <a:noFill/>
                </a:ln>
                <a:solidFill>
                  <a:srgbClr val="000090"/>
                </a:solidFill>
                <a:effectLst/>
                <a:uLnTx/>
                <a:uFillTx/>
                <a:latin typeface="Arial"/>
                <a:ea typeface="Arial"/>
                <a:cs typeface="Arial"/>
                <a:sym typeface="Helvetica"/>
              </a:rPr>
              <a:t>Role of WMO</a:t>
            </a:r>
          </a:p>
        </p:txBody>
      </p:sp>
    </p:spTree>
    <p:extLst>
      <p:ext uri="{BB962C8B-B14F-4D97-AF65-F5344CB8AC3E}">
        <p14:creationId xmlns:p14="http://schemas.microsoft.com/office/powerpoint/2010/main" val="92707815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55576" y="1556792"/>
            <a:ext cx="7704856" cy="4896544"/>
          </a:xfrm>
        </p:spPr>
        <p:txBody>
          <a:bodyPr>
            <a:noAutofit/>
          </a:bodyPr>
          <a:lstStyle/>
          <a:p>
            <a:r>
              <a:rPr lang="en-US" sz="2000" dirty="0"/>
              <a:t>Turbulent times for many WMO Members;</a:t>
            </a:r>
          </a:p>
          <a:p>
            <a:pPr lvl="1"/>
            <a:r>
              <a:rPr lang="en-US" sz="2000" dirty="0"/>
              <a:t>  </a:t>
            </a:r>
            <a:r>
              <a:rPr lang="en-US" sz="2000" dirty="0">
                <a:solidFill>
                  <a:srgbClr val="C00000"/>
                </a:solidFill>
              </a:rPr>
              <a:t>Many NMHSs have marginal capabilities and are under heavy pressure from both the private sector and their own governments;</a:t>
            </a:r>
          </a:p>
          <a:p>
            <a:r>
              <a:rPr lang="en-US" sz="2000" dirty="0"/>
              <a:t>Regardless of delivery agent, the most important role of a national weather/climate service will be to ensure that the model guidance (in whatever form it takes) is available, translated, understood and acted upon by national and regional decision-makers;</a:t>
            </a:r>
          </a:p>
          <a:p>
            <a:pPr lvl="1"/>
            <a:r>
              <a:rPr lang="en-US" sz="2000" dirty="0">
                <a:solidFill>
                  <a:srgbClr val="2D12C0"/>
                </a:solidFill>
              </a:rPr>
              <a:t> Relevant expertise will be required to help translate and interpret the guidance to local conditions (and to help improve it in the future);</a:t>
            </a:r>
          </a:p>
          <a:p>
            <a:pPr lvl="1"/>
            <a:r>
              <a:rPr lang="en-US" sz="2000" dirty="0">
                <a:solidFill>
                  <a:srgbClr val="2D12C0"/>
                </a:solidFill>
              </a:rPr>
              <a:t>  Even more importantly;  Expertise required to frame the guidance in the context of national and local  vulnerabilities and communicate accordingly;</a:t>
            </a:r>
          </a:p>
        </p:txBody>
      </p:sp>
      <p:sp>
        <p:nvSpPr>
          <p:cNvPr id="5" name="Title 1">
            <a:extLst>
              <a:ext uri="{FF2B5EF4-FFF2-40B4-BE49-F238E27FC236}">
                <a16:creationId xmlns:a16="http://schemas.microsoft.com/office/drawing/2014/main" id="{9EB42C53-DFF3-BC43-BE24-38B2056ACD0A}"/>
              </a:ext>
            </a:extLst>
          </p:cNvPr>
          <p:cNvSpPr txBox="1">
            <a:spLocks/>
          </p:cNvSpPr>
          <p:nvPr/>
        </p:nvSpPr>
        <p:spPr>
          <a:xfrm>
            <a:off x="467544" y="404664"/>
            <a:ext cx="8229600" cy="792088"/>
          </a:xfrm>
          <a:prstGeom prst="rect">
            <a:avLst/>
          </a:prstGeom>
          <a:solidFill>
            <a:srgbClr val="C5D8F1"/>
          </a:solidFill>
          <a:ln w="31750" cap="flat" cmpd="sng">
            <a:solidFill>
              <a:srgbClr val="000090"/>
            </a:solidFill>
            <a:prstDash val="solid"/>
            <a:round/>
            <a:headEnd type="none" w="sm" len="sm"/>
            <a:tailEnd type="none" w="sm" len="sm"/>
          </a:ln>
        </p:spPr>
        <p:txBody>
          <a:bodyPr spcFirstLastPara="1" vert="horz" wrap="square" lIns="45700" tIns="45700" rIns="45700" bIns="45700" rtlCol="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0">
              <a:lnSpc>
                <a:spcPct val="100000"/>
              </a:lnSpc>
              <a:spcBef>
                <a:spcPts val="0"/>
              </a:spcBef>
              <a:spcAft>
                <a:spcPts val="0"/>
              </a:spcAft>
              <a:buClr>
                <a:srgbClr val="000090"/>
              </a:buClr>
              <a:buSzPts val="2400"/>
              <a:buFont typeface="Arial"/>
              <a:buNone/>
              <a:tabLst/>
              <a:defRPr/>
            </a:pPr>
            <a:r>
              <a:rPr kumimoji="0" lang="en-US" sz="2800" b="1" i="0" u="none" strike="noStrike" kern="1200" cap="none" spc="0" normalizeH="0" baseline="0" noProof="0" dirty="0">
                <a:ln>
                  <a:noFill/>
                </a:ln>
                <a:solidFill>
                  <a:srgbClr val="000090"/>
                </a:solidFill>
                <a:effectLst/>
                <a:uLnTx/>
                <a:uFillTx/>
                <a:latin typeface="Arial"/>
                <a:ea typeface="Arial"/>
                <a:cs typeface="Arial"/>
                <a:sym typeface="Helvetica"/>
              </a:rPr>
              <a:t>Role of NMHS in the future</a:t>
            </a:r>
            <a:endParaRPr kumimoji="0" lang="en-US" sz="2200" b="0" i="1" u="none" strike="noStrike" kern="1200" cap="none" spc="0" normalizeH="0" baseline="0" noProof="0" dirty="0">
              <a:ln>
                <a:noFill/>
              </a:ln>
              <a:solidFill>
                <a:srgbClr val="000090"/>
              </a:solidFill>
              <a:effectLst/>
              <a:uLnTx/>
              <a:uFillTx/>
              <a:latin typeface="Arial"/>
              <a:ea typeface="Arial"/>
              <a:cs typeface="Arial"/>
              <a:sym typeface="Helvetica"/>
            </a:endParaRPr>
          </a:p>
        </p:txBody>
      </p:sp>
    </p:spTree>
    <p:extLst>
      <p:ext uri="{BB962C8B-B14F-4D97-AF65-F5344CB8AC3E}">
        <p14:creationId xmlns:p14="http://schemas.microsoft.com/office/powerpoint/2010/main" val="87635849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p:cNvSpPr>
          <p:nvPr>
            <p:ph type="title"/>
          </p:nvPr>
        </p:nvSpPr>
        <p:spPr>
          <a:xfrm>
            <a:off x="357557" y="620688"/>
            <a:ext cx="8468927" cy="594143"/>
          </a:xfrm>
          <a:prstGeom prst="rect">
            <a:avLst/>
          </a:prstGeom>
          <a:solidFill>
            <a:schemeClr val="accent1">
              <a:lumMod val="40000"/>
              <a:lumOff val="60000"/>
            </a:schemeClr>
          </a:solidFill>
          <a:ln w="15875">
            <a:solidFill>
              <a:srgbClr val="000090"/>
            </a:solidFill>
            <a:miter lim="400000"/>
          </a:ln>
        </p:spPr>
        <p:txBody>
          <a:bodyPr vert="horz" lIns="0" tIns="0" rIns="0" bIns="0" rtlCol="0" anchor="ctr">
            <a:normAutofit/>
          </a:bodyPr>
          <a:lstStyle/>
          <a:p>
            <a:pPr defTabSz="914400">
              <a:spcBef>
                <a:spcPts val="0"/>
              </a:spcBef>
            </a:pPr>
            <a:r>
              <a:rPr lang="fr-CH" sz="3200" b="1" dirty="0">
                <a:solidFill>
                  <a:srgbClr val="000090"/>
                </a:solidFill>
                <a:latin typeface="Arial"/>
                <a:ea typeface="Arial"/>
                <a:cs typeface="Arial"/>
              </a:rPr>
              <a:t>Final remarks</a:t>
            </a:r>
            <a:endParaRPr sz="3200" b="1" dirty="0">
              <a:solidFill>
                <a:srgbClr val="000090"/>
              </a:solidFill>
              <a:latin typeface="Arial"/>
              <a:ea typeface="Arial"/>
              <a:cs typeface="Arial"/>
            </a:endParaRPr>
          </a:p>
        </p:txBody>
      </p:sp>
      <p:sp>
        <p:nvSpPr>
          <p:cNvPr id="313" name="Shape 313"/>
          <p:cNvSpPr>
            <a:spLocks noGrp="1"/>
          </p:cNvSpPr>
          <p:nvPr>
            <p:ph type="body" idx="1"/>
          </p:nvPr>
        </p:nvSpPr>
        <p:spPr>
          <a:xfrm>
            <a:off x="616538" y="1340768"/>
            <a:ext cx="7915902" cy="4392488"/>
          </a:xfrm>
          <a:prstGeom prst="rect">
            <a:avLst/>
          </a:prstGeom>
        </p:spPr>
        <p:txBody>
          <a:bodyPr>
            <a:noAutofit/>
          </a:bodyPr>
          <a:lstStyle/>
          <a:p>
            <a:pPr defTabSz="782863">
              <a:spcBef>
                <a:spcPts val="600"/>
              </a:spcBef>
              <a:buSzPct val="100000"/>
              <a:defRPr sz="2300">
                <a:latin typeface="Arial"/>
                <a:ea typeface="Arial"/>
                <a:cs typeface="Arial"/>
                <a:sym typeface="Arial"/>
              </a:defRPr>
            </a:pPr>
            <a:r>
              <a:rPr lang="fr-CH" sz="2000" b="1" dirty="0"/>
              <a:t>GBON</a:t>
            </a:r>
            <a:r>
              <a:rPr lang="fr-CH" sz="2000" dirty="0"/>
              <a:t> </a:t>
            </a:r>
            <a:r>
              <a:rPr lang="fr-CH" sz="2000" dirty="0" err="1"/>
              <a:t>reflects</a:t>
            </a:r>
            <a:r>
              <a:rPr lang="fr-CH" sz="2000" dirty="0"/>
              <a:t> a recommitment of WMO </a:t>
            </a:r>
            <a:r>
              <a:rPr lang="fr-CH" sz="2000" dirty="0" err="1"/>
              <a:t>Members</a:t>
            </a:r>
            <a:r>
              <a:rPr lang="fr-CH" sz="2000" dirty="0"/>
              <a:t> to free and open international exchange of observations in support of Global NWP,  the basis for all </a:t>
            </a:r>
            <a:r>
              <a:rPr lang="fr-CH" sz="2000" dirty="0" err="1"/>
              <a:t>weather</a:t>
            </a:r>
            <a:r>
              <a:rPr lang="fr-CH" sz="2000" dirty="0"/>
              <a:t> and </a:t>
            </a:r>
            <a:r>
              <a:rPr lang="fr-CH" sz="2000" dirty="0" err="1"/>
              <a:t>climate-related</a:t>
            </a:r>
            <a:r>
              <a:rPr lang="fr-CH" sz="2000" dirty="0"/>
              <a:t> </a:t>
            </a:r>
            <a:r>
              <a:rPr lang="fr-CH" sz="2000" dirty="0" err="1"/>
              <a:t>products</a:t>
            </a:r>
            <a:r>
              <a:rPr lang="fr-CH" sz="2000" dirty="0"/>
              <a:t>;</a:t>
            </a:r>
          </a:p>
          <a:p>
            <a:pPr defTabSz="782863">
              <a:spcBef>
                <a:spcPts val="600"/>
              </a:spcBef>
              <a:buSzPct val="100000"/>
              <a:defRPr sz="2300">
                <a:latin typeface="Arial"/>
                <a:ea typeface="Arial"/>
                <a:cs typeface="Arial"/>
                <a:sym typeface="Arial"/>
              </a:defRPr>
            </a:pPr>
            <a:r>
              <a:rPr lang="fr-CH" sz="2000" dirty="0"/>
              <a:t>The </a:t>
            </a:r>
            <a:r>
              <a:rPr lang="fr-CH" sz="2000" b="1" dirty="0"/>
              <a:t>SOFF</a:t>
            </a:r>
            <a:r>
              <a:rPr lang="fr-CH" sz="2000" dirty="0"/>
              <a:t> </a:t>
            </a:r>
            <a:r>
              <a:rPr lang="fr-CH" sz="2000" dirty="0" err="1"/>
              <a:t>is</a:t>
            </a:r>
            <a:r>
              <a:rPr lang="fr-CH" sz="2000" dirty="0"/>
              <a:t> </a:t>
            </a:r>
            <a:r>
              <a:rPr lang="fr-CH" sz="2000" dirty="0" err="1"/>
              <a:t>being</a:t>
            </a:r>
            <a:r>
              <a:rPr lang="fr-CH" sz="2000" dirty="0"/>
              <a:t> </a:t>
            </a:r>
            <a:r>
              <a:rPr lang="fr-CH" sz="2000" dirty="0" err="1"/>
              <a:t>designed</a:t>
            </a:r>
            <a:r>
              <a:rPr lang="fr-CH" sz="2000" dirty="0"/>
              <a:t> as a unified financial </a:t>
            </a:r>
            <a:r>
              <a:rPr lang="fr-CH" sz="2000" dirty="0" err="1"/>
              <a:t>mechanism</a:t>
            </a:r>
            <a:r>
              <a:rPr lang="fr-CH" sz="2000" dirty="0"/>
              <a:t> to fund the GBON in areas </a:t>
            </a:r>
            <a:r>
              <a:rPr lang="fr-CH" sz="2000" dirty="0" err="1"/>
              <a:t>with</a:t>
            </a:r>
            <a:r>
              <a:rPr lang="fr-CH" sz="2000" dirty="0"/>
              <a:t> </a:t>
            </a:r>
            <a:r>
              <a:rPr lang="fr-CH" sz="2000" dirty="0" err="1"/>
              <a:t>insufficient</a:t>
            </a:r>
            <a:r>
              <a:rPr lang="fr-CH" sz="2000" dirty="0"/>
              <a:t> local </a:t>
            </a:r>
            <a:r>
              <a:rPr lang="fr-CH" sz="2000" dirty="0" err="1"/>
              <a:t>resources</a:t>
            </a:r>
            <a:r>
              <a:rPr lang="fr-CH" sz="2000" dirty="0"/>
              <a:t>, based on the principle that the burden of financing a </a:t>
            </a:r>
            <a:r>
              <a:rPr lang="fr-CH" sz="2000" i="1" u="sng" dirty="0"/>
              <a:t>global public good </a:t>
            </a:r>
            <a:r>
              <a:rPr lang="fr-CH" sz="2000" dirty="0"/>
              <a:t>should fall to those who have the ability to shoulder </a:t>
            </a:r>
            <a:r>
              <a:rPr lang="fr-CH" sz="2000" dirty="0" err="1"/>
              <a:t>it</a:t>
            </a:r>
            <a:r>
              <a:rPr lang="fr-CH" sz="2000" dirty="0"/>
              <a:t>;</a:t>
            </a:r>
          </a:p>
          <a:p>
            <a:pPr defTabSz="782863">
              <a:spcBef>
                <a:spcPts val="600"/>
              </a:spcBef>
              <a:buSzPct val="100000"/>
              <a:defRPr sz="2300">
                <a:latin typeface="Arial"/>
                <a:ea typeface="Arial"/>
                <a:cs typeface="Arial"/>
                <a:sym typeface="Arial"/>
              </a:defRPr>
            </a:pPr>
            <a:r>
              <a:rPr lang="fr-CH" sz="2000" dirty="0"/>
              <a:t>WMO </a:t>
            </a:r>
            <a:r>
              <a:rPr lang="fr-CH" sz="2000" dirty="0" err="1"/>
              <a:t>is</a:t>
            </a:r>
            <a:r>
              <a:rPr lang="fr-CH" sz="2000" dirty="0"/>
              <a:t> (has been) active in the </a:t>
            </a:r>
            <a:r>
              <a:rPr lang="fr-CH" sz="2000" dirty="0" err="1"/>
              <a:t>development</a:t>
            </a:r>
            <a:r>
              <a:rPr lang="fr-CH" sz="2000" dirty="0"/>
              <a:t> of the Global Data </a:t>
            </a:r>
            <a:r>
              <a:rPr lang="fr-CH" sz="2000" dirty="0" err="1"/>
              <a:t>Processing</a:t>
            </a:r>
            <a:r>
              <a:rPr lang="fr-CH" sz="2000" dirty="0"/>
              <a:t> and </a:t>
            </a:r>
            <a:r>
              <a:rPr lang="fr-CH" sz="2000" dirty="0" err="1"/>
              <a:t>Forecast</a:t>
            </a:r>
            <a:r>
              <a:rPr lang="fr-CH" sz="2000" dirty="0"/>
              <a:t> System (GDPFS), </a:t>
            </a:r>
            <a:r>
              <a:rPr lang="fr-CH" sz="2000" dirty="0" err="1"/>
              <a:t>which</a:t>
            </a:r>
            <a:r>
              <a:rPr lang="fr-CH" sz="2000" dirty="0"/>
              <a:t> has been instrumental to the </a:t>
            </a:r>
            <a:r>
              <a:rPr lang="fr-CH" sz="2000" dirty="0" err="1"/>
              <a:t>progress</a:t>
            </a:r>
            <a:r>
              <a:rPr lang="fr-CH" sz="2000" dirty="0"/>
              <a:t> and </a:t>
            </a:r>
            <a:r>
              <a:rPr lang="fr-CH" sz="2000" dirty="0" err="1"/>
              <a:t>success</a:t>
            </a:r>
            <a:r>
              <a:rPr lang="fr-CH" sz="2000" dirty="0"/>
              <a:t> of global NWP;</a:t>
            </a:r>
          </a:p>
          <a:p>
            <a:pPr defTabSz="782863">
              <a:spcBef>
                <a:spcPts val="600"/>
              </a:spcBef>
              <a:buSzPct val="100000"/>
              <a:defRPr sz="2300">
                <a:latin typeface="Arial"/>
                <a:ea typeface="Arial"/>
                <a:cs typeface="Arial"/>
                <a:sym typeface="Arial"/>
              </a:defRPr>
            </a:pPr>
            <a:r>
              <a:rPr lang="fr-CH" sz="2000" dirty="0" err="1"/>
              <a:t>Like</a:t>
            </a:r>
            <a:r>
              <a:rPr lang="fr-CH" sz="2000" dirty="0"/>
              <a:t> the </a:t>
            </a:r>
            <a:r>
              <a:rPr lang="fr-CH" sz="2000" dirty="0" err="1"/>
              <a:t>field</a:t>
            </a:r>
            <a:r>
              <a:rPr lang="fr-CH" sz="2000" dirty="0"/>
              <a:t> of NWP in </a:t>
            </a:r>
            <a:r>
              <a:rPr lang="fr-CH" sz="2000" dirty="0" err="1"/>
              <a:t>general</a:t>
            </a:r>
            <a:r>
              <a:rPr lang="fr-CH" sz="2000" dirty="0"/>
              <a:t>, the GDPFS </a:t>
            </a:r>
            <a:r>
              <a:rPr lang="fr-CH" sz="2000" dirty="0" err="1"/>
              <a:t>is</a:t>
            </a:r>
            <a:r>
              <a:rPr lang="fr-CH" sz="2000" dirty="0"/>
              <a:t> </a:t>
            </a:r>
            <a:r>
              <a:rPr lang="fr-CH" sz="2000" dirty="0" err="1"/>
              <a:t>arguably</a:t>
            </a:r>
            <a:r>
              <a:rPr lang="fr-CH" sz="2000" dirty="0"/>
              <a:t> at a </a:t>
            </a:r>
            <a:r>
              <a:rPr lang="fr-CH" sz="2000" dirty="0" err="1"/>
              <a:t>watershed</a:t>
            </a:r>
            <a:r>
              <a:rPr lang="fr-CH" sz="2000" dirty="0"/>
              <a:t> moment;</a:t>
            </a:r>
          </a:p>
          <a:p>
            <a:pPr defTabSz="782863">
              <a:spcBef>
                <a:spcPts val="600"/>
              </a:spcBef>
              <a:buSzPct val="100000"/>
              <a:defRPr sz="2300">
                <a:latin typeface="Arial"/>
                <a:ea typeface="Arial"/>
                <a:cs typeface="Arial"/>
                <a:sym typeface="Arial"/>
              </a:defRPr>
            </a:pPr>
            <a:r>
              <a:rPr lang="fr-CH" sz="2000" dirty="0"/>
              <a:t>By </a:t>
            </a:r>
            <a:r>
              <a:rPr lang="fr-CH" sz="2000" dirty="0" err="1"/>
              <a:t>taking</a:t>
            </a:r>
            <a:r>
              <a:rPr lang="fr-CH" sz="2000" dirty="0"/>
              <a:t> on a </a:t>
            </a:r>
            <a:r>
              <a:rPr lang="fr-CH" sz="2000" dirty="0" err="1"/>
              <a:t>role</a:t>
            </a:r>
            <a:r>
              <a:rPr lang="fr-CH" sz="2000" dirty="0"/>
              <a:t> as global </a:t>
            </a:r>
            <a:r>
              <a:rPr lang="fr-CH" sz="2000" dirty="0" err="1"/>
              <a:t>coordinator</a:t>
            </a:r>
            <a:r>
              <a:rPr lang="fr-CH" sz="2000" dirty="0"/>
              <a:t>, </a:t>
            </a:r>
            <a:r>
              <a:rPr lang="fr-CH" sz="2000" dirty="0" err="1"/>
              <a:t>similar</a:t>
            </a:r>
            <a:r>
              <a:rPr lang="fr-CH" sz="2000" dirty="0"/>
              <a:t> to </a:t>
            </a:r>
            <a:r>
              <a:rPr lang="fr-CH" sz="2000" dirty="0" err="1"/>
              <a:t>its</a:t>
            </a:r>
            <a:r>
              <a:rPr lang="fr-CH" sz="2000" dirty="0"/>
              <a:t> </a:t>
            </a:r>
            <a:r>
              <a:rPr lang="fr-CH" sz="2000" dirty="0" err="1"/>
              <a:t>role</a:t>
            </a:r>
            <a:r>
              <a:rPr lang="fr-CH" sz="2000" dirty="0"/>
              <a:t> in GBON and SOFF, WMO has the </a:t>
            </a:r>
            <a:r>
              <a:rPr lang="fr-CH" sz="2000" dirty="0" err="1"/>
              <a:t>opportunity</a:t>
            </a:r>
            <a:r>
              <a:rPr lang="fr-CH" sz="2000" dirty="0"/>
              <a:t> to </a:t>
            </a:r>
            <a:r>
              <a:rPr lang="fr-CH" sz="2000" dirty="0" err="1"/>
              <a:t>make</a:t>
            </a:r>
            <a:r>
              <a:rPr lang="fr-CH" sz="2000" dirty="0"/>
              <a:t> an important contribution to </a:t>
            </a:r>
            <a:r>
              <a:rPr lang="fr-CH" sz="2000" dirty="0" err="1"/>
              <a:t>this</a:t>
            </a:r>
            <a:r>
              <a:rPr lang="fr-CH" sz="2000" dirty="0"/>
              <a:t> </a:t>
            </a:r>
            <a:r>
              <a:rPr lang="fr-CH" sz="2000" dirty="0" err="1"/>
              <a:t>field</a:t>
            </a:r>
            <a:r>
              <a:rPr lang="fr-CH" sz="2000" dirty="0"/>
              <a:t>.</a:t>
            </a:r>
          </a:p>
        </p:txBody>
      </p:sp>
    </p:spTree>
    <p:extLst>
      <p:ext uri="{BB962C8B-B14F-4D97-AF65-F5344CB8AC3E}">
        <p14:creationId xmlns:p14="http://schemas.microsoft.com/office/powerpoint/2010/main" val="171118746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7D6EBA-2074-4A53-BD6B-FE36A120B5EA}"/>
              </a:ext>
            </a:extLst>
          </p:cNvPr>
          <p:cNvSpPr txBox="1"/>
          <p:nvPr/>
        </p:nvSpPr>
        <p:spPr>
          <a:xfrm>
            <a:off x="5902258" y="1919377"/>
            <a:ext cx="2502440" cy="3830267"/>
          </a:xfrm>
          <a:prstGeom prst="rect">
            <a:avLst/>
          </a:prstGeom>
          <a:solidFill>
            <a:schemeClr val="accent1">
              <a:lumMod val="75000"/>
            </a:schemeClr>
          </a:solidFill>
          <a:ln>
            <a:noFill/>
          </a:ln>
        </p:spPr>
        <p:txBody>
          <a:bodyPr wrap="square" lIns="342900" tIns="342900" rIns="342900" bIns="342900"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Join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slido.com</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GWEVision</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MHEWS</a:t>
            </a:r>
          </a:p>
        </p:txBody>
      </p:sp>
      <p:sp>
        <p:nvSpPr>
          <p:cNvPr id="2" name="Title 1">
            <a:extLst>
              <a:ext uri="{FF2B5EF4-FFF2-40B4-BE49-F238E27FC236}">
                <a16:creationId xmlns:a16="http://schemas.microsoft.com/office/drawing/2014/main" id="{D54AF038-A97E-4A24-92AD-15B1DF77DFA6}"/>
              </a:ext>
            </a:extLst>
          </p:cNvPr>
          <p:cNvSpPr>
            <a:spLocks noGrp="1"/>
          </p:cNvSpPr>
          <p:nvPr>
            <p:ph type="title"/>
          </p:nvPr>
        </p:nvSpPr>
        <p:spPr>
          <a:xfrm>
            <a:off x="628650" y="1559453"/>
            <a:ext cx="5178763" cy="994172"/>
          </a:xfrm>
        </p:spPr>
        <p:txBody>
          <a:bodyPr>
            <a:normAutofit fontScale="90000"/>
          </a:bodyPr>
          <a:lstStyle/>
          <a:p>
            <a:r>
              <a:rPr lang="en-SG" b="1" dirty="0"/>
              <a:t>Send us your questions</a:t>
            </a:r>
          </a:p>
        </p:txBody>
      </p:sp>
      <p:sp>
        <p:nvSpPr>
          <p:cNvPr id="3" name="Content Placeholder 2">
            <a:extLst>
              <a:ext uri="{FF2B5EF4-FFF2-40B4-BE49-F238E27FC236}">
                <a16:creationId xmlns:a16="http://schemas.microsoft.com/office/drawing/2014/main" id="{DEF2DDF4-A9FD-419D-A58E-1EE83A1BF1D7}"/>
              </a:ext>
            </a:extLst>
          </p:cNvPr>
          <p:cNvSpPr>
            <a:spLocks noGrp="1"/>
          </p:cNvSpPr>
          <p:nvPr>
            <p:ph idx="1"/>
          </p:nvPr>
        </p:nvSpPr>
        <p:spPr>
          <a:xfrm>
            <a:off x="628650" y="2873070"/>
            <a:ext cx="4704539" cy="3263504"/>
          </a:xfrm>
        </p:spPr>
        <p:txBody>
          <a:bodyPr>
            <a:normAutofit fontScale="85000" lnSpcReduction="20000"/>
          </a:bodyPr>
          <a:lstStyle/>
          <a:p>
            <a:pPr marL="0" indent="0">
              <a:buNone/>
            </a:pPr>
            <a:r>
              <a:rPr lang="en-SG" dirty="0"/>
              <a:t>You can join the live Q&amp;A by scanning the QR code or visiting slido.com.</a:t>
            </a:r>
          </a:p>
          <a:p>
            <a:pPr>
              <a:spcAft>
                <a:spcPts val="900"/>
              </a:spcAft>
            </a:pPr>
            <a:r>
              <a:rPr lang="en-SG" dirty="0"/>
              <a:t>Use event code #</a:t>
            </a:r>
            <a:r>
              <a:rPr lang="en-SG" dirty="0" err="1"/>
              <a:t>GWEVision</a:t>
            </a:r>
            <a:r>
              <a:rPr lang="en-SG" dirty="0"/>
              <a:t>.</a:t>
            </a:r>
          </a:p>
          <a:p>
            <a:pPr>
              <a:spcAft>
                <a:spcPts val="900"/>
              </a:spcAft>
            </a:pPr>
            <a:r>
              <a:rPr lang="en-SG" dirty="0"/>
              <a:t>Submit your own questions or upvote 👍 others.</a:t>
            </a:r>
          </a:p>
          <a:p>
            <a:pPr>
              <a:spcAft>
                <a:spcPts val="900"/>
              </a:spcAft>
            </a:pPr>
            <a:r>
              <a:rPr lang="en-SG" dirty="0"/>
              <a:t>We will answer them after the presentation.</a:t>
            </a:r>
          </a:p>
        </p:txBody>
      </p:sp>
      <p:pic>
        <p:nvPicPr>
          <p:cNvPr id="5" name="Picture 4" descr="A picture containing drawing&#10;&#10;Description automatically generated">
            <a:extLst>
              <a:ext uri="{FF2B5EF4-FFF2-40B4-BE49-F238E27FC236}">
                <a16:creationId xmlns:a16="http://schemas.microsoft.com/office/drawing/2014/main" id="{FFFB2035-5E59-42CE-ABE0-C27FFF947585}"/>
              </a:ext>
            </a:extLst>
          </p:cNvPr>
          <p:cNvPicPr>
            <a:picLocks noChangeAspect="1"/>
          </p:cNvPicPr>
          <p:nvPr/>
        </p:nvPicPr>
        <p:blipFill>
          <a:blip r:embed="rId2"/>
          <a:stretch>
            <a:fillRect/>
          </a:stretch>
        </p:blipFill>
        <p:spPr>
          <a:xfrm>
            <a:off x="6120117" y="3471461"/>
            <a:ext cx="2066722" cy="2066722"/>
          </a:xfrm>
          <a:prstGeom prst="rect">
            <a:avLst/>
          </a:prstGeom>
        </p:spPr>
      </p:pic>
      <p:pic>
        <p:nvPicPr>
          <p:cNvPr id="7" name="Picture 6">
            <a:extLst>
              <a:ext uri="{FF2B5EF4-FFF2-40B4-BE49-F238E27FC236}">
                <a16:creationId xmlns:a16="http://schemas.microsoft.com/office/drawing/2014/main" id="{B718BC82-7403-4DDA-AD13-48BF14F9035D}"/>
              </a:ext>
            </a:extLst>
          </p:cNvPr>
          <p:cNvPicPr>
            <a:picLocks noChangeAspect="1"/>
          </p:cNvPicPr>
          <p:nvPr/>
        </p:nvPicPr>
        <p:blipFill>
          <a:blip r:embed="rId3"/>
          <a:stretch>
            <a:fillRect/>
          </a:stretch>
        </p:blipFill>
        <p:spPr>
          <a:xfrm>
            <a:off x="0" y="-10111"/>
            <a:ext cx="9144000" cy="1538941"/>
          </a:xfrm>
          <a:prstGeom prst="rect">
            <a:avLst/>
          </a:prstGeom>
        </p:spPr>
      </p:pic>
    </p:spTree>
    <p:extLst>
      <p:ext uri="{BB962C8B-B14F-4D97-AF65-F5344CB8AC3E}">
        <p14:creationId xmlns:p14="http://schemas.microsoft.com/office/powerpoint/2010/main" val="3882501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D0B791-BE7F-49D8-B707-F10BDD4E2501}"/>
              </a:ext>
            </a:extLst>
          </p:cNvPr>
          <p:cNvPicPr>
            <a:picLocks noChangeAspect="1"/>
          </p:cNvPicPr>
          <p:nvPr/>
        </p:nvPicPr>
        <p:blipFill>
          <a:blip r:embed="rId2"/>
          <a:stretch>
            <a:fillRect/>
          </a:stretch>
        </p:blipFill>
        <p:spPr>
          <a:xfrm>
            <a:off x="0" y="-10111"/>
            <a:ext cx="9144000" cy="1538941"/>
          </a:xfrm>
          <a:prstGeom prst="rect">
            <a:avLst/>
          </a:prstGeom>
        </p:spPr>
      </p:pic>
      <p:sp>
        <p:nvSpPr>
          <p:cNvPr id="4" name="Title 1">
            <a:extLst>
              <a:ext uri="{FF2B5EF4-FFF2-40B4-BE49-F238E27FC236}">
                <a16:creationId xmlns:a16="http://schemas.microsoft.com/office/drawing/2014/main" id="{47CFB377-B16C-4CA6-8D79-23B0C25FD329}"/>
              </a:ext>
            </a:extLst>
          </p:cNvPr>
          <p:cNvSpPr txBox="1">
            <a:spLocks/>
          </p:cNvSpPr>
          <p:nvPr/>
        </p:nvSpPr>
        <p:spPr>
          <a:xfrm>
            <a:off x="194553" y="1332690"/>
            <a:ext cx="4781145" cy="23876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br>
            <a:r>
              <a:rPr lang="en-US" sz="4000" b="1" dirty="0"/>
              <a:t>Building the Pathway for the Hydromet Modernization (NWP) in 2030</a:t>
            </a:r>
            <a:endParaRPr lang="en-US" sz="4000" dirty="0"/>
          </a:p>
        </p:txBody>
      </p:sp>
      <p:sp>
        <p:nvSpPr>
          <p:cNvPr id="5" name="Subtitle 2">
            <a:extLst>
              <a:ext uri="{FF2B5EF4-FFF2-40B4-BE49-F238E27FC236}">
                <a16:creationId xmlns:a16="http://schemas.microsoft.com/office/drawing/2014/main" id="{9B91BA52-C0A4-4094-B5E0-FD3CD67B5372}"/>
              </a:ext>
            </a:extLst>
          </p:cNvPr>
          <p:cNvSpPr txBox="1">
            <a:spLocks/>
          </p:cNvSpPr>
          <p:nvPr/>
        </p:nvSpPr>
        <p:spPr>
          <a:xfrm>
            <a:off x="194553" y="3869547"/>
            <a:ext cx="6945549" cy="23875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r>
              <a:rPr lang="en-US" b="1" dirty="0"/>
              <a:t>Discussant</a:t>
            </a:r>
          </a:p>
          <a:p>
            <a:pPr marL="0" indent="0">
              <a:buNone/>
            </a:pPr>
            <a:endParaRPr lang="en-US" dirty="0"/>
          </a:p>
          <a:p>
            <a:pPr marL="0" indent="0">
              <a:buNone/>
            </a:pPr>
            <a:r>
              <a:rPr lang="en-US" b="1" dirty="0"/>
              <a:t>Alice Soares</a:t>
            </a:r>
          </a:p>
          <a:p>
            <a:pPr marL="0" indent="0">
              <a:buNone/>
            </a:pPr>
            <a:r>
              <a:rPr lang="en-US" dirty="0"/>
              <a:t>International Advisor</a:t>
            </a:r>
            <a:endParaRPr lang="en-US" sz="2900" dirty="0"/>
          </a:p>
          <a:p>
            <a:pPr marL="0" indent="0">
              <a:buNone/>
            </a:pPr>
            <a:endParaRPr lang="en-US" dirty="0"/>
          </a:p>
        </p:txBody>
      </p:sp>
      <p:pic>
        <p:nvPicPr>
          <p:cNvPr id="2" name="Picture 1">
            <a:extLst>
              <a:ext uri="{FF2B5EF4-FFF2-40B4-BE49-F238E27FC236}">
                <a16:creationId xmlns:a16="http://schemas.microsoft.com/office/drawing/2014/main" id="{BAD1D2C4-AFCD-4F57-A762-2392196AC51D}"/>
              </a:ext>
            </a:extLst>
          </p:cNvPr>
          <p:cNvPicPr>
            <a:picLocks noChangeAspect="1"/>
          </p:cNvPicPr>
          <p:nvPr/>
        </p:nvPicPr>
        <p:blipFill>
          <a:blip r:embed="rId3"/>
          <a:stretch>
            <a:fillRect/>
          </a:stretch>
        </p:blipFill>
        <p:spPr>
          <a:xfrm>
            <a:off x="5170251" y="2656696"/>
            <a:ext cx="3562350" cy="3600450"/>
          </a:xfrm>
          <a:prstGeom prst="rect">
            <a:avLst/>
          </a:prstGeom>
        </p:spPr>
      </p:pic>
    </p:spTree>
    <p:extLst>
      <p:ext uri="{BB962C8B-B14F-4D97-AF65-F5344CB8AC3E}">
        <p14:creationId xmlns:p14="http://schemas.microsoft.com/office/powerpoint/2010/main" val="2738230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63AD-9D1E-1642-BCC5-A2CE15E72ED4}"/>
              </a:ext>
            </a:extLst>
          </p:cNvPr>
          <p:cNvSpPr txBox="1">
            <a:spLocks/>
          </p:cNvSpPr>
          <p:nvPr/>
        </p:nvSpPr>
        <p:spPr>
          <a:xfrm>
            <a:off x="4675748" y="1459744"/>
            <a:ext cx="3985902" cy="994172"/>
          </a:xfrm>
          <a:prstGeom prst="rect">
            <a:avLst/>
          </a:prstGeom>
        </p:spPr>
        <p:txBody>
          <a:bodyPr vert="horz" lIns="68580" tIns="34290" rIns="68580" bIns="34290" rtlCol="0" anchor="ctr">
            <a:normAutofit fontScale="85000" lnSpcReduction="10000"/>
          </a:bodyPr>
          <a:lstStyle>
            <a:lvl1pPr algn="l" defTabSz="914353" rtl="0" eaLnBrk="1" latinLnBrk="0" hangingPunct="1">
              <a:lnSpc>
                <a:spcPct val="90000"/>
              </a:lnSpc>
              <a:spcBef>
                <a:spcPct val="0"/>
              </a:spcBef>
              <a:buNone/>
              <a:defRPr sz="4400" kern="1200">
                <a:solidFill>
                  <a:schemeClr val="tx1"/>
                </a:solidFill>
                <a:latin typeface="+mj-lt"/>
                <a:ea typeface="+mj-ea"/>
                <a:cs typeface="+mj-cs"/>
              </a:defRPr>
            </a:lvl1pPr>
          </a:lstStyle>
          <a:p>
            <a:pPr defTabSz="685800">
              <a:spcAft>
                <a:spcPts val="450"/>
              </a:spcAft>
            </a:pPr>
            <a:r>
              <a:rPr lang="en-US" sz="3300" dirty="0">
                <a:solidFill>
                  <a:prstClr val="white"/>
                </a:solidFill>
                <a:latin typeface="Calibri Light" panose="020F0302020204030204"/>
              </a:rPr>
              <a:t>Typical NWP issues in client countries nowadays</a:t>
            </a:r>
          </a:p>
        </p:txBody>
      </p:sp>
      <p:sp>
        <p:nvSpPr>
          <p:cNvPr id="199" name="Freeform: Shape 19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5744"/>
            <a:ext cx="4206915" cy="4380209"/>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4" name="Imagem 3">
            <a:extLst>
              <a:ext uri="{FF2B5EF4-FFF2-40B4-BE49-F238E27FC236}">
                <a16:creationId xmlns:a16="http://schemas.microsoft.com/office/drawing/2014/main" id="{9608904E-EAD5-8645-8BE7-2709EFD90889}"/>
              </a:ext>
            </a:extLst>
          </p:cNvPr>
          <p:cNvPicPr>
            <a:picLocks noChangeAspect="1"/>
          </p:cNvPicPr>
          <p:nvPr/>
        </p:nvPicPr>
        <p:blipFill rotWithShape="1">
          <a:blip r:embed="rId2"/>
          <a:srcRect l="742" r="3024" b="-2"/>
          <a:stretch/>
        </p:blipFill>
        <p:spPr>
          <a:xfrm>
            <a:off x="2" y="857249"/>
            <a:ext cx="4081394" cy="4241205"/>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23693EC0-6896-1045-8EFA-8A4AE383C0DA}"/>
              </a:ext>
            </a:extLst>
          </p:cNvPr>
          <p:cNvSpPr txBox="1">
            <a:spLocks/>
          </p:cNvSpPr>
          <p:nvPr/>
        </p:nvSpPr>
        <p:spPr>
          <a:xfrm>
            <a:off x="4675746" y="2780270"/>
            <a:ext cx="3985903" cy="2968872"/>
          </a:xfrm>
          <a:prstGeom prst="rect">
            <a:avLst/>
          </a:prstGeom>
        </p:spPr>
        <p:txBody>
          <a:bodyPr vert="horz" lIns="68580" tIns="34290" rIns="68580" bIns="34290" rtlCol="0" anchor="t">
            <a:normAutofit/>
          </a:bodyPr>
          <a:lstStyle>
            <a:lvl1pPr marL="228588" indent="-228588" algn="l" defTabSz="9143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8" algn="l" defTabSz="9143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1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1" indent="-171450" defTabSz="685800">
              <a:spcBef>
                <a:spcPts val="750"/>
              </a:spcBef>
            </a:pPr>
            <a:r>
              <a:rPr lang="en-US" sz="1500" dirty="0">
                <a:solidFill>
                  <a:prstClr val="white"/>
                </a:solidFill>
                <a:latin typeface="Calibri" panose="020F0502020204030204"/>
              </a:rPr>
              <a:t>Limited use of global and regional NWP</a:t>
            </a:r>
          </a:p>
          <a:p>
            <a:pPr marL="171441" indent="-171450" defTabSz="685800">
              <a:spcBef>
                <a:spcPts val="750"/>
              </a:spcBef>
            </a:pPr>
            <a:r>
              <a:rPr lang="en-US" sz="1500" dirty="0">
                <a:solidFill>
                  <a:prstClr val="white"/>
                </a:solidFill>
                <a:latin typeface="Calibri" panose="020F0502020204030204"/>
              </a:rPr>
              <a:t>Limited understanding of EPS products</a:t>
            </a:r>
          </a:p>
          <a:p>
            <a:pPr marL="171441" indent="-171450" defTabSz="685800">
              <a:spcBef>
                <a:spcPts val="750"/>
              </a:spcBef>
            </a:pPr>
            <a:r>
              <a:rPr lang="en-US" sz="1500" dirty="0">
                <a:solidFill>
                  <a:prstClr val="white"/>
                </a:solidFill>
                <a:latin typeface="Calibri" panose="020F0502020204030204"/>
              </a:rPr>
              <a:t>Run low resolution deterministic NWP (~15-30km), with no data-assimilation, nor the optimal parametrizations</a:t>
            </a:r>
          </a:p>
          <a:p>
            <a:pPr marL="171441" indent="-171450" defTabSz="685800">
              <a:spcBef>
                <a:spcPts val="750"/>
              </a:spcBef>
            </a:pPr>
            <a:r>
              <a:rPr lang="en-US" sz="1500" dirty="0">
                <a:solidFill>
                  <a:prstClr val="white"/>
                </a:solidFill>
                <a:latin typeface="Calibri" panose="020F0502020204030204"/>
              </a:rPr>
              <a:t>No objective verification</a:t>
            </a:r>
          </a:p>
          <a:p>
            <a:pPr marL="171441" indent="-171450" defTabSz="685800">
              <a:spcBef>
                <a:spcPts val="750"/>
              </a:spcBef>
            </a:pPr>
            <a:r>
              <a:rPr lang="en-US" sz="1500" dirty="0">
                <a:solidFill>
                  <a:prstClr val="white"/>
                </a:solidFill>
                <a:latin typeface="Calibri" panose="020F0502020204030204"/>
              </a:rPr>
              <a:t>No post-processing </a:t>
            </a:r>
          </a:p>
          <a:p>
            <a:pPr marL="171441" indent="-171450" defTabSz="685800">
              <a:spcBef>
                <a:spcPts val="750"/>
              </a:spcBef>
            </a:pPr>
            <a:r>
              <a:rPr lang="en-US" sz="1500" dirty="0">
                <a:solidFill>
                  <a:prstClr val="white"/>
                </a:solidFill>
                <a:latin typeface="Calibri" panose="020F0502020204030204"/>
              </a:rPr>
              <a:t>Few NWP and ICT staff, but often talent staff</a:t>
            </a:r>
          </a:p>
        </p:txBody>
      </p:sp>
    </p:spTree>
    <p:extLst>
      <p:ext uri="{BB962C8B-B14F-4D97-AF65-F5344CB8AC3E}">
        <p14:creationId xmlns:p14="http://schemas.microsoft.com/office/powerpoint/2010/main" val="396145999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12BE0C-8D4C-7F4B-8874-C89C5604DC87}"/>
              </a:ext>
            </a:extLst>
          </p:cNvPr>
          <p:cNvPicPr>
            <a:picLocks noChangeAspect="1"/>
          </p:cNvPicPr>
          <p:nvPr/>
        </p:nvPicPr>
        <p:blipFill>
          <a:blip r:embed="rId2"/>
          <a:stretch>
            <a:fillRect/>
          </a:stretch>
        </p:blipFill>
        <p:spPr>
          <a:xfrm>
            <a:off x="2031768" y="580471"/>
            <a:ext cx="5425322" cy="5697057"/>
          </a:xfrm>
          <a:prstGeom prst="rect">
            <a:avLst/>
          </a:prstGeom>
          <a:solidFill>
            <a:srgbClr val="FF0000"/>
          </a:solidFill>
          <a:ln>
            <a:solidFill>
              <a:srgbClr val="FF0000"/>
            </a:solidFill>
          </a:ln>
        </p:spPr>
      </p:pic>
      <p:sp>
        <p:nvSpPr>
          <p:cNvPr id="5" name="TextBox 4">
            <a:extLst>
              <a:ext uri="{FF2B5EF4-FFF2-40B4-BE49-F238E27FC236}">
                <a16:creationId xmlns:a16="http://schemas.microsoft.com/office/drawing/2014/main" id="{4631BE19-C930-D348-83B8-FA77AD6221E0}"/>
              </a:ext>
            </a:extLst>
          </p:cNvPr>
          <p:cNvSpPr txBox="1"/>
          <p:nvPr/>
        </p:nvSpPr>
        <p:spPr>
          <a:xfrm>
            <a:off x="575187" y="2934929"/>
            <a:ext cx="1111723" cy="923330"/>
          </a:xfrm>
          <a:prstGeom prst="rect">
            <a:avLst/>
          </a:prstGeom>
          <a:noFill/>
        </p:spPr>
        <p:txBody>
          <a:bodyPr wrap="square" rtlCol="0">
            <a:spAutoFit/>
          </a:bodyPr>
          <a:lstStyle/>
          <a:p>
            <a:pPr algn="ctr"/>
            <a:r>
              <a:rPr lang="en-US" dirty="0" err="1">
                <a:solidFill>
                  <a:srgbClr val="FF0000"/>
                </a:solidFill>
              </a:rPr>
              <a:t>Avallable</a:t>
            </a:r>
            <a:r>
              <a:rPr lang="en-US" dirty="0">
                <a:solidFill>
                  <a:srgbClr val="FF0000"/>
                </a:solidFill>
              </a:rPr>
              <a:t> on request</a:t>
            </a:r>
          </a:p>
        </p:txBody>
      </p:sp>
    </p:spTree>
    <p:extLst>
      <p:ext uri="{BB962C8B-B14F-4D97-AF65-F5344CB8AC3E}">
        <p14:creationId xmlns:p14="http://schemas.microsoft.com/office/powerpoint/2010/main" val="83846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 name="Rectangle 10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27" name="Picture 2">
            <a:extLst>
              <a:ext uri="{FF2B5EF4-FFF2-40B4-BE49-F238E27FC236}">
                <a16:creationId xmlns:a16="http://schemas.microsoft.com/office/drawing/2014/main" id="{67D24A1E-1730-604D-8C60-CD50108B0E28}"/>
              </a:ext>
            </a:extLst>
          </p:cNvPr>
          <p:cNvPicPr>
            <a:picLocks noChangeAspect="1"/>
          </p:cNvPicPr>
          <p:nvPr/>
        </p:nvPicPr>
        <p:blipFill rotWithShape="1">
          <a:blip r:embed="rId3">
            <a:extLst>
              <a:ext uri="{28A0092B-C50C-407E-A947-70E740481C1C}">
                <a14:useLocalDpi xmlns:a14="http://schemas.microsoft.com/office/drawing/2010/main"/>
              </a:ext>
            </a:extLst>
          </a:blip>
          <a:srcRect l="705" r="27181" b="9091"/>
          <a:stretch/>
        </p:blipFill>
        <p:spPr>
          <a:xfrm>
            <a:off x="2641851" y="857257"/>
            <a:ext cx="6502149" cy="5143493"/>
          </a:xfrm>
          <a:prstGeom prst="rect">
            <a:avLst/>
          </a:prstGeom>
        </p:spPr>
      </p:pic>
      <p:sp>
        <p:nvSpPr>
          <p:cNvPr id="175" name="Rectangle 10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7317451" cy="51435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7" name="Title 1">
            <a:extLst>
              <a:ext uri="{FF2B5EF4-FFF2-40B4-BE49-F238E27FC236}">
                <a16:creationId xmlns:a16="http://schemas.microsoft.com/office/drawing/2014/main" id="{513122B2-366C-6540-A5A2-E8891E1D4EA0}"/>
              </a:ext>
            </a:extLst>
          </p:cNvPr>
          <p:cNvSpPr txBox="1">
            <a:spLocks/>
          </p:cNvSpPr>
          <p:nvPr/>
        </p:nvSpPr>
        <p:spPr>
          <a:xfrm>
            <a:off x="278320" y="1728216"/>
            <a:ext cx="3310997" cy="843534"/>
          </a:xfrm>
          <a:prstGeom prst="rect">
            <a:avLst/>
          </a:prstGeom>
        </p:spPr>
        <p:txBody>
          <a:bodyPr vert="horz" lIns="68580" tIns="34290" rIns="68580" bIns="34290" rtlCol="0" anchor="b">
            <a:normAutofit lnSpcReduction="10000"/>
          </a:bodyPr>
          <a:lstStyle>
            <a:lvl1pPr algn="l" defTabSz="914353" rtl="0" eaLnBrk="1" latinLnBrk="0" hangingPunct="1">
              <a:lnSpc>
                <a:spcPct val="90000"/>
              </a:lnSpc>
              <a:spcBef>
                <a:spcPct val="0"/>
              </a:spcBef>
              <a:buNone/>
              <a:defRPr sz="4400" kern="1200">
                <a:solidFill>
                  <a:schemeClr val="tx1"/>
                </a:solidFill>
                <a:latin typeface="+mj-lt"/>
                <a:ea typeface="+mj-ea"/>
                <a:cs typeface="+mj-cs"/>
              </a:defRPr>
            </a:lvl1pPr>
          </a:lstStyle>
          <a:p>
            <a:pPr defTabSz="685800">
              <a:spcAft>
                <a:spcPts val="450"/>
              </a:spcAft>
              <a:defRPr/>
            </a:pPr>
            <a:r>
              <a:rPr lang="en-US" sz="1800" dirty="0">
                <a:solidFill>
                  <a:prstClr val="white"/>
                </a:solidFill>
                <a:latin typeface="Calibri Light" panose="020F0302020204030204"/>
              </a:rPr>
              <a:t>Current </a:t>
            </a:r>
            <a:r>
              <a:rPr lang="en-US" sz="1800" dirty="0" err="1">
                <a:solidFill>
                  <a:prstClr val="white"/>
                </a:solidFill>
                <a:latin typeface="Calibri Light" panose="020F0302020204030204"/>
              </a:rPr>
              <a:t>Hydromet</a:t>
            </a:r>
            <a:r>
              <a:rPr lang="en-US" sz="1800" dirty="0">
                <a:solidFill>
                  <a:prstClr val="white"/>
                </a:solidFill>
                <a:latin typeface="Calibri Light" panose="020F0302020204030204"/>
              </a:rPr>
              <a:t> Modernization: </a:t>
            </a:r>
          </a:p>
          <a:p>
            <a:pPr defTabSz="685800">
              <a:spcAft>
                <a:spcPts val="450"/>
              </a:spcAft>
              <a:defRPr/>
            </a:pPr>
            <a:r>
              <a:rPr lang="en-US" sz="1800" i="1" dirty="0">
                <a:solidFill>
                  <a:prstClr val="white"/>
                </a:solidFill>
                <a:latin typeface="Calibri Light" panose="020F0302020204030204"/>
              </a:rPr>
              <a:t>Usual requests by WB client countries</a:t>
            </a:r>
          </a:p>
        </p:txBody>
      </p:sp>
      <p:sp>
        <p:nvSpPr>
          <p:cNvPr id="176" name="Rectangle 10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919" y="131159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7" name="Rectangle 10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689860"/>
            <a:ext cx="2475738"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8" name="Content Placeholder 2">
            <a:extLst>
              <a:ext uri="{FF2B5EF4-FFF2-40B4-BE49-F238E27FC236}">
                <a16:creationId xmlns:a16="http://schemas.microsoft.com/office/drawing/2014/main" id="{03428409-C9F1-3449-9948-23E8383B1582}"/>
              </a:ext>
            </a:extLst>
          </p:cNvPr>
          <p:cNvSpPr txBox="1">
            <a:spLocks/>
          </p:cNvSpPr>
          <p:nvPr/>
        </p:nvSpPr>
        <p:spPr>
          <a:xfrm>
            <a:off x="278320" y="2895790"/>
            <a:ext cx="2722055" cy="2405444"/>
          </a:xfrm>
          <a:prstGeom prst="rect">
            <a:avLst/>
          </a:prstGeom>
        </p:spPr>
        <p:txBody>
          <a:bodyPr vert="horz" lIns="68580" tIns="34290" rIns="68580" bIns="34290" rtlCol="0" anchor="t">
            <a:normAutofit/>
          </a:bodyPr>
          <a:lstStyle>
            <a:lvl1pPr marL="228588" indent="-228588" algn="l" defTabSz="9143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8" algn="l" defTabSz="9143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1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1" indent="-171450" defTabSz="685800">
              <a:spcBef>
                <a:spcPts val="750"/>
              </a:spcBef>
              <a:defRPr/>
            </a:pPr>
            <a:r>
              <a:rPr lang="en-US" sz="1275" dirty="0">
                <a:solidFill>
                  <a:prstClr val="white"/>
                </a:solidFill>
                <a:latin typeface="Calibri" panose="020F0502020204030204"/>
              </a:rPr>
              <a:t>High Performance Computer (HPC)</a:t>
            </a:r>
          </a:p>
          <a:p>
            <a:pPr marL="171441" indent="-171450" defTabSz="685800">
              <a:spcBef>
                <a:spcPts val="750"/>
              </a:spcBef>
              <a:defRPr/>
            </a:pPr>
            <a:r>
              <a:rPr lang="en-US" sz="1275" dirty="0">
                <a:solidFill>
                  <a:prstClr val="white"/>
                </a:solidFill>
                <a:latin typeface="Calibri" panose="020F0502020204030204"/>
              </a:rPr>
              <a:t>Capacity building to run deterministic NWP at higher resolution  (~3-7km) with data assimilation</a:t>
            </a:r>
          </a:p>
          <a:p>
            <a:pPr marL="0" indent="0" defTabSz="685800">
              <a:spcBef>
                <a:spcPts val="750"/>
              </a:spcBef>
              <a:buNone/>
              <a:defRPr/>
            </a:pPr>
            <a:r>
              <a:rPr lang="en-US" sz="1800" dirty="0">
                <a:solidFill>
                  <a:prstClr val="white"/>
                </a:solidFill>
                <a:latin typeface="Calibri" panose="020F0502020204030204"/>
              </a:rPr>
              <a:t>Typical results:</a:t>
            </a:r>
            <a:endParaRPr lang="en-US" sz="1800" i="1" dirty="0">
              <a:solidFill>
                <a:prstClr val="white"/>
              </a:solidFill>
              <a:latin typeface="Calibri" panose="020F0502020204030204"/>
            </a:endParaRPr>
          </a:p>
          <a:p>
            <a:pPr marL="171441" indent="-171450" defTabSz="685800">
              <a:spcBef>
                <a:spcPts val="750"/>
              </a:spcBef>
              <a:defRPr/>
            </a:pPr>
            <a:r>
              <a:rPr lang="en-US" sz="1275" dirty="0">
                <a:solidFill>
                  <a:prstClr val="white"/>
                </a:solidFill>
                <a:latin typeface="Calibri" panose="020F0502020204030204"/>
              </a:rPr>
              <a:t>Experiments</a:t>
            </a:r>
          </a:p>
          <a:p>
            <a:pPr marL="171441" indent="-171450" defTabSz="685800">
              <a:spcBef>
                <a:spcPts val="750"/>
              </a:spcBef>
              <a:defRPr/>
            </a:pPr>
            <a:r>
              <a:rPr lang="en-US" sz="1275" dirty="0">
                <a:solidFill>
                  <a:prstClr val="white"/>
                </a:solidFill>
                <a:latin typeface="Calibri" panose="020F0502020204030204"/>
              </a:rPr>
              <a:t>Building the capacity</a:t>
            </a:r>
          </a:p>
          <a:p>
            <a:pPr marL="171441" indent="-171450" defTabSz="685800">
              <a:spcBef>
                <a:spcPts val="750"/>
              </a:spcBef>
              <a:defRPr/>
            </a:pPr>
            <a:r>
              <a:rPr lang="en-US" sz="1275" dirty="0">
                <a:solidFill>
                  <a:prstClr val="white"/>
                </a:solidFill>
                <a:latin typeface="Calibri" panose="020F0502020204030204"/>
              </a:rPr>
              <a:t>No operational capacity due to limited number of staff</a:t>
            </a:r>
          </a:p>
          <a:p>
            <a:pPr marL="171441" indent="-171450" defTabSz="685800">
              <a:spcBef>
                <a:spcPts val="750"/>
              </a:spcBef>
              <a:defRPr/>
            </a:pPr>
            <a:endParaRPr lang="en-US" sz="1275" dirty="0">
              <a:solidFill>
                <a:prstClr val="white"/>
              </a:solidFill>
              <a:latin typeface="Calibri" panose="020F0502020204030204"/>
            </a:endParaRPr>
          </a:p>
        </p:txBody>
      </p:sp>
    </p:spTree>
    <p:extLst>
      <p:ext uri="{BB962C8B-B14F-4D97-AF65-F5344CB8AC3E}">
        <p14:creationId xmlns:p14="http://schemas.microsoft.com/office/powerpoint/2010/main" val="2426176921"/>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DE88F1-9B31-2B41-852E-C6A2DA7047D1}"/>
              </a:ext>
            </a:extLst>
          </p:cNvPr>
          <p:cNvSpPr>
            <a:spLocks noGrp="1"/>
          </p:cNvSpPr>
          <p:nvPr>
            <p:ph type="title"/>
          </p:nvPr>
        </p:nvSpPr>
        <p:spPr>
          <a:xfrm>
            <a:off x="5294958" y="3640210"/>
            <a:ext cx="3620442" cy="1839515"/>
          </a:xfrm>
        </p:spPr>
        <p:txBody>
          <a:bodyPr vert="horz" lIns="68580" tIns="34290" rIns="68580" bIns="34290" rtlCol="0" anchor="ctr">
            <a:normAutofit/>
          </a:bodyPr>
          <a:lstStyle/>
          <a:p>
            <a:r>
              <a:rPr lang="en-US" sz="2700" dirty="0"/>
              <a:t>We can’t expect overnight changes... need a Transition Path!</a:t>
            </a:r>
          </a:p>
        </p:txBody>
      </p:sp>
      <p:pic>
        <p:nvPicPr>
          <p:cNvPr id="6" name="Marcador de Posição de Conteúdo 5">
            <a:extLst>
              <a:ext uri="{FF2B5EF4-FFF2-40B4-BE49-F238E27FC236}">
                <a16:creationId xmlns:a16="http://schemas.microsoft.com/office/drawing/2014/main" id="{B228A8CF-FFB0-4E4D-874A-C661AA0BA3C5}"/>
              </a:ext>
            </a:extLst>
          </p:cNvPr>
          <p:cNvPicPr>
            <a:picLocks noGrp="1" noChangeAspect="1"/>
          </p:cNvPicPr>
          <p:nvPr>
            <p:ph sz="half" idx="1"/>
          </p:nvPr>
        </p:nvPicPr>
        <p:blipFill rotWithShape="1">
          <a:blip r:embed="rId2"/>
          <a:srcRect b="3382"/>
          <a:stretch/>
        </p:blipFill>
        <p:spPr>
          <a:xfrm>
            <a:off x="15" y="857258"/>
            <a:ext cx="9143985" cy="278295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Marcador de Posição de Conteúdo 3">
            <a:extLst>
              <a:ext uri="{FF2B5EF4-FFF2-40B4-BE49-F238E27FC236}">
                <a16:creationId xmlns:a16="http://schemas.microsoft.com/office/drawing/2014/main" id="{5C5AD9E6-14AB-E144-B79B-E4EC1BF34711}"/>
              </a:ext>
            </a:extLst>
          </p:cNvPr>
          <p:cNvSpPr>
            <a:spLocks noGrp="1"/>
          </p:cNvSpPr>
          <p:nvPr>
            <p:ph sz="half" idx="2"/>
          </p:nvPr>
        </p:nvSpPr>
        <p:spPr>
          <a:xfrm>
            <a:off x="596735" y="3767447"/>
            <a:ext cx="3733259" cy="1839515"/>
          </a:xfrm>
        </p:spPr>
        <p:txBody>
          <a:bodyPr vert="horz" lIns="68580" tIns="34290" rIns="68580" bIns="34290" rtlCol="0" anchor="ctr">
            <a:normAutofit lnSpcReduction="10000"/>
          </a:bodyPr>
          <a:lstStyle/>
          <a:p>
            <a:pPr marL="0" indent="0">
              <a:buNone/>
            </a:pPr>
            <a:r>
              <a:rPr lang="en-US" sz="1650" dirty="0"/>
              <a:t>Current investments are important for building the capacity, allowing:</a:t>
            </a:r>
          </a:p>
          <a:p>
            <a:r>
              <a:rPr lang="en-US" sz="1650" dirty="0"/>
              <a:t>Creation of a pool of experts</a:t>
            </a:r>
          </a:p>
          <a:p>
            <a:r>
              <a:rPr lang="en-US" sz="1650" dirty="0"/>
              <a:t>Migration from deterministic to probabilistic solutions </a:t>
            </a:r>
          </a:p>
          <a:p>
            <a:r>
              <a:rPr lang="en-US" sz="1650" dirty="0"/>
              <a:t>Replacement of national LAM with AI-based downscaling and calibration</a:t>
            </a:r>
          </a:p>
          <a:p>
            <a:pPr lvl="1"/>
            <a:endParaRPr lang="en-US" sz="1350" dirty="0"/>
          </a:p>
        </p:txBody>
      </p:sp>
    </p:spTree>
    <p:extLst>
      <p:ext uri="{BB962C8B-B14F-4D97-AF65-F5344CB8AC3E}">
        <p14:creationId xmlns:p14="http://schemas.microsoft.com/office/powerpoint/2010/main" val="3172194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4">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6" name="Freeform: Shape 26">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1098550"/>
            <a:ext cx="8660121" cy="4660901"/>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38" name="Right Triangle 2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aphicFrame>
        <p:nvGraphicFramePr>
          <p:cNvPr id="4" name="Chart 12">
            <a:extLst>
              <a:ext uri="{FF2B5EF4-FFF2-40B4-BE49-F238E27FC236}">
                <a16:creationId xmlns:a16="http://schemas.microsoft.com/office/drawing/2014/main" id="{370A84BD-C6DC-CA47-A07A-156F10CD4BD7}"/>
              </a:ext>
            </a:extLst>
          </p:cNvPr>
          <p:cNvGraphicFramePr>
            <a:graphicFrameLocks/>
          </p:cNvGraphicFramePr>
          <p:nvPr/>
        </p:nvGraphicFramePr>
        <p:xfrm>
          <a:off x="528841" y="1607169"/>
          <a:ext cx="5810032" cy="3734501"/>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Agrupar 9">
            <a:extLst>
              <a:ext uri="{FF2B5EF4-FFF2-40B4-BE49-F238E27FC236}">
                <a16:creationId xmlns:a16="http://schemas.microsoft.com/office/drawing/2014/main" id="{BF4CB561-DC13-3D4C-BB48-ACC8B1C1EBC4}"/>
              </a:ext>
            </a:extLst>
          </p:cNvPr>
          <p:cNvGrpSpPr/>
          <p:nvPr/>
        </p:nvGrpSpPr>
        <p:grpSpPr>
          <a:xfrm>
            <a:off x="4464765" y="1098550"/>
            <a:ext cx="4971882" cy="3370820"/>
            <a:chOff x="5953020" y="321733"/>
            <a:chExt cx="6629176" cy="4494427"/>
          </a:xfrm>
        </p:grpSpPr>
        <p:sp>
          <p:nvSpPr>
            <p:cNvPr id="2" name="Oval 1">
              <a:extLst>
                <a:ext uri="{FF2B5EF4-FFF2-40B4-BE49-F238E27FC236}">
                  <a16:creationId xmlns:a16="http://schemas.microsoft.com/office/drawing/2014/main" id="{2331CE41-4EFA-2746-8D36-426CDB8C0A78}"/>
                </a:ext>
              </a:extLst>
            </p:cNvPr>
            <p:cNvSpPr/>
            <p:nvPr/>
          </p:nvSpPr>
          <p:spPr>
            <a:xfrm>
              <a:off x="6611162" y="321733"/>
              <a:ext cx="5257398" cy="3989010"/>
            </a:xfrm>
            <a:prstGeom prst="ellipse">
              <a:avLst/>
            </a:prstGeom>
            <a:solidFill>
              <a:schemeClr val="bg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pt-PT" sz="1350">
                <a:solidFill>
                  <a:prstClr val="white"/>
                </a:solidFill>
                <a:latin typeface="Calibri" panose="020F0502020204030204"/>
              </a:endParaRPr>
            </a:p>
          </p:txBody>
        </p:sp>
        <mc:AlternateContent xmlns:mc="http://schemas.openxmlformats.org/markup-compatibility/2006" xmlns:cx4="http://schemas.microsoft.com/office/drawing/2016/5/10/chartex">
          <mc:Choice Requires="cx4">
            <p:graphicFrame>
              <p:nvGraphicFramePr>
                <p:cNvPr id="13" name="Gráfico 12">
                  <a:extLst>
                    <a:ext uri="{FF2B5EF4-FFF2-40B4-BE49-F238E27FC236}">
                      <a16:creationId xmlns:a16="http://schemas.microsoft.com/office/drawing/2014/main" id="{4A45B3EC-503A-C04C-BB2F-65C2030CB025}"/>
                    </a:ext>
                  </a:extLst>
                </p:cNvPr>
                <p:cNvGraphicFramePr/>
                <p:nvPr/>
              </p:nvGraphicFramePr>
              <p:xfrm>
                <a:off x="5953020" y="678159"/>
                <a:ext cx="6629176" cy="413800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3" name="Gráfico 12">
                  <a:extLst>
                    <a:ext uri="{FF2B5EF4-FFF2-40B4-BE49-F238E27FC236}">
                      <a16:creationId xmlns:a16="http://schemas.microsoft.com/office/drawing/2014/main" id="{4A45B3EC-503A-C04C-BB2F-65C2030CB025}"/>
                    </a:ext>
                  </a:extLst>
                </p:cNvPr>
                <p:cNvPicPr>
                  <a:picLocks noGrp="1" noRot="1" noChangeAspect="1" noMove="1" noResize="1" noEditPoints="1" noAdjustHandles="1" noChangeArrowheads="1" noChangeShapeType="1"/>
                </p:cNvPicPr>
                <p:nvPr/>
              </p:nvPicPr>
              <p:blipFill>
                <a:blip r:embed="rId4"/>
                <a:stretch>
                  <a:fillRect/>
                </a:stretch>
              </p:blipFill>
              <p:spPr>
                <a:xfrm>
                  <a:off x="5953020" y="678159"/>
                  <a:ext cx="6629176" cy="4138001"/>
                </a:xfrm>
                <a:prstGeom prst="rect">
                  <a:avLst/>
                </a:prstGeom>
              </p:spPr>
            </p:pic>
          </mc:Fallback>
        </mc:AlternateContent>
      </p:grpSp>
    </p:spTree>
    <p:extLst>
      <p:ext uri="{BB962C8B-B14F-4D97-AF65-F5344CB8AC3E}">
        <p14:creationId xmlns:p14="http://schemas.microsoft.com/office/powerpoint/2010/main" val="160299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ítulo 1">
            <a:extLst>
              <a:ext uri="{FF2B5EF4-FFF2-40B4-BE49-F238E27FC236}">
                <a16:creationId xmlns:a16="http://schemas.microsoft.com/office/drawing/2014/main" id="{3017E93C-E56B-2944-A953-8D2435DF368C}"/>
              </a:ext>
            </a:extLst>
          </p:cNvPr>
          <p:cNvSpPr>
            <a:spLocks noGrp="1"/>
          </p:cNvSpPr>
          <p:nvPr>
            <p:ph type="title"/>
          </p:nvPr>
        </p:nvSpPr>
        <p:spPr>
          <a:xfrm>
            <a:off x="628650" y="1116725"/>
            <a:ext cx="7886700" cy="850270"/>
          </a:xfrm>
        </p:spPr>
        <p:txBody>
          <a:bodyPr>
            <a:normAutofit/>
          </a:bodyPr>
          <a:lstStyle/>
          <a:p>
            <a:r>
              <a:rPr lang="pt-PT" sz="2700" dirty="0" err="1"/>
              <a:t>Transition</a:t>
            </a:r>
            <a:r>
              <a:rPr lang="pt-PT" sz="2700" dirty="0"/>
              <a:t> </a:t>
            </a:r>
            <a:r>
              <a:rPr lang="pt-PT" sz="2700" dirty="0" err="1"/>
              <a:t>Path</a:t>
            </a:r>
            <a:r>
              <a:rPr lang="pt-PT" sz="2700" dirty="0"/>
              <a:t>: </a:t>
            </a:r>
            <a:br>
              <a:rPr lang="pt-PT" sz="2700" dirty="0"/>
            </a:br>
            <a:r>
              <a:rPr lang="pt-PT" sz="2700" i="1" dirty="0"/>
              <a:t>Regional </a:t>
            </a:r>
            <a:r>
              <a:rPr lang="pt-PT" sz="2700" i="1" dirty="0" err="1"/>
              <a:t>modelling</a:t>
            </a:r>
            <a:r>
              <a:rPr lang="pt-PT" sz="2700" i="1" dirty="0"/>
              <a:t> </a:t>
            </a:r>
            <a:r>
              <a:rPr lang="pt-PT" sz="2700" i="1" dirty="0" err="1"/>
              <a:t>platform</a:t>
            </a:r>
            <a:endParaRPr lang="pt-PT" sz="2700" i="1" dirty="0"/>
          </a:p>
        </p:txBody>
      </p:sp>
      <p:graphicFrame>
        <p:nvGraphicFramePr>
          <p:cNvPr id="5" name="Marcador de Posição de Conteúdo 2">
            <a:extLst>
              <a:ext uri="{FF2B5EF4-FFF2-40B4-BE49-F238E27FC236}">
                <a16:creationId xmlns:a16="http://schemas.microsoft.com/office/drawing/2014/main" id="{E6DDBB27-F416-4E4E-B470-C564FC503A5D}"/>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1483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 name="Rectangle 9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 name="Title 1">
            <a:extLst>
              <a:ext uri="{FF2B5EF4-FFF2-40B4-BE49-F238E27FC236}">
                <a16:creationId xmlns:a16="http://schemas.microsoft.com/office/drawing/2014/main" id="{0FB73EC5-DA85-3D4D-BD0D-8E2D8FD59317}"/>
              </a:ext>
            </a:extLst>
          </p:cNvPr>
          <p:cNvSpPr txBox="1">
            <a:spLocks/>
          </p:cNvSpPr>
          <p:nvPr/>
        </p:nvSpPr>
        <p:spPr>
          <a:xfrm>
            <a:off x="380273" y="834400"/>
            <a:ext cx="3852312" cy="851803"/>
          </a:xfrm>
          <a:prstGeom prst="rect">
            <a:avLst/>
          </a:prstGeom>
        </p:spPr>
        <p:txBody>
          <a:bodyPr vert="horz" lIns="68580" tIns="34290" rIns="68580" bIns="34290" rtlCol="0" anchor="ctr">
            <a:normAutofit/>
          </a:bodyPr>
          <a:lstStyle>
            <a:lvl1pPr algn="l" defTabSz="914353" rtl="0" eaLnBrk="1" latinLnBrk="0" hangingPunct="1">
              <a:lnSpc>
                <a:spcPct val="90000"/>
              </a:lnSpc>
              <a:spcBef>
                <a:spcPct val="0"/>
              </a:spcBef>
              <a:buNone/>
              <a:defRPr sz="4400" kern="1200">
                <a:solidFill>
                  <a:schemeClr val="tx1"/>
                </a:solidFill>
                <a:latin typeface="+mj-lt"/>
                <a:ea typeface="+mj-ea"/>
                <a:cs typeface="+mj-cs"/>
              </a:defRPr>
            </a:lvl1pPr>
          </a:lstStyle>
          <a:p>
            <a:pPr defTabSz="685800">
              <a:spcAft>
                <a:spcPts val="450"/>
              </a:spcAft>
            </a:pPr>
            <a:r>
              <a:rPr lang="en-US" sz="2700" dirty="0">
                <a:solidFill>
                  <a:prstClr val="black"/>
                </a:solidFill>
                <a:latin typeface="Calibri Light" panose="020F0302020204030204"/>
              </a:rPr>
              <a:t>Governance</a:t>
            </a:r>
          </a:p>
        </p:txBody>
      </p:sp>
      <p:sp>
        <p:nvSpPr>
          <p:cNvPr id="100" name="Isosceles Triangle 9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6320" y="4684693"/>
            <a:ext cx="1513185"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0" name="Rectangle 10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0937" y="5153781"/>
            <a:ext cx="364184"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2" name="Picture 7" descr="A picture containing indoor, object&#10;&#10;Description automatically generated">
            <a:extLst>
              <a:ext uri="{FF2B5EF4-FFF2-40B4-BE49-F238E27FC236}">
                <a16:creationId xmlns:a16="http://schemas.microsoft.com/office/drawing/2014/main" id="{240E80FB-E66E-0C43-BEF0-F85C386A13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00"/>
          <a:stretch/>
        </p:blipFill>
        <p:spPr>
          <a:xfrm>
            <a:off x="4809088" y="857257"/>
            <a:ext cx="4334913" cy="5143493"/>
          </a:xfrm>
          <a:prstGeom prst="rect">
            <a:avLst/>
          </a:prstGeom>
        </p:spPr>
      </p:pic>
      <p:grpSp>
        <p:nvGrpSpPr>
          <p:cNvPr id="161" name="Group 103">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50" y="1392096"/>
            <a:ext cx="801650" cy="1594969"/>
            <a:chOff x="10918968" y="713127"/>
            <a:chExt cx="1273032" cy="2532832"/>
          </a:xfrm>
        </p:grpSpPr>
        <p:sp>
          <p:nvSpPr>
            <p:cNvPr id="162" name="Rectangle 10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3" name="Isosceles Triangle 10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pSp>
      <p:graphicFrame>
        <p:nvGraphicFramePr>
          <p:cNvPr id="5" name="Diagrama 4">
            <a:extLst>
              <a:ext uri="{FF2B5EF4-FFF2-40B4-BE49-F238E27FC236}">
                <a16:creationId xmlns:a16="http://schemas.microsoft.com/office/drawing/2014/main" id="{1FF68FD0-48DD-ED49-86E4-968388589261}"/>
              </a:ext>
            </a:extLst>
          </p:cNvPr>
          <p:cNvGraphicFramePr/>
          <p:nvPr>
            <p:extLst>
              <p:ext uri="{D42A27DB-BD31-4B8C-83A1-F6EECF244321}">
                <p14:modId xmlns:p14="http://schemas.microsoft.com/office/powerpoint/2010/main" val="3957441666"/>
              </p:ext>
            </p:extLst>
          </p:nvPr>
        </p:nvGraphicFramePr>
        <p:xfrm>
          <a:off x="482600" y="1595337"/>
          <a:ext cx="4130257" cy="3767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7510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0E0B456F-119D-F548-AABA-7F3974500B60}"/>
              </a:ext>
            </a:extLst>
          </p:cNvPr>
          <p:cNvSpPr>
            <a:spLocks noGrp="1"/>
          </p:cNvSpPr>
          <p:nvPr>
            <p:ph type="title"/>
          </p:nvPr>
        </p:nvSpPr>
        <p:spPr>
          <a:xfrm>
            <a:off x="3063240" y="1158616"/>
            <a:ext cx="3017520" cy="590738"/>
          </a:xfrm>
        </p:spPr>
        <p:txBody>
          <a:bodyPr vert="horz" lIns="68580" tIns="34290" rIns="68580" bIns="34290" rtlCol="0" anchor="b">
            <a:normAutofit/>
          </a:bodyPr>
          <a:lstStyle/>
          <a:p>
            <a:r>
              <a:rPr lang="en-US" sz="3600" dirty="0"/>
              <a:t>Fundamentals</a:t>
            </a:r>
          </a:p>
        </p:txBody>
      </p:sp>
      <p:graphicFrame>
        <p:nvGraphicFramePr>
          <p:cNvPr id="5" name="Content Placeholder 2">
            <a:extLst>
              <a:ext uri="{FF2B5EF4-FFF2-40B4-BE49-F238E27FC236}">
                <a16:creationId xmlns:a16="http://schemas.microsoft.com/office/drawing/2014/main" id="{C5555010-FA42-47ED-83E1-ADF98AFF6CB7}"/>
              </a:ext>
            </a:extLst>
          </p:cNvPr>
          <p:cNvGraphicFramePr>
            <a:graphicFrameLocks noGrp="1"/>
          </p:cNvGraphicFramePr>
          <p:nvPr>
            <p:ph idx="1"/>
          </p:nvPr>
        </p:nvGraphicFramePr>
        <p:xfrm>
          <a:off x="231568" y="1551956"/>
          <a:ext cx="8683832"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7825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7D6EBA-2074-4A53-BD6B-FE36A120B5EA}"/>
              </a:ext>
            </a:extLst>
          </p:cNvPr>
          <p:cNvSpPr txBox="1"/>
          <p:nvPr/>
        </p:nvSpPr>
        <p:spPr>
          <a:xfrm>
            <a:off x="5902258" y="1919377"/>
            <a:ext cx="2502440" cy="3830267"/>
          </a:xfrm>
          <a:prstGeom prst="rect">
            <a:avLst/>
          </a:prstGeom>
          <a:solidFill>
            <a:schemeClr val="accent1">
              <a:lumMod val="75000"/>
            </a:schemeClr>
          </a:solidFill>
          <a:ln>
            <a:noFill/>
          </a:ln>
        </p:spPr>
        <p:txBody>
          <a:bodyPr wrap="square" lIns="342900" tIns="342900" rIns="342900" bIns="342900"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Join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slido.com</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GWEVision</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MHEWS</a:t>
            </a:r>
          </a:p>
        </p:txBody>
      </p:sp>
      <p:sp>
        <p:nvSpPr>
          <p:cNvPr id="2" name="Title 1">
            <a:extLst>
              <a:ext uri="{FF2B5EF4-FFF2-40B4-BE49-F238E27FC236}">
                <a16:creationId xmlns:a16="http://schemas.microsoft.com/office/drawing/2014/main" id="{D54AF038-A97E-4A24-92AD-15B1DF77DFA6}"/>
              </a:ext>
            </a:extLst>
          </p:cNvPr>
          <p:cNvSpPr>
            <a:spLocks noGrp="1"/>
          </p:cNvSpPr>
          <p:nvPr>
            <p:ph type="title"/>
          </p:nvPr>
        </p:nvSpPr>
        <p:spPr>
          <a:xfrm>
            <a:off x="628650" y="1559453"/>
            <a:ext cx="5178763" cy="994172"/>
          </a:xfrm>
        </p:spPr>
        <p:txBody>
          <a:bodyPr>
            <a:normAutofit/>
          </a:bodyPr>
          <a:lstStyle/>
          <a:p>
            <a:r>
              <a:rPr lang="en-SG" b="1" dirty="0"/>
              <a:t>Send us your questions</a:t>
            </a:r>
          </a:p>
        </p:txBody>
      </p:sp>
      <p:sp>
        <p:nvSpPr>
          <p:cNvPr id="3" name="Content Placeholder 2">
            <a:extLst>
              <a:ext uri="{FF2B5EF4-FFF2-40B4-BE49-F238E27FC236}">
                <a16:creationId xmlns:a16="http://schemas.microsoft.com/office/drawing/2014/main" id="{DEF2DDF4-A9FD-419D-A58E-1EE83A1BF1D7}"/>
              </a:ext>
            </a:extLst>
          </p:cNvPr>
          <p:cNvSpPr>
            <a:spLocks noGrp="1"/>
          </p:cNvSpPr>
          <p:nvPr>
            <p:ph idx="1"/>
          </p:nvPr>
        </p:nvSpPr>
        <p:spPr>
          <a:xfrm>
            <a:off x="628650" y="2873070"/>
            <a:ext cx="4704539" cy="3263504"/>
          </a:xfrm>
        </p:spPr>
        <p:txBody>
          <a:bodyPr>
            <a:normAutofit/>
          </a:bodyPr>
          <a:lstStyle/>
          <a:p>
            <a:pPr marL="0" indent="0">
              <a:buNone/>
            </a:pPr>
            <a:r>
              <a:rPr lang="en-SG" dirty="0"/>
              <a:t>You can join the live Q&amp;A by scanning the QR code or visiting slido.com.</a:t>
            </a:r>
          </a:p>
          <a:p>
            <a:pPr>
              <a:spcAft>
                <a:spcPts val="900"/>
              </a:spcAft>
            </a:pPr>
            <a:r>
              <a:rPr lang="en-SG" dirty="0"/>
              <a:t>Use event code #</a:t>
            </a:r>
            <a:r>
              <a:rPr lang="en-SG" dirty="0" err="1"/>
              <a:t>GWEVision</a:t>
            </a:r>
            <a:r>
              <a:rPr lang="en-SG" dirty="0"/>
              <a:t>.</a:t>
            </a:r>
          </a:p>
          <a:p>
            <a:pPr>
              <a:spcAft>
                <a:spcPts val="900"/>
              </a:spcAft>
            </a:pPr>
            <a:r>
              <a:rPr lang="en-SG" dirty="0"/>
              <a:t>Submit your own questions or upvote 👍 others.</a:t>
            </a:r>
          </a:p>
          <a:p>
            <a:pPr>
              <a:spcAft>
                <a:spcPts val="900"/>
              </a:spcAft>
            </a:pPr>
            <a:r>
              <a:rPr lang="en-SG" dirty="0"/>
              <a:t>We will answer them after the presentation.</a:t>
            </a:r>
          </a:p>
        </p:txBody>
      </p:sp>
      <p:pic>
        <p:nvPicPr>
          <p:cNvPr id="5" name="Picture 4" descr="A picture containing drawing&#10;&#10;Description automatically generated">
            <a:extLst>
              <a:ext uri="{FF2B5EF4-FFF2-40B4-BE49-F238E27FC236}">
                <a16:creationId xmlns:a16="http://schemas.microsoft.com/office/drawing/2014/main" id="{FFFB2035-5E59-42CE-ABE0-C27FFF947585}"/>
              </a:ext>
            </a:extLst>
          </p:cNvPr>
          <p:cNvPicPr>
            <a:picLocks noChangeAspect="1"/>
          </p:cNvPicPr>
          <p:nvPr/>
        </p:nvPicPr>
        <p:blipFill>
          <a:blip r:embed="rId2"/>
          <a:stretch>
            <a:fillRect/>
          </a:stretch>
        </p:blipFill>
        <p:spPr>
          <a:xfrm>
            <a:off x="6120117" y="3471461"/>
            <a:ext cx="2066722" cy="2066722"/>
          </a:xfrm>
          <a:prstGeom prst="rect">
            <a:avLst/>
          </a:prstGeom>
        </p:spPr>
      </p:pic>
      <p:pic>
        <p:nvPicPr>
          <p:cNvPr id="7" name="Picture 6">
            <a:extLst>
              <a:ext uri="{FF2B5EF4-FFF2-40B4-BE49-F238E27FC236}">
                <a16:creationId xmlns:a16="http://schemas.microsoft.com/office/drawing/2014/main" id="{B718BC82-7403-4DDA-AD13-48BF14F9035D}"/>
              </a:ext>
            </a:extLst>
          </p:cNvPr>
          <p:cNvPicPr>
            <a:picLocks noChangeAspect="1"/>
          </p:cNvPicPr>
          <p:nvPr/>
        </p:nvPicPr>
        <p:blipFill>
          <a:blip r:embed="rId3"/>
          <a:stretch>
            <a:fillRect/>
          </a:stretch>
        </p:blipFill>
        <p:spPr>
          <a:xfrm>
            <a:off x="0" y="-10111"/>
            <a:ext cx="9144000" cy="1538941"/>
          </a:xfrm>
          <a:prstGeom prst="rect">
            <a:avLst/>
          </a:prstGeom>
        </p:spPr>
      </p:pic>
    </p:spTree>
    <p:extLst>
      <p:ext uri="{BB962C8B-B14F-4D97-AF65-F5344CB8AC3E}">
        <p14:creationId xmlns:p14="http://schemas.microsoft.com/office/powerpoint/2010/main" val="3118514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38537E-D938-E44F-8928-29572E2CC199}"/>
              </a:ext>
            </a:extLst>
          </p:cNvPr>
          <p:cNvPicPr>
            <a:picLocks noChangeAspect="1"/>
          </p:cNvPicPr>
          <p:nvPr/>
        </p:nvPicPr>
        <p:blipFill>
          <a:blip r:link="rId3"/>
          <a:stretch>
            <a:fillRect/>
          </a:stretch>
        </p:blipFill>
        <p:spPr>
          <a:xfrm>
            <a:off x="952500" y="1809750"/>
            <a:ext cx="47625" cy="57150"/>
          </a:xfrm>
          <a:prstGeom prst="rect">
            <a:avLst/>
          </a:prstGeom>
        </p:spPr>
      </p:pic>
    </p:spTree>
    <p:extLst>
      <p:ext uri="{BB962C8B-B14F-4D97-AF65-F5344CB8AC3E}">
        <p14:creationId xmlns:p14="http://schemas.microsoft.com/office/powerpoint/2010/main" val="3090752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849F-8298-C342-A491-1BA5B9ADA979}"/>
              </a:ext>
            </a:extLst>
          </p:cNvPr>
          <p:cNvSpPr>
            <a:spLocks noGrp="1"/>
          </p:cNvSpPr>
          <p:nvPr>
            <p:ph type="title"/>
          </p:nvPr>
        </p:nvSpPr>
        <p:spPr/>
        <p:txBody>
          <a:bodyPr/>
          <a:lstStyle/>
          <a:p>
            <a:r>
              <a:rPr lang="en-US" dirty="0"/>
              <a:t>Why Bother?</a:t>
            </a:r>
          </a:p>
        </p:txBody>
      </p:sp>
      <p:pic>
        <p:nvPicPr>
          <p:cNvPr id="5" name="Picture 4">
            <a:extLst>
              <a:ext uri="{FF2B5EF4-FFF2-40B4-BE49-F238E27FC236}">
                <a16:creationId xmlns:a16="http://schemas.microsoft.com/office/drawing/2014/main" id="{8D150D55-2263-9440-9BB7-1B39BEAC86AF}"/>
              </a:ext>
            </a:extLst>
          </p:cNvPr>
          <p:cNvPicPr>
            <a:picLocks noChangeAspect="1"/>
          </p:cNvPicPr>
          <p:nvPr/>
        </p:nvPicPr>
        <p:blipFill>
          <a:blip r:embed="rId2"/>
          <a:stretch>
            <a:fillRect/>
          </a:stretch>
        </p:blipFill>
        <p:spPr>
          <a:xfrm>
            <a:off x="336332" y="1690689"/>
            <a:ext cx="3877660" cy="2915760"/>
          </a:xfrm>
          <a:prstGeom prst="rect">
            <a:avLst/>
          </a:prstGeom>
        </p:spPr>
      </p:pic>
      <p:pic>
        <p:nvPicPr>
          <p:cNvPr id="6" name="Picture 5">
            <a:extLst>
              <a:ext uri="{FF2B5EF4-FFF2-40B4-BE49-F238E27FC236}">
                <a16:creationId xmlns:a16="http://schemas.microsoft.com/office/drawing/2014/main" id="{CF26DFB6-8D92-8449-AF0B-2A5B15C27606}"/>
              </a:ext>
            </a:extLst>
          </p:cNvPr>
          <p:cNvPicPr>
            <a:picLocks noChangeAspect="1"/>
          </p:cNvPicPr>
          <p:nvPr/>
        </p:nvPicPr>
        <p:blipFill>
          <a:blip r:embed="rId3"/>
          <a:stretch>
            <a:fillRect/>
          </a:stretch>
        </p:blipFill>
        <p:spPr>
          <a:xfrm>
            <a:off x="4496581" y="1690689"/>
            <a:ext cx="4018769" cy="1996747"/>
          </a:xfrm>
          <a:prstGeom prst="rect">
            <a:avLst/>
          </a:prstGeom>
        </p:spPr>
      </p:pic>
      <p:pic>
        <p:nvPicPr>
          <p:cNvPr id="7" name="Picture 6">
            <a:extLst>
              <a:ext uri="{FF2B5EF4-FFF2-40B4-BE49-F238E27FC236}">
                <a16:creationId xmlns:a16="http://schemas.microsoft.com/office/drawing/2014/main" id="{CDAAF451-62B5-AE4E-8D0D-9D2445AF6DEB}"/>
              </a:ext>
            </a:extLst>
          </p:cNvPr>
          <p:cNvPicPr>
            <a:picLocks noChangeAspect="1"/>
          </p:cNvPicPr>
          <p:nvPr/>
        </p:nvPicPr>
        <p:blipFill>
          <a:blip r:embed="rId4"/>
          <a:stretch>
            <a:fillRect/>
          </a:stretch>
        </p:blipFill>
        <p:spPr>
          <a:xfrm>
            <a:off x="4496581" y="4076700"/>
            <a:ext cx="3893207" cy="2502776"/>
          </a:xfrm>
          <a:prstGeom prst="rect">
            <a:avLst/>
          </a:prstGeom>
        </p:spPr>
      </p:pic>
      <p:sp>
        <p:nvSpPr>
          <p:cNvPr id="9" name="TextBox 8">
            <a:extLst>
              <a:ext uri="{FF2B5EF4-FFF2-40B4-BE49-F238E27FC236}">
                <a16:creationId xmlns:a16="http://schemas.microsoft.com/office/drawing/2014/main" id="{3FC127E0-4E72-9246-87FB-0A8BC46C6419}"/>
              </a:ext>
            </a:extLst>
          </p:cNvPr>
          <p:cNvSpPr txBox="1"/>
          <p:nvPr/>
        </p:nvSpPr>
        <p:spPr>
          <a:xfrm>
            <a:off x="336332" y="5454869"/>
            <a:ext cx="3605047" cy="369332"/>
          </a:xfrm>
          <a:prstGeom prst="rect">
            <a:avLst/>
          </a:prstGeom>
          <a:noFill/>
        </p:spPr>
        <p:txBody>
          <a:bodyPr wrap="square" rtlCol="0">
            <a:spAutoFit/>
          </a:bodyPr>
          <a:lstStyle/>
          <a:p>
            <a:r>
              <a:rPr lang="en-US" dirty="0"/>
              <a:t>Kerala 2018</a:t>
            </a:r>
          </a:p>
        </p:txBody>
      </p:sp>
    </p:spTree>
    <p:extLst>
      <p:ext uri="{BB962C8B-B14F-4D97-AF65-F5344CB8AC3E}">
        <p14:creationId xmlns:p14="http://schemas.microsoft.com/office/powerpoint/2010/main" val="2583546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8DEA-4E79-7C4B-8C5A-09EC648F8CB8}"/>
              </a:ext>
            </a:extLst>
          </p:cNvPr>
          <p:cNvSpPr>
            <a:spLocks noGrp="1"/>
          </p:cNvSpPr>
          <p:nvPr>
            <p:ph type="title"/>
          </p:nvPr>
        </p:nvSpPr>
        <p:spPr/>
        <p:txBody>
          <a:bodyPr/>
          <a:lstStyle/>
          <a:p>
            <a:pPr algn="ctr"/>
            <a:r>
              <a:rPr lang="en-US" dirty="0"/>
              <a:t>High-resolution (1-3km) global ensembles</a:t>
            </a:r>
          </a:p>
        </p:txBody>
      </p:sp>
      <p:sp>
        <p:nvSpPr>
          <p:cNvPr id="3" name="Content Placeholder 2">
            <a:extLst>
              <a:ext uri="{FF2B5EF4-FFF2-40B4-BE49-F238E27FC236}">
                <a16:creationId xmlns:a16="http://schemas.microsoft.com/office/drawing/2014/main" id="{9109468C-7CE7-D247-BABA-6E216DB3006A}"/>
              </a:ext>
            </a:extLst>
          </p:cNvPr>
          <p:cNvSpPr>
            <a:spLocks noGrp="1"/>
          </p:cNvSpPr>
          <p:nvPr>
            <p:ph idx="1"/>
          </p:nvPr>
        </p:nvSpPr>
        <p:spPr>
          <a:xfrm>
            <a:off x="628650" y="2393183"/>
            <a:ext cx="7886700" cy="4351338"/>
          </a:xfrm>
        </p:spPr>
        <p:txBody>
          <a:bodyPr/>
          <a:lstStyle/>
          <a:p>
            <a:r>
              <a:rPr lang="en-US" dirty="0"/>
              <a:t>Better representation of extremes</a:t>
            </a:r>
          </a:p>
          <a:p>
            <a:r>
              <a:rPr lang="en-US" dirty="0"/>
              <a:t>Better able to assimilate observations</a:t>
            </a:r>
          </a:p>
          <a:p>
            <a:r>
              <a:rPr lang="en-US" dirty="0"/>
              <a:t>No need for some key </a:t>
            </a:r>
            <a:r>
              <a:rPr lang="en-US" dirty="0" err="1"/>
              <a:t>parametrisations</a:t>
            </a:r>
            <a:r>
              <a:rPr lang="en-US" dirty="0"/>
              <a:t> – smaller systematic errors</a:t>
            </a:r>
          </a:p>
          <a:p>
            <a:r>
              <a:rPr lang="en-US" dirty="0"/>
              <a:t>How many such models to we need?</a:t>
            </a:r>
          </a:p>
          <a:p>
            <a:pPr lvl="1"/>
            <a:r>
              <a:rPr lang="en-US" dirty="0" err="1"/>
              <a:t>Nb</a:t>
            </a:r>
            <a:r>
              <a:rPr lang="en-US" dirty="0"/>
              <a:t>, a “model” should be seen as a piece of code where the inherent uncertainties in e.g. the parametrization process are represented stochastically. </a:t>
            </a:r>
          </a:p>
          <a:p>
            <a:pPr marL="0" indent="0">
              <a:buNone/>
            </a:pPr>
            <a:r>
              <a:rPr lang="en-US" dirty="0"/>
              <a:t>  </a:t>
            </a:r>
          </a:p>
          <a:p>
            <a:pPr lvl="1"/>
            <a:endParaRPr lang="en-US" dirty="0"/>
          </a:p>
        </p:txBody>
      </p:sp>
    </p:spTree>
    <p:extLst>
      <p:ext uri="{BB962C8B-B14F-4D97-AF65-F5344CB8AC3E}">
        <p14:creationId xmlns:p14="http://schemas.microsoft.com/office/powerpoint/2010/main" val="2806389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BAF6EA-AC65-E141-AB7B-291C581DC1F8}"/>
              </a:ext>
            </a:extLst>
          </p:cNvPr>
          <p:cNvPicPr>
            <a:picLocks noChangeAspect="1"/>
          </p:cNvPicPr>
          <p:nvPr/>
        </p:nvPicPr>
        <p:blipFill>
          <a:blip r:embed="rId2"/>
          <a:stretch>
            <a:fillRect/>
          </a:stretch>
        </p:blipFill>
        <p:spPr>
          <a:xfrm>
            <a:off x="630620" y="475224"/>
            <a:ext cx="7620375" cy="6130527"/>
          </a:xfrm>
          <a:prstGeom prst="rect">
            <a:avLst/>
          </a:prstGeom>
        </p:spPr>
      </p:pic>
    </p:spTree>
    <p:extLst>
      <p:ext uri="{BB962C8B-B14F-4D97-AF65-F5344CB8AC3E}">
        <p14:creationId xmlns:p14="http://schemas.microsoft.com/office/powerpoint/2010/main" val="3683552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8DEA-4E79-7C4B-8C5A-09EC648F8CB8}"/>
              </a:ext>
            </a:extLst>
          </p:cNvPr>
          <p:cNvSpPr>
            <a:spLocks noGrp="1"/>
          </p:cNvSpPr>
          <p:nvPr>
            <p:ph type="title"/>
          </p:nvPr>
        </p:nvSpPr>
        <p:spPr>
          <a:xfrm>
            <a:off x="628650" y="996694"/>
            <a:ext cx="7886700" cy="1325563"/>
          </a:xfrm>
        </p:spPr>
        <p:txBody>
          <a:bodyPr>
            <a:noAutofit/>
          </a:bodyPr>
          <a:lstStyle/>
          <a:p>
            <a:pPr algn="ctr"/>
            <a:r>
              <a:rPr lang="en-US" sz="3200" dirty="0">
                <a:solidFill>
                  <a:srgbClr val="FF0000"/>
                </a:solidFill>
              </a:rPr>
              <a:t>High-resolution (1-3km) global ensembles – a computational challenge even by 2030.</a:t>
            </a:r>
            <a:br>
              <a:rPr lang="en-US" sz="3200" dirty="0">
                <a:solidFill>
                  <a:srgbClr val="FF0000"/>
                </a:solidFill>
              </a:rPr>
            </a:br>
            <a:br>
              <a:rPr lang="en-US" sz="3200" dirty="0">
                <a:solidFill>
                  <a:srgbClr val="FF0000"/>
                </a:solidFill>
              </a:rPr>
            </a:br>
            <a:r>
              <a:rPr lang="en-US" sz="3200" dirty="0">
                <a:solidFill>
                  <a:srgbClr val="FF0000"/>
                </a:solidFill>
              </a:rPr>
              <a:t>since HPC also needed for running ensembles and making reforecasts. </a:t>
            </a:r>
          </a:p>
        </p:txBody>
      </p:sp>
      <p:sp>
        <p:nvSpPr>
          <p:cNvPr id="3" name="Content Placeholder 2">
            <a:extLst>
              <a:ext uri="{FF2B5EF4-FFF2-40B4-BE49-F238E27FC236}">
                <a16:creationId xmlns:a16="http://schemas.microsoft.com/office/drawing/2014/main" id="{9109468C-7CE7-D247-BABA-6E216DB3006A}"/>
              </a:ext>
            </a:extLst>
          </p:cNvPr>
          <p:cNvSpPr>
            <a:spLocks noGrp="1"/>
          </p:cNvSpPr>
          <p:nvPr>
            <p:ph idx="1"/>
          </p:nvPr>
        </p:nvSpPr>
        <p:spPr>
          <a:xfrm>
            <a:off x="628650" y="3429000"/>
            <a:ext cx="7886700" cy="4351338"/>
          </a:xfrm>
        </p:spPr>
        <p:txBody>
          <a:bodyPr>
            <a:normAutofit/>
          </a:bodyPr>
          <a:lstStyle/>
          <a:p>
            <a:r>
              <a:rPr lang="en-US" sz="2400" dirty="0"/>
              <a:t>Use of AI for </a:t>
            </a:r>
            <a:r>
              <a:rPr lang="en-US" sz="2400" dirty="0" err="1"/>
              <a:t>parametrisations</a:t>
            </a:r>
            <a:endParaRPr lang="en-US" sz="2400" dirty="0"/>
          </a:p>
          <a:p>
            <a:r>
              <a:rPr lang="en-US" sz="2400" dirty="0"/>
              <a:t>Use of reduced-precision modelling</a:t>
            </a:r>
          </a:p>
          <a:p>
            <a:r>
              <a:rPr lang="en-US" sz="2400" dirty="0"/>
              <a:t>Domain-specific languages. </a:t>
            </a:r>
          </a:p>
          <a:p>
            <a:r>
              <a:rPr lang="en-US" sz="2400" dirty="0"/>
              <a:t>Pool national human and computing resources on the continental scale (c.f. ECMWF)</a:t>
            </a:r>
          </a:p>
        </p:txBody>
      </p:sp>
    </p:spTree>
    <p:extLst>
      <p:ext uri="{BB962C8B-B14F-4D97-AF65-F5344CB8AC3E}">
        <p14:creationId xmlns:p14="http://schemas.microsoft.com/office/powerpoint/2010/main" val="2315184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545" y="2204958"/>
            <a:ext cx="4736710" cy="4477068"/>
          </a:xfrm>
          <a:prstGeom prst="rect">
            <a:avLst/>
          </a:prstGeom>
        </p:spPr>
      </p:pic>
      <p:graphicFrame>
        <p:nvGraphicFramePr>
          <p:cNvPr id="3" name="Object 2">
            <a:extLst>
              <a:ext uri="{FF2B5EF4-FFF2-40B4-BE49-F238E27FC236}">
                <a16:creationId xmlns:a16="http://schemas.microsoft.com/office/drawing/2014/main" id="{D7EC9AC7-21BC-D744-8A85-AE1F7C367B4D}"/>
              </a:ext>
            </a:extLst>
          </p:cNvPr>
          <p:cNvGraphicFramePr>
            <a:graphicFrameLocks noChangeAspect="1"/>
          </p:cNvGraphicFramePr>
          <p:nvPr/>
        </p:nvGraphicFramePr>
        <p:xfrm>
          <a:off x="2211568" y="410365"/>
          <a:ext cx="2251075" cy="1349375"/>
        </p:xfrm>
        <a:graphic>
          <a:graphicData uri="http://schemas.openxmlformats.org/presentationml/2006/ole">
            <mc:AlternateContent xmlns:mc="http://schemas.openxmlformats.org/markup-compatibility/2006">
              <mc:Choice xmlns:v="urn:schemas-microsoft-com:vml" Requires="v">
                <p:oleObj spid="_x0000_s72705" name="Equation" r:id="rId4" imgW="1104900" imgH="660400" progId="Equation.3">
                  <p:embed/>
                </p:oleObj>
              </mc:Choice>
              <mc:Fallback>
                <p:oleObj name="Equation" r:id="rId4" imgW="1104900" imgH="660400" progId="Equation.3">
                  <p:embed/>
                  <p:pic>
                    <p:nvPicPr>
                      <p:cNvPr id="3" name="Object 2">
                        <a:extLst>
                          <a:ext uri="{FF2B5EF4-FFF2-40B4-BE49-F238E27FC236}">
                            <a16:creationId xmlns:a16="http://schemas.microsoft.com/office/drawing/2014/main" id="{D7EC9AC7-21BC-D744-8A85-AE1F7C367B4D}"/>
                          </a:ext>
                        </a:extLst>
                      </p:cNvPr>
                      <p:cNvPicPr>
                        <a:picLocks noChangeAspect="1" noChangeArrowheads="1"/>
                      </p:cNvPicPr>
                      <p:nvPr/>
                    </p:nvPicPr>
                    <p:blipFill>
                      <a:blip r:embed="rId5"/>
                      <a:srcRect/>
                      <a:stretch>
                        <a:fillRect/>
                      </a:stretch>
                    </p:blipFill>
                    <p:spPr bwMode="auto">
                      <a:xfrm>
                        <a:off x="2211568" y="410365"/>
                        <a:ext cx="2251075" cy="1349375"/>
                      </a:xfrm>
                      <a:prstGeom prst="rect">
                        <a:avLst/>
                      </a:prstGeom>
                      <a:solidFill>
                        <a:schemeClr val="bg1"/>
                      </a:solidFill>
                      <a:ln w="9525">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 name="Picture 3">
            <a:extLst>
              <a:ext uri="{FF2B5EF4-FFF2-40B4-BE49-F238E27FC236}">
                <a16:creationId xmlns:a16="http://schemas.microsoft.com/office/drawing/2014/main" id="{E01B0B73-8A6B-4042-AA30-AF6C3D90E950}"/>
              </a:ext>
            </a:extLst>
          </p:cNvPr>
          <p:cNvPicPr>
            <a:picLocks noChangeAspect="1" noChangeArrowheads="1"/>
          </p:cNvPicPr>
          <p:nvPr/>
        </p:nvPicPr>
        <p:blipFill>
          <a:blip r:embed="rId6" cstate="print"/>
          <a:srcRect/>
          <a:stretch>
            <a:fillRect/>
          </a:stretch>
        </p:blipFill>
        <p:spPr bwMode="auto">
          <a:xfrm>
            <a:off x="404037" y="346573"/>
            <a:ext cx="1222640" cy="1476961"/>
          </a:xfrm>
          <a:prstGeom prst="rect">
            <a:avLst/>
          </a:prstGeom>
          <a:noFill/>
        </p:spPr>
      </p:pic>
      <p:sp>
        <p:nvSpPr>
          <p:cNvPr id="2" name="TextBox 1">
            <a:extLst>
              <a:ext uri="{FF2B5EF4-FFF2-40B4-BE49-F238E27FC236}">
                <a16:creationId xmlns:a16="http://schemas.microsoft.com/office/drawing/2014/main" id="{6089E8DA-EE88-464E-9F96-E48064F5A1E6}"/>
              </a:ext>
            </a:extLst>
          </p:cNvPr>
          <p:cNvSpPr txBox="1"/>
          <p:nvPr/>
        </p:nvSpPr>
        <p:spPr>
          <a:xfrm>
            <a:off x="510363" y="1897181"/>
            <a:ext cx="1116314" cy="307777"/>
          </a:xfrm>
          <a:prstGeom prst="rect">
            <a:avLst/>
          </a:prstGeom>
          <a:noFill/>
        </p:spPr>
        <p:txBody>
          <a:bodyPr wrap="square" rtlCol="0">
            <a:spAutoFit/>
          </a:bodyPr>
          <a:lstStyle/>
          <a:p>
            <a:r>
              <a:rPr lang="en-US" sz="1400" dirty="0"/>
              <a:t>Ed Lorenz</a:t>
            </a:r>
          </a:p>
        </p:txBody>
      </p:sp>
      <p:sp>
        <p:nvSpPr>
          <p:cNvPr id="7" name="TextBox 6">
            <a:extLst>
              <a:ext uri="{FF2B5EF4-FFF2-40B4-BE49-F238E27FC236}">
                <a16:creationId xmlns:a16="http://schemas.microsoft.com/office/drawing/2014/main" id="{2E022A6B-3B3B-264F-AC0F-FB9D8F0BB965}"/>
              </a:ext>
            </a:extLst>
          </p:cNvPr>
          <p:cNvSpPr txBox="1"/>
          <p:nvPr/>
        </p:nvSpPr>
        <p:spPr>
          <a:xfrm>
            <a:off x="417831" y="5195614"/>
            <a:ext cx="2424566" cy="1200329"/>
          </a:xfrm>
          <a:prstGeom prst="rect">
            <a:avLst/>
          </a:prstGeom>
          <a:noFill/>
        </p:spPr>
        <p:txBody>
          <a:bodyPr wrap="square" rtlCol="0">
            <a:spAutoFit/>
          </a:bodyPr>
          <a:lstStyle/>
          <a:p>
            <a:pPr algn="ctr"/>
            <a:r>
              <a:rPr lang="en-US" dirty="0">
                <a:solidFill>
                  <a:srgbClr val="FF0000"/>
                </a:solidFill>
              </a:rPr>
              <a:t>Deterministic prediction (even in the short range) makes no scientific sense at all!</a:t>
            </a:r>
          </a:p>
        </p:txBody>
      </p:sp>
    </p:spTree>
    <p:extLst>
      <p:ext uri="{BB962C8B-B14F-4D97-AF65-F5344CB8AC3E}">
        <p14:creationId xmlns:p14="http://schemas.microsoft.com/office/powerpoint/2010/main" val="15917609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8D9F433-3000-4F21-8990-481F8C343C96}" vid="{563C61E2-C488-412B-BE2E-836DB49C08E0}"/>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604C3B73AE9943B737720A48E3AF7C" ma:contentTypeVersion="13" ma:contentTypeDescription="Create a new document." ma:contentTypeScope="" ma:versionID="ec4335e80b11d614f6c506e02c9016f3">
  <xsd:schema xmlns:xsd="http://www.w3.org/2001/XMLSchema" xmlns:xs="http://www.w3.org/2001/XMLSchema" xmlns:p="http://schemas.microsoft.com/office/2006/metadata/properties" xmlns:ns3="60c75bb3-2e3f-4394-b4f4-3e2677e21dfa" xmlns:ns4="9c83b91e-5ffe-420f-9ed1-9dac5903eaec" targetNamespace="http://schemas.microsoft.com/office/2006/metadata/properties" ma:root="true" ma:fieldsID="9d17136d57ba1d0f6e6e6affa5b7df93" ns3:_="" ns4:_="">
    <xsd:import namespace="60c75bb3-2e3f-4394-b4f4-3e2677e21dfa"/>
    <xsd:import namespace="9c83b91e-5ffe-420f-9ed1-9dac5903eae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c75bb3-2e3f-4394-b4f4-3e2677e21df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83b91e-5ffe-420f-9ed1-9dac5903eae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45B2A8-BB7A-4591-B7AA-2DEE38C4847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A95C3AC-5A44-46F2-B42C-DDA639D5B0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c75bb3-2e3f-4394-b4f4-3e2677e21dfa"/>
    <ds:schemaRef ds:uri="9c83b91e-5ffe-420f-9ed1-9dac5903ea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5DA748-FFFA-4EFC-9524-0BF321ECA2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3124</TotalTime>
  <Words>2434</Words>
  <Application>Microsoft Office PowerPoint</Application>
  <PresentationFormat>On-screen Show (4:3)</PresentationFormat>
  <Paragraphs>260</Paragraphs>
  <Slides>47</Slides>
  <Notes>9</Notes>
  <HiddenSlides>0</HiddenSlides>
  <MMClips>0</MMClips>
  <ScaleCrop>false</ScaleCrop>
  <HeadingPairs>
    <vt:vector size="4" baseType="variant">
      <vt:variant>
        <vt:lpstr>Theme</vt:lpstr>
      </vt:variant>
      <vt:variant>
        <vt:i4>6</vt:i4>
      </vt:variant>
      <vt:variant>
        <vt:lpstr>Slide Titles</vt:lpstr>
      </vt:variant>
      <vt:variant>
        <vt:i4>47</vt:i4>
      </vt:variant>
    </vt:vector>
  </HeadingPairs>
  <TitlesOfParts>
    <vt:vector size="53" baseType="lpstr">
      <vt:lpstr>Office Theme</vt:lpstr>
      <vt:lpstr>3_Office Theme</vt:lpstr>
      <vt:lpstr>Default Theme</vt:lpstr>
      <vt:lpstr>2_Office Theme</vt:lpstr>
      <vt:lpstr>1_Office Theme</vt:lpstr>
      <vt:lpstr>4_Office Theme</vt:lpstr>
      <vt:lpstr>PowerPoint Presentation</vt:lpstr>
      <vt:lpstr>Send us your questions</vt:lpstr>
      <vt:lpstr>PowerPoint Presentation</vt:lpstr>
      <vt:lpstr>PowerPoint Presentation</vt:lpstr>
      <vt:lpstr>Why Bother?</vt:lpstr>
      <vt:lpstr>High-resolution (1-3km) global ensembles</vt:lpstr>
      <vt:lpstr>PowerPoint Presentation</vt:lpstr>
      <vt:lpstr>High-resolution (1-3km) global ensembles – a computational challenge even by 2030.  since HPC also needed for running ensembles and making reforecasts. </vt:lpstr>
      <vt:lpstr>PowerPoint Presentation</vt:lpstr>
      <vt:lpstr>PowerPoint Presentation</vt:lpstr>
      <vt:lpstr>PowerPoint Presentation</vt:lpstr>
      <vt:lpstr>Downscaling – Limited Area Models or AI?  Major challenge to run 50-member ensembles of say 100m-1km LAMs to 10-14 days over continental scales.   Much of the LAM effort is fragmented and in developing countries  ensemble LAMs are almost non-existent.   Need hindcast/reforecast data to properly assess skill, e.g. when weather forecast ensembles drive impact models.   Is there an alternative?       </vt:lpstr>
      <vt:lpstr>PowerPoint Presentation</vt:lpstr>
      <vt:lpstr>PowerPoint Presentation</vt:lpstr>
      <vt:lpstr>Could AI replace medium-range NWP?</vt:lpstr>
      <vt:lpstr>Private-Public Partnerships</vt:lpstr>
      <vt:lpstr>Scientific Collaboration</vt:lpstr>
      <vt:lpstr>PowerPoint Presentation</vt:lpstr>
      <vt:lpstr>COP26</vt:lpstr>
      <vt:lpstr>Mandate of NMSs in 2030</vt:lpstr>
      <vt:lpstr>Send us your questions</vt:lpstr>
      <vt:lpstr>PowerPoint Presentation</vt:lpstr>
      <vt:lpstr>PowerPoint Presentation</vt:lpstr>
      <vt:lpstr>Private sector: companies</vt:lpstr>
      <vt:lpstr>Delivering the Vision</vt:lpstr>
      <vt:lpstr>And by enhanced cross-sectoral co-operation</vt:lpstr>
      <vt:lpstr>Send us your questions</vt:lpstr>
      <vt:lpstr>PowerPoint Presentation</vt:lpstr>
      <vt:lpstr>WMO’s role in global NWP</vt:lpstr>
      <vt:lpstr>The need for global exchange of weather and climate observations is well understood, codified in international agreements, and in principle uncontroversial</vt:lpstr>
      <vt:lpstr>Which observations are currently exchanged? (Example: surface pressure observations)</vt:lpstr>
      <vt:lpstr>Why is observational data exchange falling short, and how do we improve it?</vt:lpstr>
      <vt:lpstr>Global Basic Observing Network (GBON)</vt:lpstr>
      <vt:lpstr>PowerPoint Presentation</vt:lpstr>
      <vt:lpstr>PowerPoint Presentation</vt:lpstr>
      <vt:lpstr>Final remarks</vt:lpstr>
      <vt:lpstr>Send us your questions</vt:lpstr>
      <vt:lpstr>PowerPoint Presentation</vt:lpstr>
      <vt:lpstr>PowerPoint Presentation</vt:lpstr>
      <vt:lpstr>PowerPoint Presentation</vt:lpstr>
      <vt:lpstr>We can’t expect overnight changes... need a Transition Path!</vt:lpstr>
      <vt:lpstr>PowerPoint Presentation</vt:lpstr>
      <vt:lpstr>Transition Path:  Regional modelling platform</vt:lpstr>
      <vt:lpstr>PowerPoint Presentation</vt:lpstr>
      <vt:lpstr>Fundamentals</vt:lpstr>
      <vt:lpstr>Send us your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NWP in 2030</dc:title>
  <dc:creator>Anna-Maria Bogdanova</dc:creator>
  <cp:lastModifiedBy>Anna-Maria Bogdanova</cp:lastModifiedBy>
  <cp:revision>16</cp:revision>
  <dcterms:created xsi:type="dcterms:W3CDTF">2020-06-27T11:33:30Z</dcterms:created>
  <dcterms:modified xsi:type="dcterms:W3CDTF">2020-07-07T16:55:17Z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0x010100FD604C3B73AE9943B737720A48E3AF7C</vt:lpwstr>
  </property>
</Properties>
</file>