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Lst>
  <p:notesMasterIdLst>
    <p:notesMasterId r:id="rId29"/>
  </p:notesMasterIdLst>
  <p:sldIdLst>
    <p:sldId id="256" r:id="rId6"/>
    <p:sldId id="1320" r:id="rId7"/>
    <p:sldId id="1324" r:id="rId8"/>
    <p:sldId id="540" r:id="rId9"/>
    <p:sldId id="1322" r:id="rId10"/>
    <p:sldId id="1321" r:id="rId11"/>
    <p:sldId id="1304" r:id="rId12"/>
    <p:sldId id="1305" r:id="rId13"/>
    <p:sldId id="1306" r:id="rId14"/>
    <p:sldId id="1307" r:id="rId15"/>
    <p:sldId id="1308" r:id="rId16"/>
    <p:sldId id="1309" r:id="rId17"/>
    <p:sldId id="1310" r:id="rId18"/>
    <p:sldId id="1311" r:id="rId19"/>
    <p:sldId id="1312" r:id="rId20"/>
    <p:sldId id="1313" r:id="rId21"/>
    <p:sldId id="1314" r:id="rId22"/>
    <p:sldId id="1315" r:id="rId23"/>
    <p:sldId id="1316" r:id="rId24"/>
    <p:sldId id="1317" r:id="rId25"/>
    <p:sldId id="1318" r:id="rId26"/>
    <p:sldId id="1319" r:id="rId27"/>
    <p:sldId id="12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C9DD6-2BD7-493A-97B6-AA4BBA78611F}" v="22" dt="2020-10-27T18:16:13.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300C8-742E-4DB8-BA5E-8183FC055202}" type="datetimeFigureOut">
              <a:rPr lang="en-US" smtClean="0"/>
              <a:t>10/27/2020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A2DD9-BD08-42B9-8BDA-85F8C7C17B8D}" type="slidenum">
              <a:rPr lang="en-US" smtClean="0"/>
              <a:t>‹#›</a:t>
            </a:fld>
            <a:endParaRPr lang="en-US"/>
          </a:p>
        </p:txBody>
      </p:sp>
    </p:spTree>
    <p:extLst>
      <p:ext uri="{BB962C8B-B14F-4D97-AF65-F5344CB8AC3E}">
        <p14:creationId xmlns:p14="http://schemas.microsoft.com/office/powerpoint/2010/main" val="47582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7</a:t>
            </a:fld>
            <a:endParaRPr lang="de-DE"/>
          </a:p>
        </p:txBody>
      </p:sp>
    </p:spTree>
    <p:extLst>
      <p:ext uri="{BB962C8B-B14F-4D97-AF65-F5344CB8AC3E}">
        <p14:creationId xmlns:p14="http://schemas.microsoft.com/office/powerpoint/2010/main" val="369979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8</a:t>
            </a:fld>
            <a:endParaRPr lang="de-DE"/>
          </a:p>
        </p:txBody>
      </p:sp>
    </p:spTree>
    <p:extLst>
      <p:ext uri="{BB962C8B-B14F-4D97-AF65-F5344CB8AC3E}">
        <p14:creationId xmlns:p14="http://schemas.microsoft.com/office/powerpoint/2010/main" val="410991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9</a:t>
            </a:fld>
            <a:endParaRPr lang="de-DE"/>
          </a:p>
        </p:txBody>
      </p:sp>
    </p:spTree>
    <p:extLst>
      <p:ext uri="{BB962C8B-B14F-4D97-AF65-F5344CB8AC3E}">
        <p14:creationId xmlns:p14="http://schemas.microsoft.com/office/powerpoint/2010/main" val="356256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10</a:t>
            </a:fld>
            <a:endParaRPr lang="de-DE"/>
          </a:p>
        </p:txBody>
      </p:sp>
    </p:spTree>
    <p:extLst>
      <p:ext uri="{BB962C8B-B14F-4D97-AF65-F5344CB8AC3E}">
        <p14:creationId xmlns:p14="http://schemas.microsoft.com/office/powerpoint/2010/main" val="340287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15</a:t>
            </a:fld>
            <a:endParaRPr lang="de-DE"/>
          </a:p>
        </p:txBody>
      </p:sp>
    </p:spTree>
    <p:extLst>
      <p:ext uri="{BB962C8B-B14F-4D97-AF65-F5344CB8AC3E}">
        <p14:creationId xmlns:p14="http://schemas.microsoft.com/office/powerpoint/2010/main" val="101520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19</a:t>
            </a:fld>
            <a:endParaRPr lang="de-DE"/>
          </a:p>
        </p:txBody>
      </p:sp>
    </p:spTree>
    <p:extLst>
      <p:ext uri="{BB962C8B-B14F-4D97-AF65-F5344CB8AC3E}">
        <p14:creationId xmlns:p14="http://schemas.microsoft.com/office/powerpoint/2010/main" val="66000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9485611-F4DE-43EB-A1C1-C04B2C9906BB}" type="slidenum">
              <a:rPr lang="de-DE" smtClean="0"/>
              <a:t>20</a:t>
            </a:fld>
            <a:endParaRPr lang="de-DE"/>
          </a:p>
        </p:txBody>
      </p:sp>
    </p:spTree>
    <p:extLst>
      <p:ext uri="{BB962C8B-B14F-4D97-AF65-F5344CB8AC3E}">
        <p14:creationId xmlns:p14="http://schemas.microsoft.com/office/powerpoint/2010/main" val="350185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A736EBA-4E1F-4E4B-9957-3BC09977857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195005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36EBA-4E1F-4E4B-9957-3BC09977857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5336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36EBA-4E1F-4E4B-9957-3BC09977857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193005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8" y="1152001"/>
            <a:ext cx="8353425" cy="480132"/>
          </a:xfrm>
        </p:spPr>
        <p:txBody>
          <a:bodyPr/>
          <a:lstStyle>
            <a:lvl1pPr>
              <a:defRPr sz="2600"/>
            </a:lvl1pPr>
          </a:lstStyle>
          <a:p>
            <a:r>
              <a:rPr lang="de-DE"/>
              <a:t>Folientitel durch Klicken bearbeiten</a:t>
            </a:r>
          </a:p>
        </p:txBody>
      </p:sp>
      <p:sp>
        <p:nvSpPr>
          <p:cNvPr id="3" name="Content Placeholder 2"/>
          <p:cNvSpPr>
            <a:spLocks noGrp="1"/>
          </p:cNvSpPr>
          <p:nvPr>
            <p:ph idx="1" hasCustomPrompt="1"/>
          </p:nvPr>
        </p:nvSpPr>
        <p:spPr>
          <a:xfrm>
            <a:off x="395287" y="1825626"/>
            <a:ext cx="8353426" cy="4196292"/>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a:t>Inhalt durch klicken auf ein Symbol einfügen oder Text eingeben. </a:t>
            </a:r>
          </a:p>
        </p:txBody>
      </p:sp>
      <p:sp>
        <p:nvSpPr>
          <p:cNvPr id="7" name="Datumsplatzhalter 6"/>
          <p:cNvSpPr>
            <a:spLocks noGrp="1"/>
          </p:cNvSpPr>
          <p:nvPr>
            <p:ph type="dt" sz="half" idx="10"/>
          </p:nvPr>
        </p:nvSpPr>
        <p:spPr/>
        <p:txBody>
          <a:bodyPr/>
          <a:lstStyle/>
          <a:p>
            <a:r>
              <a:rPr lang="de-DE"/>
              <a:t>October 2020</a:t>
            </a:r>
          </a:p>
        </p:txBody>
      </p:sp>
      <p:sp>
        <p:nvSpPr>
          <p:cNvPr id="8" name="Fußzeilenplatzhalter 7"/>
          <p:cNvSpPr>
            <a:spLocks noGrp="1"/>
          </p:cNvSpPr>
          <p:nvPr>
            <p:ph type="ftr" sz="quarter" idx="11"/>
          </p:nvPr>
        </p:nvSpPr>
        <p:spPr/>
        <p:txBody>
          <a:bodyPr/>
          <a:lstStyle/>
          <a:p>
            <a:r>
              <a:rPr lang="de-DE"/>
              <a:t>Gerhard Adrian</a:t>
            </a:r>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a:p>
        </p:txBody>
      </p:sp>
    </p:spTree>
    <p:extLst>
      <p:ext uri="{BB962C8B-B14F-4D97-AF65-F5344CB8AC3E}">
        <p14:creationId xmlns:p14="http://schemas.microsoft.com/office/powerpoint/2010/main" val="381565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7" name="Bildplatzhalter 6" descr="Schmuckbild ohne inhaltlichen Bezug zum Vortrag." title="Schmuckbild"/>
          <p:cNvSpPr>
            <a:spLocks noGrp="1"/>
          </p:cNvSpPr>
          <p:nvPr>
            <p:ph type="pic" sz="quarter" idx="13" hasCustomPrompt="1"/>
          </p:nvPr>
        </p:nvSpPr>
        <p:spPr>
          <a:xfrm>
            <a:off x="468314" y="1221317"/>
            <a:ext cx="8207375" cy="4800600"/>
          </a:xfrm>
          <a:solidFill>
            <a:schemeClr val="bg2"/>
          </a:solidFill>
        </p:spPr>
        <p:txBody>
          <a:bodyPr anchor="t" anchorCtr="1"/>
          <a:lstStyle>
            <a:lvl1pPr marL="0" indent="0" algn="ctr">
              <a:buFontTx/>
              <a:buNone/>
              <a:defRPr sz="3600" baseline="0">
                <a:solidFill>
                  <a:schemeClr val="tx2"/>
                </a:solidFill>
              </a:defRPr>
            </a:lvl1pPr>
          </a:lstStyle>
          <a:p>
            <a:r>
              <a:rPr lang="de-DE"/>
              <a:t>Platzhalter für (Titel-) Bild, durch Klicken auf Symbol hinzufügen</a:t>
            </a:r>
          </a:p>
        </p:txBody>
      </p:sp>
      <p:sp>
        <p:nvSpPr>
          <p:cNvPr id="2" name="Title 1"/>
          <p:cNvSpPr>
            <a:spLocks noGrp="1"/>
          </p:cNvSpPr>
          <p:nvPr>
            <p:ph type="ctrTitle" hasCustomPrompt="1"/>
          </p:nvPr>
        </p:nvSpPr>
        <p:spPr>
          <a:xfrm>
            <a:off x="395288" y="5312499"/>
            <a:ext cx="8353425" cy="869045"/>
          </a:xfrm>
          <a:solidFill>
            <a:schemeClr val="bg1"/>
          </a:solidFill>
        </p:spPr>
        <p:txBody>
          <a:bodyPr tIns="144000" bIns="90000" anchor="b"/>
          <a:lstStyle>
            <a:lvl1pPr algn="ctr">
              <a:defRPr sz="3000"/>
            </a:lvl1pPr>
          </a:lstStyle>
          <a:p>
            <a:r>
              <a:rPr lang="de-DE"/>
              <a:t>Titel durch Klicken bearbeiten</a:t>
            </a:r>
            <a:endParaRPr lang="en-US"/>
          </a:p>
        </p:txBody>
      </p:sp>
      <p:sp>
        <p:nvSpPr>
          <p:cNvPr id="3" name="Datumsplatzhalter 2"/>
          <p:cNvSpPr>
            <a:spLocks noGrp="1"/>
          </p:cNvSpPr>
          <p:nvPr>
            <p:ph type="dt" sz="half" idx="14"/>
          </p:nvPr>
        </p:nvSpPr>
        <p:spPr>
          <a:xfrm>
            <a:off x="542166" y="6319070"/>
            <a:ext cx="2143884" cy="366183"/>
          </a:xfrm>
        </p:spPr>
        <p:txBody>
          <a:bodyPr/>
          <a:lstStyle/>
          <a:p>
            <a:r>
              <a:rPr lang="de-DE"/>
              <a:t>October 2020</a:t>
            </a:r>
          </a:p>
        </p:txBody>
      </p:sp>
      <p:sp>
        <p:nvSpPr>
          <p:cNvPr id="5" name="Fußzeilenplatzhalter 4"/>
          <p:cNvSpPr>
            <a:spLocks noGrp="1"/>
          </p:cNvSpPr>
          <p:nvPr>
            <p:ph type="ftr" sz="quarter" idx="15"/>
          </p:nvPr>
        </p:nvSpPr>
        <p:spPr>
          <a:xfrm>
            <a:off x="3262313" y="6319070"/>
            <a:ext cx="5413375" cy="366183"/>
          </a:xfrm>
        </p:spPr>
        <p:txBody>
          <a:bodyPr/>
          <a:lstStyle/>
          <a:p>
            <a:r>
              <a:rPr lang="de-DE"/>
              <a:t>Gerhard Adrian</a:t>
            </a:r>
          </a:p>
        </p:txBody>
      </p:sp>
    </p:spTree>
    <p:extLst>
      <p:ext uri="{BB962C8B-B14F-4D97-AF65-F5344CB8AC3E}">
        <p14:creationId xmlns:p14="http://schemas.microsoft.com/office/powerpoint/2010/main" val="14686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36EBA-4E1F-4E4B-9957-3BC09977857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212008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36EBA-4E1F-4E4B-9957-3BC09977857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408401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A736EBA-4E1F-4E4B-9957-3BC09977857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871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A736EBA-4E1F-4E4B-9957-3BC09977857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13737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A736EBA-4E1F-4E4B-9957-3BC09977857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315288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36EBA-4E1F-4E4B-9957-3BC09977857A}"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241691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736EBA-4E1F-4E4B-9957-3BC09977857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307304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736EBA-4E1F-4E4B-9957-3BC09977857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2985F-8DCD-D448-9126-C9863362D638}" type="slidenum">
              <a:rPr lang="en-US" smtClean="0"/>
              <a:t>‹#›</a:t>
            </a:fld>
            <a:endParaRPr lang="en-US"/>
          </a:p>
        </p:txBody>
      </p:sp>
    </p:spTree>
    <p:extLst>
      <p:ext uri="{BB962C8B-B14F-4D97-AF65-F5344CB8AC3E}">
        <p14:creationId xmlns:p14="http://schemas.microsoft.com/office/powerpoint/2010/main" val="151880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36EBA-4E1F-4E4B-9957-3BC09977857A}" type="datetimeFigureOut">
              <a:rPr lang="en-US" smtClean="0"/>
              <a:t>10/27/2020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2985F-8DCD-D448-9126-C9863362D638}" type="slidenum">
              <a:rPr lang="en-US" smtClean="0"/>
              <a:t>‹#›</a:t>
            </a:fld>
            <a:endParaRPr lang="en-US"/>
          </a:p>
        </p:txBody>
      </p:sp>
    </p:spTree>
    <p:extLst>
      <p:ext uri="{BB962C8B-B14F-4D97-AF65-F5344CB8AC3E}">
        <p14:creationId xmlns:p14="http://schemas.microsoft.com/office/powerpoint/2010/main" val="711331836"/>
      </p:ext>
    </p:extLst>
  </p:cSld>
  <p:clrMap bg1="lt1" tx1="dk1" bg2="lt2" tx2="dk2" accent1="accent1" accent2="accent2" accent3="accent3" accent4="accent4" accent5="accent5" accent6="accent6" hlink="hlink" folHlink="folHlink"/>
  <p:sldLayoutIdLst>
    <p:sldLayoutId id="2147483661" r:id="rId1"/>
    <p:sldLayoutId id="2147483769" r:id="rId2"/>
    <p:sldLayoutId id="2147483663" r:id="rId3"/>
    <p:sldLayoutId id="2147483664" r:id="rId4"/>
    <p:sldLayoutId id="2147483665" r:id="rId5"/>
    <p:sldLayoutId id="2147483666" r:id="rId6"/>
    <p:sldLayoutId id="2147483667" r:id="rId7"/>
    <p:sldLayoutId id="2147483668" r:id="rId8"/>
    <p:sldLayoutId id="2147483669" r:id="rId9"/>
    <p:sldLayoutId id="2147483768"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DWD-Logo" descr="Wort-Bild-Marke des Deutschen Wetterdienst. Wetter und Klima aus einer Hand." title="DWD-Logo"/>
          <p:cNvPicPr>
            <a:picLocks noChangeAspect="1"/>
          </p:cNvPicPr>
          <p:nvPr userDrawn="1"/>
        </p:nvPicPr>
        <p:blipFill>
          <a:blip r:embed="rId4"/>
          <a:stretch>
            <a:fillRect/>
          </a:stretch>
        </p:blipFill>
        <p:spPr>
          <a:xfrm>
            <a:off x="7387610" y="192000"/>
            <a:ext cx="1612390" cy="576000"/>
          </a:xfrm>
          <a:prstGeom prst="rect">
            <a:avLst/>
          </a:prstGeom>
        </p:spPr>
      </p:pic>
      <p:cxnSp>
        <p:nvCxnSpPr>
          <p:cNvPr id="10" name="Inhalt beginnt" descr="Ab hier sollte der Inhalt der Folie beginnen." title="Horizontale Linie"/>
          <p:cNvCxnSpPr/>
          <p:nvPr userDrawn="1"/>
        </p:nvCxnSpPr>
        <p:spPr>
          <a:xfrm>
            <a:off x="144000" y="960000"/>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 name="Titleplatzhalter"/>
          <p:cNvSpPr>
            <a:spLocks noGrp="1"/>
          </p:cNvSpPr>
          <p:nvPr>
            <p:ph type="title"/>
          </p:nvPr>
        </p:nvSpPr>
        <p:spPr>
          <a:xfrm>
            <a:off x="395287" y="864000"/>
            <a:ext cx="8353425" cy="360099"/>
          </a:xfrm>
          <a:prstGeom prst="rect">
            <a:avLst/>
          </a:prstGeom>
        </p:spPr>
        <p:txBody>
          <a:bodyPr vert="horz" wrap="square" lIns="72000" tIns="0" rIns="72000" bIns="0" rtlCol="0" anchor="t" anchorCtr="0">
            <a:spAutoFit/>
          </a:bodyPr>
          <a:lstStyle/>
          <a:p>
            <a:r>
              <a:rPr lang="de-DE"/>
              <a:t>Folientitel durch Klicken bearbeiten</a:t>
            </a:r>
            <a:endParaRPr lang="en-US"/>
          </a:p>
        </p:txBody>
      </p:sp>
      <p:sp>
        <p:nvSpPr>
          <p:cNvPr id="13" name="Textplatzhalter"/>
          <p:cNvSpPr>
            <a:spLocks noGrp="1"/>
          </p:cNvSpPr>
          <p:nvPr>
            <p:ph type="body" idx="1"/>
          </p:nvPr>
        </p:nvSpPr>
        <p:spPr>
          <a:xfrm>
            <a:off x="395288" y="1826686"/>
            <a:ext cx="8353425" cy="4200965"/>
          </a:xfrm>
          <a:prstGeom prst="rect">
            <a:avLst/>
          </a:prstGeom>
        </p:spPr>
        <p:txBody>
          <a:bodyPr vert="horz" lIns="72000" tIns="36000" rIns="72000" bIns="36000" rtlCol="0">
            <a:normAutofit/>
          </a:bodyPr>
          <a:lstStyle/>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a:ln>
                  <a:noFill/>
                </a:ln>
                <a:solidFill>
                  <a:srgbClr val="000000"/>
                </a:solidFill>
                <a:effectLst/>
                <a:uLnTx/>
                <a:uFillTx/>
                <a:latin typeface="+mn-lt"/>
                <a:ea typeface="+mn-ea"/>
                <a:cs typeface="+mn-cs"/>
              </a:rPr>
              <a:t>Text durch Klicken hinzufügen</a:t>
            </a:r>
          </a:p>
          <a:p>
            <a:pPr marL="692150" marR="0" lvl="1"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a:ln>
                  <a:noFill/>
                </a:ln>
                <a:solidFill>
                  <a:srgbClr val="000000"/>
                </a:solidFill>
                <a:effectLst/>
                <a:uLnTx/>
                <a:uFillTx/>
                <a:latin typeface="+mn-lt"/>
              </a:rPr>
              <a:t>Zweite Ebene</a:t>
            </a:r>
          </a:p>
          <a:p>
            <a:pPr marL="1143000" marR="0" lvl="2"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a:ln>
                  <a:noFill/>
                </a:ln>
                <a:solidFill>
                  <a:srgbClr val="000000"/>
                </a:solidFill>
                <a:effectLst/>
                <a:uLnTx/>
                <a:uFillTx/>
                <a:latin typeface="+mn-lt"/>
              </a:rPr>
              <a:t>Dritte Ebene</a:t>
            </a:r>
          </a:p>
          <a:p>
            <a:pPr marL="1600200" marR="0" lvl="3"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a:ln>
                  <a:noFill/>
                </a:ln>
                <a:solidFill>
                  <a:srgbClr val="000000"/>
                </a:solidFill>
                <a:effectLst/>
                <a:uLnTx/>
                <a:uFillTx/>
                <a:latin typeface="+mn-lt"/>
              </a:rPr>
              <a:t>Vierte Ebene</a:t>
            </a:r>
          </a:p>
          <a:p>
            <a:pPr marL="2057400" marR="0" lvl="4"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a:ln>
                  <a:noFill/>
                </a:ln>
                <a:solidFill>
                  <a:srgbClr val="000000"/>
                </a:solidFill>
                <a:effectLst/>
                <a:uLnTx/>
                <a:uFillTx/>
                <a:latin typeface="+mn-lt"/>
              </a:rPr>
              <a:t>Fünfte Ebene</a:t>
            </a:r>
          </a:p>
        </p:txBody>
      </p:sp>
      <p:cxnSp>
        <p:nvCxnSpPr>
          <p:cNvPr id="12" name="Inhalt endet" descr="Ab hier sollte der Inhalt der Folie beginnen." title="Horizontale Linie"/>
          <p:cNvCxnSpPr/>
          <p:nvPr userDrawn="1"/>
        </p:nvCxnSpPr>
        <p:spPr>
          <a:xfrm>
            <a:off x="144000" y="6211904"/>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Bundesadler" descr="Bundesadler_kleine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44002" y="6310160"/>
            <a:ext cx="309177" cy="3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p:cNvSpPr>
            <a:spLocks noGrp="1"/>
          </p:cNvSpPr>
          <p:nvPr>
            <p:ph type="dt" sz="half" idx="2"/>
          </p:nvPr>
        </p:nvSpPr>
        <p:spPr>
          <a:xfrm>
            <a:off x="542166" y="6319070"/>
            <a:ext cx="2143884" cy="366183"/>
          </a:xfrm>
          <a:prstGeom prst="rect">
            <a:avLst/>
          </a:prstGeom>
        </p:spPr>
        <p:txBody>
          <a:bodyPr vert="horz" lIns="91440" tIns="14400" rIns="91440" bIns="0" rtlCol="0" anchor="ctr"/>
          <a:lstStyle>
            <a:lvl1pPr algn="l">
              <a:defRPr sz="1000">
                <a:solidFill>
                  <a:schemeClr val="tx1">
                    <a:tint val="75000"/>
                  </a:schemeClr>
                </a:solidFill>
              </a:defRPr>
            </a:lvl1pPr>
          </a:lstStyle>
          <a:p>
            <a:r>
              <a:rPr lang="de-DE"/>
              <a:t>October 2020</a:t>
            </a:r>
          </a:p>
        </p:txBody>
      </p:sp>
      <p:sp>
        <p:nvSpPr>
          <p:cNvPr id="8" name="Fußzeilenplatzhalter"/>
          <p:cNvSpPr>
            <a:spLocks noGrp="1"/>
          </p:cNvSpPr>
          <p:nvPr>
            <p:ph type="ftr" sz="quarter" idx="3"/>
          </p:nvPr>
        </p:nvSpPr>
        <p:spPr>
          <a:xfrm>
            <a:off x="2686051" y="6319070"/>
            <a:ext cx="5539313" cy="366183"/>
          </a:xfrm>
          <a:prstGeom prst="rect">
            <a:avLst/>
          </a:prstGeom>
        </p:spPr>
        <p:txBody>
          <a:bodyPr vert="horz" lIns="91440" tIns="14400" rIns="91440" bIns="0" rtlCol="0" anchor="ctr"/>
          <a:lstStyle>
            <a:lvl1pPr algn="r">
              <a:defRPr sz="1000">
                <a:solidFill>
                  <a:schemeClr val="tx1">
                    <a:tint val="75000"/>
                  </a:schemeClr>
                </a:solidFill>
              </a:defRPr>
            </a:lvl1pPr>
          </a:lstStyle>
          <a:p>
            <a:r>
              <a:rPr lang="de-DE"/>
              <a:t>Gerhard Adrian</a:t>
            </a:r>
          </a:p>
        </p:txBody>
      </p:sp>
      <p:sp>
        <p:nvSpPr>
          <p:cNvPr id="9" name="Foliennummernplatzhalter"/>
          <p:cNvSpPr>
            <a:spLocks noGrp="1"/>
          </p:cNvSpPr>
          <p:nvPr>
            <p:ph type="sldNum" sz="quarter" idx="4"/>
          </p:nvPr>
        </p:nvSpPr>
        <p:spPr>
          <a:xfrm>
            <a:off x="8225363" y="6319070"/>
            <a:ext cx="523350" cy="366183"/>
          </a:xfrm>
          <a:prstGeom prst="rect">
            <a:avLst/>
          </a:prstGeom>
        </p:spPr>
        <p:txBody>
          <a:bodyPr vert="horz" lIns="91440" tIns="14400" rIns="91440" bIns="0" rtlCol="0" anchor="ctr"/>
          <a:lstStyle>
            <a:lvl1pPr algn="r">
              <a:defRPr sz="1000">
                <a:solidFill>
                  <a:schemeClr val="tx1">
                    <a:tint val="75000"/>
                  </a:schemeClr>
                </a:solidFill>
              </a:defRPr>
            </a:lvl1pPr>
          </a:lstStyle>
          <a:p>
            <a:fld id="{6558FC84-22FA-4F5E-86B7-A7761BE44B02}" type="slidenum">
              <a:rPr lang="de-DE" smtClean="0"/>
              <a:pPr/>
              <a:t>‹#›</a:t>
            </a:fld>
            <a:endParaRPr lang="de-DE"/>
          </a:p>
        </p:txBody>
      </p:sp>
    </p:spTree>
    <p:extLst>
      <p:ext uri="{BB962C8B-B14F-4D97-AF65-F5344CB8AC3E}">
        <p14:creationId xmlns:p14="http://schemas.microsoft.com/office/powerpoint/2010/main" val="1834866029"/>
      </p:ext>
    </p:extLst>
  </p:cSld>
  <p:clrMap bg1="lt1" tx1="dk1" bg2="lt2" tx2="dk2" accent1="accent1" accent2="accent2" accent3="accent3" accent4="accent4" accent5="accent5" accent6="accent6" hlink="hlink" folHlink="folHlink"/>
  <p:sldLayoutIdLst>
    <p:sldLayoutId id="2147483662" r:id="rId1"/>
    <p:sldLayoutId id="2147483670" r:id="rId2"/>
  </p:sldLayoutIdLst>
  <p:hf hd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600" kern="1200" baseline="0">
          <a:solidFill>
            <a:schemeClr val="tx1"/>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769" userDrawn="1">
          <p15:clr>
            <a:srgbClr val="F26B43"/>
          </p15:clr>
        </p15:guide>
        <p15:guide id="3" orient="horz" pos="3823" userDrawn="1">
          <p15:clr>
            <a:srgbClr val="F26B43"/>
          </p15:clr>
        </p15:guide>
        <p15:guide id="4" pos="5511" userDrawn="1">
          <p15:clr>
            <a:srgbClr val="F26B43"/>
          </p15:clr>
        </p15:guide>
        <p15:guide id="5" pos="249" userDrawn="1">
          <p15:clr>
            <a:srgbClr val="F26B43"/>
          </p15:clr>
        </p15:guide>
        <p15:guide id="6" pos="5465" userDrawn="1">
          <p15:clr>
            <a:srgbClr val="F26B43"/>
          </p15:clr>
        </p15:guide>
        <p15:guide id="7" pos="2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file:////var/folders/gw/q3j__pg52yn76n51xksx719m0000gn/T/com.microsoft.Powerpoint/converted_emf.em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file:////var/folders/gw/q3j__pg52yn76n51xksx719m0000gn/T/com.microsoft.Powerpoint/converted_emf.em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537E-D938-E44F-8928-29572E2CC199}"/>
              </a:ext>
            </a:extLst>
          </p:cNvPr>
          <p:cNvPicPr>
            <a:picLocks noChangeAspect="1"/>
          </p:cNvPicPr>
          <p:nvPr/>
        </p:nvPicPr>
        <p:blipFill>
          <a:blip r:link="rId3"/>
          <a:stretch>
            <a:fillRect/>
          </a:stretch>
        </p:blipFill>
        <p:spPr>
          <a:xfrm>
            <a:off x="952500" y="1809750"/>
            <a:ext cx="47625" cy="57150"/>
          </a:xfrm>
          <a:prstGeom prst="rect">
            <a:avLst/>
          </a:prstGeom>
        </p:spPr>
      </p:pic>
      <p:pic>
        <p:nvPicPr>
          <p:cNvPr id="7" name="Picture 6">
            <a:extLst>
              <a:ext uri="{FF2B5EF4-FFF2-40B4-BE49-F238E27FC236}">
                <a16:creationId xmlns:a16="http://schemas.microsoft.com/office/drawing/2014/main" id="{22EC37D8-5615-452A-97D0-51BE697DB7CB}"/>
              </a:ext>
            </a:extLst>
          </p:cNvPr>
          <p:cNvPicPr>
            <a:picLocks noChangeAspect="1"/>
          </p:cNvPicPr>
          <p:nvPr/>
        </p:nvPicPr>
        <p:blipFill>
          <a:blip r:embed="rId4"/>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3739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2DDC5-24C5-E043-AD4F-659D0708F291}"/>
              </a:ext>
            </a:extLst>
          </p:cNvPr>
          <p:cNvSpPr>
            <a:spLocks noGrp="1"/>
          </p:cNvSpPr>
          <p:nvPr>
            <p:ph type="title"/>
          </p:nvPr>
        </p:nvSpPr>
        <p:spPr/>
        <p:txBody>
          <a:bodyPr/>
          <a:lstStyle/>
          <a:p>
            <a:r>
              <a:rPr lang="en-GB"/>
              <a:t>WMO Perspective (II)</a:t>
            </a:r>
          </a:p>
        </p:txBody>
      </p:sp>
      <p:sp>
        <p:nvSpPr>
          <p:cNvPr id="3" name="Inhaltsplatzhalter 2">
            <a:extLst>
              <a:ext uri="{FF2B5EF4-FFF2-40B4-BE49-F238E27FC236}">
                <a16:creationId xmlns:a16="http://schemas.microsoft.com/office/drawing/2014/main" id="{2006CC83-5BB7-3449-B697-A71C53153FFA}"/>
              </a:ext>
            </a:extLst>
          </p:cNvPr>
          <p:cNvSpPr>
            <a:spLocks noGrp="1"/>
          </p:cNvSpPr>
          <p:nvPr>
            <p:ph idx="1"/>
          </p:nvPr>
        </p:nvSpPr>
        <p:spPr/>
        <p:txBody>
          <a:bodyPr>
            <a:normAutofit/>
          </a:bodyPr>
          <a:lstStyle/>
          <a:p>
            <a:r>
              <a:rPr lang="en-GB"/>
              <a:t>Resolution 25 Cg 13</a:t>
            </a:r>
          </a:p>
          <a:p>
            <a:pPr lvl="1">
              <a:buFont typeface="Wingdings" pitchFamily="2" charset="2"/>
              <a:buChar char="§"/>
            </a:pPr>
            <a:r>
              <a:rPr lang="en-GB"/>
              <a:t>hydrological data</a:t>
            </a:r>
          </a:p>
          <a:p>
            <a:pPr lvl="1">
              <a:buFont typeface="Wingdings" pitchFamily="2" charset="2"/>
              <a:buChar char="§"/>
            </a:pPr>
            <a:r>
              <a:rPr lang="en-GB"/>
              <a:t>same concept as Res. 40 without a definition of an essential data set</a:t>
            </a:r>
          </a:p>
          <a:p>
            <a:r>
              <a:rPr lang="en-GB"/>
              <a:t>Resolution 60 Cg 16</a:t>
            </a:r>
          </a:p>
          <a:p>
            <a:pPr lvl="1">
              <a:buFont typeface="Wingdings" pitchFamily="2" charset="2"/>
              <a:buChar char="§"/>
            </a:pPr>
            <a:r>
              <a:rPr lang="en-GB"/>
              <a:t>climate data to support GFCS</a:t>
            </a:r>
          </a:p>
          <a:p>
            <a:pPr lvl="1">
              <a:buFont typeface="Wingdings" pitchFamily="2" charset="2"/>
              <a:buChar char="§"/>
            </a:pPr>
            <a:r>
              <a:rPr lang="en-GB"/>
              <a:t>Relation between availability of data and funding</a:t>
            </a:r>
          </a:p>
          <a:p>
            <a:r>
              <a:rPr lang="en-GB"/>
              <a:t>Resolution 55/56 Cg 18, EC 71</a:t>
            </a:r>
          </a:p>
          <a:p>
            <a:pPr lvl="1">
              <a:buFont typeface="Wingdings" pitchFamily="2" charset="2"/>
              <a:buChar char="§"/>
            </a:pPr>
            <a:r>
              <a:rPr lang="en-GB"/>
              <a:t>Emerging data issues, data policy and practices</a:t>
            </a:r>
          </a:p>
          <a:p>
            <a:pPr lvl="1">
              <a:buFont typeface="Wingdings" pitchFamily="2" charset="2"/>
              <a:buChar char="§"/>
            </a:pPr>
            <a:r>
              <a:rPr lang="en-GB"/>
              <a:t>Confirmation of the concept of “Essential Data”</a:t>
            </a:r>
          </a:p>
          <a:p>
            <a:pPr lvl="1">
              <a:buFont typeface="Wingdings" pitchFamily="2" charset="2"/>
              <a:buChar char="§"/>
            </a:pPr>
            <a:r>
              <a:rPr lang="en-GB"/>
              <a:t>Earth System Approach</a:t>
            </a:r>
          </a:p>
          <a:p>
            <a:endParaRPr lang="en-GB"/>
          </a:p>
        </p:txBody>
      </p:sp>
      <p:sp>
        <p:nvSpPr>
          <p:cNvPr id="7" name="Fußzeilenplatzhalter 6">
            <a:extLst>
              <a:ext uri="{FF2B5EF4-FFF2-40B4-BE49-F238E27FC236}">
                <a16:creationId xmlns:a16="http://schemas.microsoft.com/office/drawing/2014/main" id="{39A26429-8606-6245-935C-C47F5B1AB8CF}"/>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CA26ED3A-9D6E-324E-A843-BE7D1DB6A1B5}"/>
              </a:ext>
            </a:extLst>
          </p:cNvPr>
          <p:cNvSpPr>
            <a:spLocks noGrp="1"/>
          </p:cNvSpPr>
          <p:nvPr>
            <p:ph type="sldNum" sz="quarter" idx="12"/>
          </p:nvPr>
        </p:nvSpPr>
        <p:spPr/>
        <p:txBody>
          <a:bodyPr/>
          <a:lstStyle/>
          <a:p>
            <a:fld id="{6558FC84-22FA-4F5E-86B7-A7761BE44B02}" type="slidenum">
              <a:rPr lang="de-DE" smtClean="0"/>
              <a:t>10</a:t>
            </a:fld>
            <a:endParaRPr lang="de-DE"/>
          </a:p>
        </p:txBody>
      </p:sp>
      <p:sp>
        <p:nvSpPr>
          <p:cNvPr id="9" name="Datumsplatzhalter 8">
            <a:extLst>
              <a:ext uri="{FF2B5EF4-FFF2-40B4-BE49-F238E27FC236}">
                <a16:creationId xmlns:a16="http://schemas.microsoft.com/office/drawing/2014/main" id="{9B5F04F0-46DA-3045-A802-285DE09F898F}"/>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115431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4EC67-AC34-C843-98C4-573E1079BDAE}"/>
              </a:ext>
            </a:extLst>
          </p:cNvPr>
          <p:cNvSpPr>
            <a:spLocks noGrp="1"/>
          </p:cNvSpPr>
          <p:nvPr>
            <p:ph type="title"/>
          </p:nvPr>
        </p:nvSpPr>
        <p:spPr>
          <a:xfrm>
            <a:off x="395288" y="1152001"/>
            <a:ext cx="8353425" cy="360099"/>
          </a:xfrm>
        </p:spPr>
        <p:txBody>
          <a:bodyPr/>
          <a:lstStyle/>
          <a:p>
            <a:r>
              <a:rPr lang="en-GB" dirty="0" err="1"/>
              <a:t>NMHSs</a:t>
            </a:r>
            <a:r>
              <a:rPr lang="en-GB"/>
              <a:t>’ Perspective</a:t>
            </a:r>
          </a:p>
        </p:txBody>
      </p:sp>
      <p:pic>
        <p:nvPicPr>
          <p:cNvPr id="8" name="Inhaltsplatzhalter 7" descr="Ein Bild, das Text enthält.&#10;&#10;Automatisch generierte Beschreibung">
            <a:extLst>
              <a:ext uri="{FF2B5EF4-FFF2-40B4-BE49-F238E27FC236}">
                <a16:creationId xmlns:a16="http://schemas.microsoft.com/office/drawing/2014/main" id="{431064AD-BFB5-0347-9A92-C8E38BFB9C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20" y="2081350"/>
            <a:ext cx="7612768" cy="3292339"/>
          </a:xfrm>
        </p:spPr>
      </p:pic>
      <p:sp>
        <p:nvSpPr>
          <p:cNvPr id="3" name="Fußzeilenplatzhalter 2">
            <a:extLst>
              <a:ext uri="{FF2B5EF4-FFF2-40B4-BE49-F238E27FC236}">
                <a16:creationId xmlns:a16="http://schemas.microsoft.com/office/drawing/2014/main" id="{90C31733-FF06-2049-9902-888367D4D3B7}"/>
              </a:ext>
            </a:extLst>
          </p:cNvPr>
          <p:cNvSpPr>
            <a:spLocks noGrp="1"/>
          </p:cNvSpPr>
          <p:nvPr>
            <p:ph type="ftr" sz="quarter" idx="11"/>
          </p:nvPr>
        </p:nvSpPr>
        <p:spPr/>
        <p:txBody>
          <a:bodyPr/>
          <a:lstStyle/>
          <a:p>
            <a:r>
              <a:rPr lang="de-DE"/>
              <a:t>Dr. Gerhard Adrian</a:t>
            </a:r>
          </a:p>
        </p:txBody>
      </p:sp>
      <p:sp>
        <p:nvSpPr>
          <p:cNvPr id="7" name="Foliennummernplatzhalter 6">
            <a:extLst>
              <a:ext uri="{FF2B5EF4-FFF2-40B4-BE49-F238E27FC236}">
                <a16:creationId xmlns:a16="http://schemas.microsoft.com/office/drawing/2014/main" id="{B87BEE1D-E641-E44F-BFB8-8AE4E3EF90A9}"/>
              </a:ext>
            </a:extLst>
          </p:cNvPr>
          <p:cNvSpPr>
            <a:spLocks noGrp="1"/>
          </p:cNvSpPr>
          <p:nvPr>
            <p:ph type="sldNum" sz="quarter" idx="12"/>
          </p:nvPr>
        </p:nvSpPr>
        <p:spPr/>
        <p:txBody>
          <a:bodyPr/>
          <a:lstStyle/>
          <a:p>
            <a:fld id="{6558FC84-22FA-4F5E-86B7-A7761BE44B02}" type="slidenum">
              <a:rPr lang="de-DE" smtClean="0"/>
              <a:t>11</a:t>
            </a:fld>
            <a:endParaRPr lang="de-DE"/>
          </a:p>
        </p:txBody>
      </p:sp>
      <p:sp>
        <p:nvSpPr>
          <p:cNvPr id="9" name="Datumsplatzhalter 8">
            <a:extLst>
              <a:ext uri="{FF2B5EF4-FFF2-40B4-BE49-F238E27FC236}">
                <a16:creationId xmlns:a16="http://schemas.microsoft.com/office/drawing/2014/main" id="{9D2935A4-8F21-A240-9A18-CC304B08D121}"/>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317507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AD141-BBD9-134C-A6E5-7F77ADF96B85}"/>
              </a:ext>
            </a:extLst>
          </p:cNvPr>
          <p:cNvSpPr>
            <a:spLocks noGrp="1"/>
          </p:cNvSpPr>
          <p:nvPr>
            <p:ph type="title"/>
          </p:nvPr>
        </p:nvSpPr>
        <p:spPr/>
        <p:txBody>
          <a:bodyPr/>
          <a:lstStyle/>
          <a:p>
            <a:r>
              <a:rPr lang="en-GB"/>
              <a:t>Perspective of ECMWF and EUMETSAT</a:t>
            </a:r>
          </a:p>
        </p:txBody>
      </p:sp>
      <p:pic>
        <p:nvPicPr>
          <p:cNvPr id="9" name="Inhaltsplatzhalter 7" descr="Ein Bild, das Text enthält.&#10;&#10;Automatisch generierte Beschreibung">
            <a:extLst>
              <a:ext uri="{FF2B5EF4-FFF2-40B4-BE49-F238E27FC236}">
                <a16:creationId xmlns:a16="http://schemas.microsoft.com/office/drawing/2014/main" id="{80F535B2-7DBC-0042-8AFE-BBF344C05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6" y="1825626"/>
            <a:ext cx="8767818" cy="3479447"/>
          </a:xfrm>
          <a:prstGeom prst="rect">
            <a:avLst/>
          </a:prstGeom>
        </p:spPr>
      </p:pic>
      <p:sp>
        <p:nvSpPr>
          <p:cNvPr id="11" name="Inhaltsplatzhalter 10">
            <a:extLst>
              <a:ext uri="{FF2B5EF4-FFF2-40B4-BE49-F238E27FC236}">
                <a16:creationId xmlns:a16="http://schemas.microsoft.com/office/drawing/2014/main" id="{E7072768-ECD0-4044-B134-3BF71005499C}"/>
              </a:ext>
            </a:extLst>
          </p:cNvPr>
          <p:cNvSpPr>
            <a:spLocks noGrp="1"/>
          </p:cNvSpPr>
          <p:nvPr>
            <p:ph idx="1"/>
          </p:nvPr>
        </p:nvSpPr>
        <p:spPr>
          <a:xfrm>
            <a:off x="395287" y="1705708"/>
            <a:ext cx="8353426" cy="4316209"/>
          </a:xfrm>
        </p:spPr>
        <p:txBody>
          <a:bodyPr/>
          <a:lstStyle/>
          <a:p>
            <a:pPr marL="0" indent="0">
              <a:buNone/>
            </a:pPr>
            <a:endParaRPr lang="de-DE"/>
          </a:p>
        </p:txBody>
      </p:sp>
      <p:sp>
        <p:nvSpPr>
          <p:cNvPr id="3" name="Fußzeilenplatzhalter 2">
            <a:extLst>
              <a:ext uri="{FF2B5EF4-FFF2-40B4-BE49-F238E27FC236}">
                <a16:creationId xmlns:a16="http://schemas.microsoft.com/office/drawing/2014/main" id="{74F505FF-4E06-0245-B2DC-B7F658843649}"/>
              </a:ext>
            </a:extLst>
          </p:cNvPr>
          <p:cNvSpPr>
            <a:spLocks noGrp="1"/>
          </p:cNvSpPr>
          <p:nvPr>
            <p:ph type="ftr" sz="quarter" idx="11"/>
          </p:nvPr>
        </p:nvSpPr>
        <p:spPr/>
        <p:txBody>
          <a:bodyPr/>
          <a:lstStyle/>
          <a:p>
            <a:r>
              <a:rPr lang="de-DE"/>
              <a:t>Dr. Gerhard Adrian</a:t>
            </a:r>
          </a:p>
        </p:txBody>
      </p:sp>
      <p:sp>
        <p:nvSpPr>
          <p:cNvPr id="7" name="Foliennummernplatzhalter 6">
            <a:extLst>
              <a:ext uri="{FF2B5EF4-FFF2-40B4-BE49-F238E27FC236}">
                <a16:creationId xmlns:a16="http://schemas.microsoft.com/office/drawing/2014/main" id="{9D671073-F3D7-5A45-A4A5-1AF720D6716B}"/>
              </a:ext>
            </a:extLst>
          </p:cNvPr>
          <p:cNvSpPr>
            <a:spLocks noGrp="1"/>
          </p:cNvSpPr>
          <p:nvPr>
            <p:ph type="sldNum" sz="quarter" idx="12"/>
          </p:nvPr>
        </p:nvSpPr>
        <p:spPr/>
        <p:txBody>
          <a:bodyPr/>
          <a:lstStyle/>
          <a:p>
            <a:fld id="{6558FC84-22FA-4F5E-86B7-A7761BE44B02}" type="slidenum">
              <a:rPr lang="de-DE" smtClean="0"/>
              <a:t>12</a:t>
            </a:fld>
            <a:endParaRPr lang="de-DE"/>
          </a:p>
        </p:txBody>
      </p:sp>
      <p:sp>
        <p:nvSpPr>
          <p:cNvPr id="8" name="Datumsplatzhalter 7">
            <a:extLst>
              <a:ext uri="{FF2B5EF4-FFF2-40B4-BE49-F238E27FC236}">
                <a16:creationId xmlns:a16="http://schemas.microsoft.com/office/drawing/2014/main" id="{715CED16-FD5A-3C42-A2A2-BF8DE06E29C6}"/>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196773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88EE0-1DE0-2149-A37C-8FFCC0A35ED6}"/>
              </a:ext>
            </a:extLst>
          </p:cNvPr>
          <p:cNvSpPr>
            <a:spLocks noGrp="1"/>
          </p:cNvSpPr>
          <p:nvPr>
            <p:ph type="title"/>
          </p:nvPr>
        </p:nvSpPr>
        <p:spPr/>
        <p:txBody>
          <a:bodyPr/>
          <a:lstStyle/>
          <a:p>
            <a:r>
              <a:rPr lang="en-GB"/>
              <a:t>Implementation of the EU Data Strategy</a:t>
            </a:r>
          </a:p>
        </p:txBody>
      </p:sp>
      <p:sp>
        <p:nvSpPr>
          <p:cNvPr id="3" name="Inhaltsplatzhalter 2">
            <a:extLst>
              <a:ext uri="{FF2B5EF4-FFF2-40B4-BE49-F238E27FC236}">
                <a16:creationId xmlns:a16="http://schemas.microsoft.com/office/drawing/2014/main" id="{8D4DB59E-92E2-E141-86A0-1D51D35E89AD}"/>
              </a:ext>
            </a:extLst>
          </p:cNvPr>
          <p:cNvSpPr>
            <a:spLocks noGrp="1"/>
          </p:cNvSpPr>
          <p:nvPr>
            <p:ph idx="1"/>
          </p:nvPr>
        </p:nvSpPr>
        <p:spPr/>
        <p:txBody>
          <a:bodyPr/>
          <a:lstStyle/>
          <a:p>
            <a:r>
              <a:rPr lang="en-GB"/>
              <a:t>How to give access to geospatial data (2007, “INSPIRE” Directive)</a:t>
            </a:r>
          </a:p>
          <a:p>
            <a:r>
              <a:rPr lang="en-GB"/>
              <a:t>Implementation of an Open Data Policy for public owned data (“</a:t>
            </a:r>
            <a:r>
              <a:rPr lang="en-GB" err="1"/>
              <a:t>P2B</a:t>
            </a:r>
            <a:r>
              <a:rPr lang="en-GB"/>
              <a:t>”) (2020)</a:t>
            </a:r>
          </a:p>
          <a:p>
            <a:r>
              <a:rPr lang="en-GB"/>
              <a:t>Framework for Business to Government (“</a:t>
            </a:r>
            <a:r>
              <a:rPr lang="en-GB" err="1"/>
              <a:t>B2P</a:t>
            </a:r>
            <a:r>
              <a:rPr lang="en-GB"/>
              <a:t>”) data sharing (report of a High Level Expert Group 2020)</a:t>
            </a:r>
          </a:p>
          <a:p>
            <a:pPr lvl="1">
              <a:buFont typeface="Wingdings" pitchFamily="2" charset="2"/>
              <a:buChar char="§"/>
            </a:pPr>
            <a:r>
              <a:rPr lang="en-GB"/>
              <a:t>Governance</a:t>
            </a:r>
          </a:p>
          <a:p>
            <a:pPr lvl="1">
              <a:buFont typeface="Wingdings" pitchFamily="2" charset="2"/>
              <a:buChar char="§"/>
            </a:pPr>
            <a:r>
              <a:rPr lang="en-GB"/>
              <a:t>Transparency</a:t>
            </a:r>
          </a:p>
          <a:p>
            <a:pPr lvl="1">
              <a:buFont typeface="Wingdings" pitchFamily="2" charset="2"/>
              <a:buChar char="§"/>
            </a:pPr>
            <a:r>
              <a:rPr lang="en-GB"/>
              <a:t>Operational Models</a:t>
            </a:r>
          </a:p>
          <a:p>
            <a:endParaRPr lang="en-GB"/>
          </a:p>
        </p:txBody>
      </p:sp>
      <p:sp>
        <p:nvSpPr>
          <p:cNvPr id="7" name="Fußzeilenplatzhalter 6">
            <a:extLst>
              <a:ext uri="{FF2B5EF4-FFF2-40B4-BE49-F238E27FC236}">
                <a16:creationId xmlns:a16="http://schemas.microsoft.com/office/drawing/2014/main" id="{86B9C5EA-C7AD-0C44-A068-96510EBEE48F}"/>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694F10F3-FB98-1846-8222-9031A66F3B83}"/>
              </a:ext>
            </a:extLst>
          </p:cNvPr>
          <p:cNvSpPr>
            <a:spLocks noGrp="1"/>
          </p:cNvSpPr>
          <p:nvPr>
            <p:ph type="sldNum" sz="quarter" idx="12"/>
          </p:nvPr>
        </p:nvSpPr>
        <p:spPr/>
        <p:txBody>
          <a:bodyPr/>
          <a:lstStyle/>
          <a:p>
            <a:fld id="{6558FC84-22FA-4F5E-86B7-A7761BE44B02}" type="slidenum">
              <a:rPr lang="de-DE" smtClean="0"/>
              <a:t>13</a:t>
            </a:fld>
            <a:endParaRPr lang="de-DE"/>
          </a:p>
        </p:txBody>
      </p:sp>
      <p:sp>
        <p:nvSpPr>
          <p:cNvPr id="9" name="Datumsplatzhalter 8">
            <a:extLst>
              <a:ext uri="{FF2B5EF4-FFF2-40B4-BE49-F238E27FC236}">
                <a16:creationId xmlns:a16="http://schemas.microsoft.com/office/drawing/2014/main" id="{EDB97728-8C76-7147-9571-D05D6F14D0C7}"/>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95363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70586-8C41-1D40-88A9-3D26F9874D7B}"/>
              </a:ext>
            </a:extLst>
          </p:cNvPr>
          <p:cNvSpPr>
            <a:spLocks noGrp="1"/>
          </p:cNvSpPr>
          <p:nvPr>
            <p:ph type="title"/>
          </p:nvPr>
        </p:nvSpPr>
        <p:spPr>
          <a:xfrm>
            <a:off x="395288" y="1166447"/>
            <a:ext cx="8353425" cy="1080296"/>
          </a:xfrm>
        </p:spPr>
        <p:txBody>
          <a:bodyPr/>
          <a:lstStyle/>
          <a:p>
            <a:r>
              <a:rPr lang="en-GB"/>
              <a:t>Directive on establishing an Infrastructure on Spatial Information in the European Union (2007) (“INSPIRE”)</a:t>
            </a:r>
            <a:br>
              <a:rPr lang="en-GB"/>
            </a:br>
            <a:endParaRPr lang="en-GB"/>
          </a:p>
        </p:txBody>
      </p:sp>
      <p:sp>
        <p:nvSpPr>
          <p:cNvPr id="3" name="Inhaltsplatzhalter 2">
            <a:extLst>
              <a:ext uri="{FF2B5EF4-FFF2-40B4-BE49-F238E27FC236}">
                <a16:creationId xmlns:a16="http://schemas.microsoft.com/office/drawing/2014/main" id="{7E3CA0AA-593D-5941-8267-F7EA824E2325}"/>
              </a:ext>
            </a:extLst>
          </p:cNvPr>
          <p:cNvSpPr>
            <a:spLocks noGrp="1"/>
          </p:cNvSpPr>
          <p:nvPr>
            <p:ph idx="1"/>
          </p:nvPr>
        </p:nvSpPr>
        <p:spPr>
          <a:xfrm>
            <a:off x="395286" y="2215662"/>
            <a:ext cx="8353426" cy="3380891"/>
          </a:xfrm>
        </p:spPr>
        <p:txBody>
          <a:bodyPr>
            <a:normAutofit fontScale="92500"/>
          </a:bodyPr>
          <a:lstStyle/>
          <a:p>
            <a:pPr lvl="1">
              <a:buFont typeface="Wingdings" pitchFamily="2" charset="2"/>
              <a:buChar char="§"/>
            </a:pPr>
            <a:r>
              <a:rPr lang="en-GB"/>
              <a:t>Definitions</a:t>
            </a:r>
          </a:p>
          <a:p>
            <a:pPr lvl="2">
              <a:buFont typeface="Courier New" panose="02070309020205020404" pitchFamily="49" charset="0"/>
              <a:buChar char="o"/>
            </a:pPr>
            <a:r>
              <a:rPr lang="en-GB"/>
              <a:t>infrastructure for spatial information’ means metadata, spatial data sets and spatial data services; network services and technologies; agreements on sharing, access and use </a:t>
            </a:r>
          </a:p>
          <a:p>
            <a:pPr lvl="2">
              <a:buFont typeface="Courier New" panose="02070309020205020404" pitchFamily="49" charset="0"/>
              <a:buChar char="o"/>
            </a:pPr>
            <a:r>
              <a:rPr lang="en-GB"/>
              <a:t>“spatial data” means any data with a direct or indirect reference to a specific location or geographical area </a:t>
            </a:r>
          </a:p>
          <a:p>
            <a:pPr lvl="1">
              <a:buFont typeface="Wingdings" pitchFamily="2" charset="2"/>
              <a:buChar char="§"/>
            </a:pPr>
            <a:r>
              <a:rPr lang="en-GB"/>
              <a:t>Obligation to support the distribution of geospatial information with Network Services</a:t>
            </a:r>
          </a:p>
          <a:p>
            <a:pPr lvl="2">
              <a:buFont typeface="Courier New" panose="02070309020205020404" pitchFamily="49" charset="0"/>
              <a:buChar char="o"/>
            </a:pPr>
            <a:r>
              <a:rPr lang="en-GB"/>
              <a:t>Discovery service</a:t>
            </a:r>
          </a:p>
          <a:p>
            <a:pPr lvl="2">
              <a:buFont typeface="Courier New" panose="02070309020205020404" pitchFamily="49" charset="0"/>
              <a:buChar char="o"/>
            </a:pPr>
            <a:r>
              <a:rPr lang="en-GB"/>
              <a:t>View service (display, navigate, zoom in/out, overlay viewable spatial data)</a:t>
            </a:r>
          </a:p>
          <a:p>
            <a:pPr lvl="2">
              <a:buFont typeface="Courier New" panose="02070309020205020404" pitchFamily="49" charset="0"/>
              <a:buChar char="o"/>
            </a:pPr>
            <a:r>
              <a:rPr lang="en-GB"/>
              <a:t>Download service</a:t>
            </a:r>
          </a:p>
          <a:p>
            <a:pPr lvl="2">
              <a:buFont typeface="Courier New" panose="02070309020205020404" pitchFamily="49" charset="0"/>
              <a:buChar char="o"/>
            </a:pPr>
            <a:r>
              <a:rPr lang="en-GB"/>
              <a:t>Transformation service</a:t>
            </a:r>
          </a:p>
          <a:p>
            <a:pPr lvl="1">
              <a:buFont typeface="Wingdings" pitchFamily="2" charset="2"/>
              <a:buChar char="§"/>
            </a:pPr>
            <a:endParaRPr lang="en-GB"/>
          </a:p>
          <a:p>
            <a:endParaRPr lang="en-GB"/>
          </a:p>
        </p:txBody>
      </p:sp>
      <p:sp>
        <p:nvSpPr>
          <p:cNvPr id="7" name="Fußzeilenplatzhalter 6">
            <a:extLst>
              <a:ext uri="{FF2B5EF4-FFF2-40B4-BE49-F238E27FC236}">
                <a16:creationId xmlns:a16="http://schemas.microsoft.com/office/drawing/2014/main" id="{F82B7FBB-F214-D449-897F-12A46538D36A}"/>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BE4B3D31-FDCF-9F48-9162-BAD9BC0F80B3}"/>
              </a:ext>
            </a:extLst>
          </p:cNvPr>
          <p:cNvSpPr>
            <a:spLocks noGrp="1"/>
          </p:cNvSpPr>
          <p:nvPr>
            <p:ph type="sldNum" sz="quarter" idx="12"/>
          </p:nvPr>
        </p:nvSpPr>
        <p:spPr/>
        <p:txBody>
          <a:bodyPr/>
          <a:lstStyle/>
          <a:p>
            <a:fld id="{6558FC84-22FA-4F5E-86B7-A7761BE44B02}" type="slidenum">
              <a:rPr lang="de-DE" smtClean="0"/>
              <a:t>14</a:t>
            </a:fld>
            <a:endParaRPr lang="de-DE"/>
          </a:p>
        </p:txBody>
      </p:sp>
      <p:sp>
        <p:nvSpPr>
          <p:cNvPr id="9" name="Datumsplatzhalter 8">
            <a:extLst>
              <a:ext uri="{FF2B5EF4-FFF2-40B4-BE49-F238E27FC236}">
                <a16:creationId xmlns:a16="http://schemas.microsoft.com/office/drawing/2014/main" id="{8413A03F-B000-F948-B0B9-D702BF25BDCF}"/>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18656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68EE-8394-544A-A3EB-FEC388062595}"/>
              </a:ext>
            </a:extLst>
          </p:cNvPr>
          <p:cNvSpPr>
            <a:spLocks noGrp="1"/>
          </p:cNvSpPr>
          <p:nvPr>
            <p:ph type="title"/>
          </p:nvPr>
        </p:nvSpPr>
        <p:spPr>
          <a:xfrm>
            <a:off x="395288" y="1178169"/>
            <a:ext cx="8353425" cy="1080296"/>
          </a:xfrm>
        </p:spPr>
        <p:txBody>
          <a:bodyPr/>
          <a:lstStyle/>
          <a:p>
            <a:r>
              <a:rPr lang="en-GB"/>
              <a:t>Directive on open data and the re-use of public sector information (20th June 2019)</a:t>
            </a:r>
            <a:br>
              <a:rPr lang="en-GB"/>
            </a:br>
            <a:endParaRPr lang="en-GB"/>
          </a:p>
        </p:txBody>
      </p:sp>
      <p:sp>
        <p:nvSpPr>
          <p:cNvPr id="3" name="Inhaltsplatzhalter 2">
            <a:extLst>
              <a:ext uri="{FF2B5EF4-FFF2-40B4-BE49-F238E27FC236}">
                <a16:creationId xmlns:a16="http://schemas.microsoft.com/office/drawing/2014/main" id="{592167CC-8CE3-3E4C-979C-CB7857A208F3}"/>
              </a:ext>
            </a:extLst>
          </p:cNvPr>
          <p:cNvSpPr>
            <a:spLocks noGrp="1"/>
          </p:cNvSpPr>
          <p:nvPr>
            <p:ph idx="1"/>
          </p:nvPr>
        </p:nvSpPr>
        <p:spPr>
          <a:xfrm>
            <a:off x="395287" y="2168769"/>
            <a:ext cx="8353426" cy="3204919"/>
          </a:xfrm>
        </p:spPr>
        <p:txBody>
          <a:bodyPr>
            <a:normAutofit lnSpcReduction="10000"/>
          </a:bodyPr>
          <a:lstStyle/>
          <a:p>
            <a:r>
              <a:rPr lang="en-GB" dirty="0"/>
              <a:t>Definitions</a:t>
            </a:r>
          </a:p>
          <a:p>
            <a:pPr lvl="1">
              <a:buFont typeface="Wingdings" pitchFamily="2" charset="2"/>
              <a:buChar char="§"/>
            </a:pPr>
            <a:r>
              <a:rPr lang="en-GB" dirty="0"/>
              <a:t>Public sector (Universities are part of the public sector)</a:t>
            </a:r>
          </a:p>
          <a:p>
            <a:pPr lvl="1">
              <a:buFont typeface="Wingdings" pitchFamily="2" charset="2"/>
              <a:buChar char="§"/>
            </a:pPr>
            <a:r>
              <a:rPr lang="en-GB" dirty="0"/>
              <a:t>Documents</a:t>
            </a:r>
          </a:p>
          <a:p>
            <a:pPr lvl="2">
              <a:buFont typeface="Courier New" panose="02070309020205020404" pitchFamily="49" charset="0"/>
              <a:buChar char="o"/>
            </a:pPr>
            <a:r>
              <a:rPr lang="en-GB" dirty="0"/>
              <a:t>any content whatever its medium (paper or electronic form or any part of such content)</a:t>
            </a:r>
          </a:p>
          <a:p>
            <a:pPr lvl="1">
              <a:buFont typeface="Wingdings" pitchFamily="2" charset="2"/>
              <a:buChar char="§"/>
            </a:pPr>
            <a:r>
              <a:rPr lang="en-GB" dirty="0"/>
              <a:t>Dynamic data</a:t>
            </a:r>
          </a:p>
          <a:p>
            <a:pPr lvl="2">
              <a:buFont typeface="Courier New" panose="02070309020205020404" pitchFamily="49" charset="0"/>
              <a:buChar char="o"/>
            </a:pPr>
            <a:r>
              <a:rPr lang="en-GB" dirty="0"/>
              <a:t>documents in a digital form, subject to frequent or real-time updates</a:t>
            </a:r>
          </a:p>
          <a:p>
            <a:pPr lvl="1">
              <a:buFont typeface="Wingdings" pitchFamily="2" charset="2"/>
              <a:buChar char="§"/>
            </a:pPr>
            <a:r>
              <a:rPr lang="en-GB" dirty="0"/>
              <a:t>“High-value data”</a:t>
            </a:r>
          </a:p>
          <a:p>
            <a:pPr lvl="2">
              <a:buFont typeface="Courier New" panose="02070309020205020404" pitchFamily="49" charset="0"/>
              <a:buChar char="o"/>
            </a:pPr>
            <a:r>
              <a:rPr lang="en-GB" dirty="0"/>
              <a:t>documents the re-use of which is associated with important benefits for society, the environment and the economy</a:t>
            </a:r>
          </a:p>
          <a:p>
            <a:pPr lvl="2">
              <a:buFont typeface="Courier New" panose="02070309020205020404" pitchFamily="49" charset="0"/>
              <a:buChar char="o"/>
            </a:pPr>
            <a:endParaRPr lang="en-GB" dirty="0"/>
          </a:p>
          <a:p>
            <a:pPr lvl="2">
              <a:buFont typeface="Courier New" panose="02070309020205020404" pitchFamily="49" charset="0"/>
              <a:buChar char="o"/>
            </a:pPr>
            <a:endParaRPr lang="en-GB" dirty="0"/>
          </a:p>
        </p:txBody>
      </p:sp>
      <p:sp>
        <p:nvSpPr>
          <p:cNvPr id="7" name="Fußzeilenplatzhalter 6">
            <a:extLst>
              <a:ext uri="{FF2B5EF4-FFF2-40B4-BE49-F238E27FC236}">
                <a16:creationId xmlns:a16="http://schemas.microsoft.com/office/drawing/2014/main" id="{7305E2A4-491D-9044-B8CC-98FD038B0995}"/>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76FC2F29-3C63-6344-81FB-464045D37305}"/>
              </a:ext>
            </a:extLst>
          </p:cNvPr>
          <p:cNvSpPr>
            <a:spLocks noGrp="1"/>
          </p:cNvSpPr>
          <p:nvPr>
            <p:ph type="sldNum" sz="quarter" idx="12"/>
          </p:nvPr>
        </p:nvSpPr>
        <p:spPr/>
        <p:txBody>
          <a:bodyPr/>
          <a:lstStyle/>
          <a:p>
            <a:fld id="{6558FC84-22FA-4F5E-86B7-A7761BE44B02}" type="slidenum">
              <a:rPr lang="de-DE" smtClean="0"/>
              <a:t>15</a:t>
            </a:fld>
            <a:endParaRPr lang="de-DE"/>
          </a:p>
        </p:txBody>
      </p:sp>
      <p:sp>
        <p:nvSpPr>
          <p:cNvPr id="9" name="Datumsplatzhalter 8">
            <a:extLst>
              <a:ext uri="{FF2B5EF4-FFF2-40B4-BE49-F238E27FC236}">
                <a16:creationId xmlns:a16="http://schemas.microsoft.com/office/drawing/2014/main" id="{CE85CB17-2F66-7343-8584-612C2568389D}"/>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234366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61BCE-C93B-8A4E-B6CE-2F3A68F1E34E}"/>
              </a:ext>
            </a:extLst>
          </p:cNvPr>
          <p:cNvSpPr>
            <a:spLocks noGrp="1"/>
          </p:cNvSpPr>
          <p:nvPr>
            <p:ph type="title"/>
          </p:nvPr>
        </p:nvSpPr>
        <p:spPr>
          <a:xfrm>
            <a:off x="395288" y="1166446"/>
            <a:ext cx="8353425" cy="1080296"/>
          </a:xfrm>
        </p:spPr>
        <p:txBody>
          <a:bodyPr/>
          <a:lstStyle/>
          <a:p>
            <a:r>
              <a:rPr lang="en-GB"/>
              <a:t>Directive on open data and the re-use of public sector information (20th June 2019)</a:t>
            </a:r>
            <a:br>
              <a:rPr lang="en-GB"/>
            </a:br>
            <a:endParaRPr lang="en-GB"/>
          </a:p>
        </p:txBody>
      </p:sp>
      <p:sp>
        <p:nvSpPr>
          <p:cNvPr id="3" name="Inhaltsplatzhalter 2">
            <a:extLst>
              <a:ext uri="{FF2B5EF4-FFF2-40B4-BE49-F238E27FC236}">
                <a16:creationId xmlns:a16="http://schemas.microsoft.com/office/drawing/2014/main" id="{A556001E-DE20-2841-AFF5-6B480C34D59A}"/>
              </a:ext>
            </a:extLst>
          </p:cNvPr>
          <p:cNvSpPr>
            <a:spLocks noGrp="1"/>
          </p:cNvSpPr>
          <p:nvPr>
            <p:ph idx="1"/>
          </p:nvPr>
        </p:nvSpPr>
        <p:spPr>
          <a:xfrm>
            <a:off x="395287" y="2080846"/>
            <a:ext cx="8353426" cy="3292842"/>
          </a:xfrm>
        </p:spPr>
        <p:txBody>
          <a:bodyPr>
            <a:normAutofit fontScale="92500" lnSpcReduction="20000"/>
          </a:bodyPr>
          <a:lstStyle/>
          <a:p>
            <a:r>
              <a:rPr lang="en-GB"/>
              <a:t>Principles governing charging</a:t>
            </a:r>
          </a:p>
          <a:p>
            <a:pPr lvl="1">
              <a:buFont typeface="Wingdings" pitchFamily="2" charset="2"/>
              <a:buChar char="§"/>
            </a:pPr>
            <a:r>
              <a:rPr lang="en-GB"/>
              <a:t>The re-use of documents shall be free of charge</a:t>
            </a:r>
          </a:p>
          <a:p>
            <a:pPr lvl="1">
              <a:buFont typeface="Wingdings" pitchFamily="2" charset="2"/>
              <a:buChar char="§"/>
            </a:pPr>
            <a:r>
              <a:rPr lang="en-GB"/>
              <a:t>Recovery of the marginal costs incurred for the reproduction, provision and dissemination ... may be allowed</a:t>
            </a:r>
          </a:p>
          <a:p>
            <a:pPr lvl="1">
              <a:buFont typeface="Wingdings" pitchFamily="2" charset="2"/>
              <a:buChar char="§"/>
            </a:pPr>
            <a:r>
              <a:rPr lang="en-GB"/>
              <a:t>Exceptions</a:t>
            </a:r>
          </a:p>
          <a:p>
            <a:pPr lvl="2">
              <a:buFont typeface="Courier New" panose="02070309020205020404" pitchFamily="49" charset="0"/>
              <a:buChar char="o"/>
            </a:pPr>
            <a:r>
              <a:rPr lang="en-GB"/>
              <a:t>public sector bodies that are required to generate revenue to cover a substantial part of their costs in relation to the performance of their public tasks</a:t>
            </a:r>
          </a:p>
          <a:p>
            <a:pPr lvl="2">
              <a:buFont typeface="Courier New" panose="02070309020205020404" pitchFamily="49" charset="0"/>
              <a:buChar char="o"/>
            </a:pPr>
            <a:r>
              <a:rPr lang="en-GB"/>
              <a:t>Member States shall publish online lists with those public sector bodies</a:t>
            </a:r>
          </a:p>
          <a:p>
            <a:pPr lvl="1">
              <a:buFont typeface="Wingdings" pitchFamily="2" charset="2"/>
              <a:buChar char="§"/>
            </a:pPr>
            <a:r>
              <a:rPr lang="en-GB"/>
              <a:t>Research data</a:t>
            </a:r>
          </a:p>
          <a:p>
            <a:pPr lvl="2">
              <a:buFont typeface="Courier New" panose="02070309020205020404" pitchFamily="49" charset="0"/>
              <a:buChar char="o"/>
            </a:pPr>
            <a:r>
              <a:rPr lang="en-GB"/>
              <a:t>making publicly funded research data openly available (“open access policies”) following the principle of “open by default”, compatible with the FAIR principles</a:t>
            </a:r>
          </a:p>
          <a:p>
            <a:pPr lvl="1">
              <a:buFont typeface="Wingdings" pitchFamily="2" charset="2"/>
              <a:buChar char="§"/>
            </a:pPr>
            <a:r>
              <a:rPr lang="en-GB"/>
              <a:t>Non-discrimination</a:t>
            </a:r>
            <a:endParaRPr lang="en-GB" sz="2600"/>
          </a:p>
          <a:p>
            <a:endParaRPr lang="en-GB"/>
          </a:p>
          <a:p>
            <a:pPr lvl="1">
              <a:buFont typeface="Wingdings" pitchFamily="2" charset="2"/>
              <a:buChar char="§"/>
            </a:pPr>
            <a:endParaRPr lang="en-GB"/>
          </a:p>
        </p:txBody>
      </p:sp>
      <p:sp>
        <p:nvSpPr>
          <p:cNvPr id="7" name="Fußzeilenplatzhalter 6">
            <a:extLst>
              <a:ext uri="{FF2B5EF4-FFF2-40B4-BE49-F238E27FC236}">
                <a16:creationId xmlns:a16="http://schemas.microsoft.com/office/drawing/2014/main" id="{22044D67-2C74-664B-9DEE-7EE4ED103CAE}"/>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378D3252-15BC-A64F-AE7F-532C6CA3750A}"/>
              </a:ext>
            </a:extLst>
          </p:cNvPr>
          <p:cNvSpPr>
            <a:spLocks noGrp="1"/>
          </p:cNvSpPr>
          <p:nvPr>
            <p:ph type="sldNum" sz="quarter" idx="12"/>
          </p:nvPr>
        </p:nvSpPr>
        <p:spPr/>
        <p:txBody>
          <a:bodyPr/>
          <a:lstStyle/>
          <a:p>
            <a:fld id="{6558FC84-22FA-4F5E-86B7-A7761BE44B02}" type="slidenum">
              <a:rPr lang="de-DE" smtClean="0"/>
              <a:t>16</a:t>
            </a:fld>
            <a:endParaRPr lang="de-DE"/>
          </a:p>
        </p:txBody>
      </p:sp>
      <p:sp>
        <p:nvSpPr>
          <p:cNvPr id="9" name="Datumsplatzhalter 8">
            <a:extLst>
              <a:ext uri="{FF2B5EF4-FFF2-40B4-BE49-F238E27FC236}">
                <a16:creationId xmlns:a16="http://schemas.microsoft.com/office/drawing/2014/main" id="{0B9A67B0-AA60-ED40-A422-0C7578DF5E15}"/>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425129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192D1-4399-9347-8D48-DF256E14CA4B}"/>
              </a:ext>
            </a:extLst>
          </p:cNvPr>
          <p:cNvSpPr>
            <a:spLocks noGrp="1"/>
          </p:cNvSpPr>
          <p:nvPr>
            <p:ph type="title"/>
          </p:nvPr>
        </p:nvSpPr>
        <p:spPr>
          <a:xfrm>
            <a:off x="395288" y="1154723"/>
            <a:ext cx="8353425" cy="357554"/>
          </a:xfrm>
        </p:spPr>
        <p:txBody>
          <a:bodyPr/>
          <a:lstStyle/>
          <a:p>
            <a:r>
              <a:rPr lang="en-GB"/>
              <a:t>High-Value Datasets</a:t>
            </a:r>
          </a:p>
        </p:txBody>
      </p:sp>
      <p:sp>
        <p:nvSpPr>
          <p:cNvPr id="3" name="Inhaltsplatzhalter 2">
            <a:extLst>
              <a:ext uri="{FF2B5EF4-FFF2-40B4-BE49-F238E27FC236}">
                <a16:creationId xmlns:a16="http://schemas.microsoft.com/office/drawing/2014/main" id="{F520A186-F73A-184C-9438-411FEBE4C051}"/>
              </a:ext>
            </a:extLst>
          </p:cNvPr>
          <p:cNvSpPr>
            <a:spLocks noGrp="1"/>
          </p:cNvSpPr>
          <p:nvPr>
            <p:ph idx="1"/>
          </p:nvPr>
        </p:nvSpPr>
        <p:spPr>
          <a:xfrm>
            <a:off x="395287" y="1699846"/>
            <a:ext cx="8353426" cy="3809414"/>
          </a:xfrm>
        </p:spPr>
        <p:txBody>
          <a:bodyPr>
            <a:normAutofit/>
          </a:bodyPr>
          <a:lstStyle/>
          <a:p>
            <a:pPr>
              <a:buFont typeface="Wingdings" pitchFamily="2" charset="2"/>
              <a:buChar char="§"/>
            </a:pPr>
            <a:r>
              <a:rPr lang="en-GB"/>
              <a:t>Thematic categories: </a:t>
            </a:r>
          </a:p>
          <a:p>
            <a:pPr lvl="1">
              <a:buFont typeface="Courier New" panose="02070309020205020404" pitchFamily="49" charset="0"/>
              <a:buChar char="o"/>
            </a:pPr>
            <a:r>
              <a:rPr lang="en-GB"/>
              <a:t>Geospatial </a:t>
            </a:r>
          </a:p>
          <a:p>
            <a:pPr lvl="1">
              <a:buFont typeface="Courier New" panose="02070309020205020404" pitchFamily="49" charset="0"/>
              <a:buChar char="o"/>
            </a:pPr>
            <a:r>
              <a:rPr lang="en-GB"/>
              <a:t>Earth observation and environment </a:t>
            </a:r>
          </a:p>
          <a:p>
            <a:pPr lvl="1">
              <a:buFont typeface="Courier New" panose="02070309020205020404" pitchFamily="49" charset="0"/>
              <a:buChar char="o"/>
            </a:pPr>
            <a:r>
              <a:rPr lang="en-GB"/>
              <a:t>Meteorological </a:t>
            </a:r>
          </a:p>
          <a:p>
            <a:pPr lvl="1">
              <a:buFont typeface="Courier New" panose="02070309020205020404" pitchFamily="49" charset="0"/>
              <a:buChar char="o"/>
            </a:pPr>
            <a:r>
              <a:rPr lang="en-GB"/>
              <a:t>Statistics</a:t>
            </a:r>
          </a:p>
          <a:p>
            <a:pPr lvl="1">
              <a:buFont typeface="Courier New" panose="02070309020205020404" pitchFamily="49" charset="0"/>
              <a:buChar char="o"/>
            </a:pPr>
            <a:r>
              <a:rPr lang="en-GB"/>
              <a:t>Companies and company ownership</a:t>
            </a:r>
          </a:p>
          <a:p>
            <a:pPr lvl="1">
              <a:buFont typeface="Courier New" panose="02070309020205020404" pitchFamily="49" charset="0"/>
              <a:buChar char="o"/>
            </a:pPr>
            <a:r>
              <a:rPr lang="en-GB"/>
              <a:t>Mobility</a:t>
            </a:r>
          </a:p>
          <a:p>
            <a:pPr>
              <a:buFont typeface="Wingdings" pitchFamily="2" charset="2"/>
              <a:buChar char="§"/>
            </a:pPr>
            <a:r>
              <a:rPr lang="en-GB"/>
              <a:t>This list can be amended by the EU Commission</a:t>
            </a:r>
          </a:p>
          <a:p>
            <a:pPr marL="0" indent="0">
              <a:buNone/>
            </a:pPr>
            <a:endParaRPr lang="en-GB" sz="2800"/>
          </a:p>
          <a:p>
            <a:pPr lvl="2"/>
            <a:endParaRPr lang="en-GB"/>
          </a:p>
        </p:txBody>
      </p:sp>
      <p:sp>
        <p:nvSpPr>
          <p:cNvPr id="7" name="Fußzeilenplatzhalter 6">
            <a:extLst>
              <a:ext uri="{FF2B5EF4-FFF2-40B4-BE49-F238E27FC236}">
                <a16:creationId xmlns:a16="http://schemas.microsoft.com/office/drawing/2014/main" id="{05704F5C-73B9-2445-BD25-30DC04674FF9}"/>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2233C8A4-67F8-8944-A669-6AC38EBA76A5}"/>
              </a:ext>
            </a:extLst>
          </p:cNvPr>
          <p:cNvSpPr>
            <a:spLocks noGrp="1"/>
          </p:cNvSpPr>
          <p:nvPr>
            <p:ph type="sldNum" sz="quarter" idx="12"/>
          </p:nvPr>
        </p:nvSpPr>
        <p:spPr/>
        <p:txBody>
          <a:bodyPr/>
          <a:lstStyle/>
          <a:p>
            <a:fld id="{6558FC84-22FA-4F5E-86B7-A7761BE44B02}" type="slidenum">
              <a:rPr lang="de-DE" smtClean="0"/>
              <a:t>17</a:t>
            </a:fld>
            <a:endParaRPr lang="de-DE"/>
          </a:p>
        </p:txBody>
      </p:sp>
      <p:sp>
        <p:nvSpPr>
          <p:cNvPr id="9" name="Datumsplatzhalter 8">
            <a:extLst>
              <a:ext uri="{FF2B5EF4-FFF2-40B4-BE49-F238E27FC236}">
                <a16:creationId xmlns:a16="http://schemas.microsoft.com/office/drawing/2014/main" id="{C4A07218-B2DC-D04E-9872-EEB200EB7324}"/>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400564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585ED-D7A1-CC45-B064-1A67B40301EA}"/>
              </a:ext>
            </a:extLst>
          </p:cNvPr>
          <p:cNvSpPr>
            <a:spLocks noGrp="1"/>
          </p:cNvSpPr>
          <p:nvPr>
            <p:ph type="title"/>
          </p:nvPr>
        </p:nvSpPr>
        <p:spPr/>
        <p:txBody>
          <a:bodyPr/>
          <a:lstStyle/>
          <a:p>
            <a:r>
              <a:rPr lang="en-GB"/>
              <a:t>High-Value Datasets</a:t>
            </a:r>
          </a:p>
        </p:txBody>
      </p:sp>
      <p:sp>
        <p:nvSpPr>
          <p:cNvPr id="3" name="Inhaltsplatzhalter 2">
            <a:extLst>
              <a:ext uri="{FF2B5EF4-FFF2-40B4-BE49-F238E27FC236}">
                <a16:creationId xmlns:a16="http://schemas.microsoft.com/office/drawing/2014/main" id="{AB5198DB-169E-B74F-8F69-384E30787439}"/>
              </a:ext>
            </a:extLst>
          </p:cNvPr>
          <p:cNvSpPr>
            <a:spLocks noGrp="1"/>
          </p:cNvSpPr>
          <p:nvPr>
            <p:ph idx="1"/>
          </p:nvPr>
        </p:nvSpPr>
        <p:spPr/>
        <p:txBody>
          <a:bodyPr>
            <a:normAutofit/>
          </a:bodyPr>
          <a:lstStyle/>
          <a:p>
            <a:r>
              <a:rPr lang="en-GB"/>
              <a:t>High-value datasets shall be</a:t>
            </a:r>
          </a:p>
          <a:p>
            <a:pPr lvl="1">
              <a:buFont typeface="Courier New" panose="02070309020205020404" pitchFamily="49" charset="0"/>
              <a:buChar char="o"/>
            </a:pPr>
            <a:r>
              <a:rPr lang="en-GB"/>
              <a:t>Available free of charge</a:t>
            </a:r>
          </a:p>
          <a:p>
            <a:pPr lvl="1">
              <a:buFont typeface="Courier New" panose="02070309020205020404" pitchFamily="49" charset="0"/>
              <a:buChar char="o"/>
            </a:pPr>
            <a:r>
              <a:rPr lang="en-GB"/>
              <a:t>Machine readable</a:t>
            </a:r>
          </a:p>
          <a:p>
            <a:pPr lvl="1">
              <a:buFont typeface="Courier New" panose="02070309020205020404" pitchFamily="49" charset="0"/>
              <a:buChar char="o"/>
            </a:pPr>
            <a:r>
              <a:rPr lang="en-GB"/>
              <a:t>Provided by API’s</a:t>
            </a:r>
          </a:p>
          <a:p>
            <a:pPr lvl="1">
              <a:buFont typeface="Courier New" panose="02070309020205020404" pitchFamily="49" charset="0"/>
              <a:buChar char="o"/>
            </a:pPr>
            <a:r>
              <a:rPr lang="en-GB"/>
              <a:t>Provided as a bulk download, where relevant</a:t>
            </a:r>
          </a:p>
          <a:p>
            <a:r>
              <a:rPr lang="en-GB"/>
              <a:t>Identification of specific high-value datasets</a:t>
            </a:r>
          </a:p>
          <a:p>
            <a:pPr lvl="1">
              <a:buFont typeface="Courier New" panose="02070309020205020404" pitchFamily="49" charset="0"/>
              <a:buChar char="o"/>
            </a:pPr>
            <a:r>
              <a:rPr lang="en-GB"/>
              <a:t>Generate significant  socioeconomic  or environmental benefits and innovative services</a:t>
            </a:r>
          </a:p>
          <a:p>
            <a:pPr lvl="1">
              <a:buFont typeface="Courier New" panose="02070309020205020404" pitchFamily="49" charset="0"/>
              <a:buChar char="o"/>
            </a:pPr>
            <a:r>
              <a:rPr lang="en-GB"/>
              <a:t>Benefit to a high number of users, in particular SMEs</a:t>
            </a:r>
          </a:p>
          <a:p>
            <a:pPr lvl="1">
              <a:buFont typeface="Courier New" panose="02070309020205020404" pitchFamily="49" charset="0"/>
              <a:buChar char="o"/>
            </a:pPr>
            <a:r>
              <a:rPr lang="en-GB"/>
              <a:t>Assist in generating revenues</a:t>
            </a:r>
          </a:p>
          <a:p>
            <a:pPr lvl="1">
              <a:buFont typeface="Courier New" panose="02070309020205020404" pitchFamily="49" charset="0"/>
              <a:buChar char="o"/>
            </a:pPr>
            <a:r>
              <a:rPr lang="en-GB"/>
              <a:t>Be combined with other datasets</a:t>
            </a:r>
          </a:p>
          <a:p>
            <a:r>
              <a:rPr lang="en-GB"/>
              <a:t>Implementation in national legislation until 17th July 2021</a:t>
            </a:r>
            <a:endParaRPr lang="en-GB" sz="2800"/>
          </a:p>
          <a:p>
            <a:pPr lvl="1">
              <a:buFont typeface="Courier New" panose="02070309020205020404" pitchFamily="49" charset="0"/>
              <a:buChar char="o"/>
            </a:pPr>
            <a:endParaRPr lang="en-GB"/>
          </a:p>
          <a:p>
            <a:pPr marL="0" indent="0">
              <a:buNone/>
            </a:pPr>
            <a:endParaRPr lang="en-GB"/>
          </a:p>
        </p:txBody>
      </p:sp>
      <p:sp>
        <p:nvSpPr>
          <p:cNvPr id="7" name="Fußzeilenplatzhalter 6">
            <a:extLst>
              <a:ext uri="{FF2B5EF4-FFF2-40B4-BE49-F238E27FC236}">
                <a16:creationId xmlns:a16="http://schemas.microsoft.com/office/drawing/2014/main" id="{98FC8C48-C1DB-C844-B9B5-04F6A8222F69}"/>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E399066B-EC3F-A843-80D0-0055E2F76D5A}"/>
              </a:ext>
            </a:extLst>
          </p:cNvPr>
          <p:cNvSpPr>
            <a:spLocks noGrp="1"/>
          </p:cNvSpPr>
          <p:nvPr>
            <p:ph type="sldNum" sz="quarter" idx="12"/>
          </p:nvPr>
        </p:nvSpPr>
        <p:spPr/>
        <p:txBody>
          <a:bodyPr/>
          <a:lstStyle/>
          <a:p>
            <a:fld id="{6558FC84-22FA-4F5E-86B7-A7761BE44B02}" type="slidenum">
              <a:rPr lang="de-DE" smtClean="0"/>
              <a:t>18</a:t>
            </a:fld>
            <a:endParaRPr lang="de-DE"/>
          </a:p>
        </p:txBody>
      </p:sp>
      <p:sp>
        <p:nvSpPr>
          <p:cNvPr id="9" name="Datumsplatzhalter 8">
            <a:extLst>
              <a:ext uri="{FF2B5EF4-FFF2-40B4-BE49-F238E27FC236}">
                <a16:creationId xmlns:a16="http://schemas.microsoft.com/office/drawing/2014/main" id="{B3ED8F9D-9C64-DC4C-898A-7835A38B1BDE}"/>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240468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290DA-C559-7B41-B585-64BD6642DA87}"/>
              </a:ext>
            </a:extLst>
          </p:cNvPr>
          <p:cNvSpPr>
            <a:spLocks noGrp="1"/>
          </p:cNvSpPr>
          <p:nvPr>
            <p:ph type="title"/>
          </p:nvPr>
        </p:nvSpPr>
        <p:spPr/>
        <p:txBody>
          <a:bodyPr/>
          <a:lstStyle/>
          <a:p>
            <a:r>
              <a:rPr lang="en-GB"/>
              <a:t>Experiences of DWD with Open Data</a:t>
            </a:r>
          </a:p>
        </p:txBody>
      </p:sp>
      <p:sp>
        <p:nvSpPr>
          <p:cNvPr id="3" name="Inhaltsplatzhalter 2">
            <a:extLst>
              <a:ext uri="{FF2B5EF4-FFF2-40B4-BE49-F238E27FC236}">
                <a16:creationId xmlns:a16="http://schemas.microsoft.com/office/drawing/2014/main" id="{C1BA59A0-527E-EE43-91CE-652E5757707B}"/>
              </a:ext>
            </a:extLst>
          </p:cNvPr>
          <p:cNvSpPr>
            <a:spLocks noGrp="1"/>
          </p:cNvSpPr>
          <p:nvPr>
            <p:ph idx="1"/>
          </p:nvPr>
        </p:nvSpPr>
        <p:spPr/>
        <p:txBody>
          <a:bodyPr>
            <a:normAutofit/>
          </a:bodyPr>
          <a:lstStyle/>
          <a:p>
            <a:r>
              <a:rPr lang="en-GB"/>
              <a:t>492 </a:t>
            </a:r>
            <a:r>
              <a:rPr lang="en-GB" err="1"/>
              <a:t>PBytes</a:t>
            </a:r>
            <a:r>
              <a:rPr lang="en-GB"/>
              <a:t> in 2.2 billion files downloaded with anonymous ftp in Sept. 2020</a:t>
            </a:r>
          </a:p>
          <a:p>
            <a:r>
              <a:rPr lang="en-GB"/>
              <a:t>No registration</a:t>
            </a:r>
          </a:p>
          <a:p>
            <a:r>
              <a:rPr lang="en-GB"/>
              <a:t>Well defined and transparent interface to the private sector</a:t>
            </a:r>
          </a:p>
          <a:p>
            <a:pPr lvl="1">
              <a:buFont typeface="Wingdings" pitchFamily="2" charset="2"/>
              <a:buChar char="§"/>
            </a:pPr>
            <a:r>
              <a:rPr lang="en-GB"/>
              <a:t>Official duties defined by the “Act on </a:t>
            </a:r>
            <a:r>
              <a:rPr lang="en-GB" err="1"/>
              <a:t>DWD</a:t>
            </a:r>
            <a:r>
              <a:rPr lang="en-GB"/>
              <a:t>” 2017</a:t>
            </a:r>
          </a:p>
          <a:p>
            <a:pPr lvl="1">
              <a:buFont typeface="Wingdings" pitchFamily="2" charset="2"/>
              <a:buChar char="§"/>
            </a:pPr>
            <a:r>
              <a:rPr lang="en-GB"/>
              <a:t>DWD is obliged by this act to provide all geospatial data and products gained from fulfilling its official duties without charge following the EU Inspire Directive</a:t>
            </a:r>
          </a:p>
          <a:p>
            <a:pPr lvl="1">
              <a:buFont typeface="Wingdings" pitchFamily="2" charset="2"/>
              <a:buChar char="§"/>
            </a:pPr>
            <a:r>
              <a:rPr lang="en-GB"/>
              <a:t>License is defined by a legal act</a:t>
            </a:r>
          </a:p>
          <a:p>
            <a:r>
              <a:rPr lang="en-GB"/>
              <a:t>New users and services from</a:t>
            </a:r>
          </a:p>
          <a:p>
            <a:pPr lvl="1"/>
            <a:r>
              <a:rPr lang="en-GB"/>
              <a:t>Data economy</a:t>
            </a:r>
          </a:p>
          <a:p>
            <a:pPr lvl="1"/>
            <a:r>
              <a:rPr lang="en-GB"/>
              <a:t>Operators of management systems (energy, mobility, logistics, insurance)</a:t>
            </a:r>
          </a:p>
        </p:txBody>
      </p:sp>
      <p:sp>
        <p:nvSpPr>
          <p:cNvPr id="7" name="Fußzeilenplatzhalter 6">
            <a:extLst>
              <a:ext uri="{FF2B5EF4-FFF2-40B4-BE49-F238E27FC236}">
                <a16:creationId xmlns:a16="http://schemas.microsoft.com/office/drawing/2014/main" id="{8AFD843E-B097-774A-9027-4CF723DEC03C}"/>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7731C1D6-D4CF-8A44-9535-6538627D4E70}"/>
              </a:ext>
            </a:extLst>
          </p:cNvPr>
          <p:cNvSpPr>
            <a:spLocks noGrp="1"/>
          </p:cNvSpPr>
          <p:nvPr>
            <p:ph type="sldNum" sz="quarter" idx="12"/>
          </p:nvPr>
        </p:nvSpPr>
        <p:spPr/>
        <p:txBody>
          <a:bodyPr/>
          <a:lstStyle/>
          <a:p>
            <a:fld id="{6558FC84-22FA-4F5E-86B7-A7761BE44B02}" type="slidenum">
              <a:rPr lang="de-DE" smtClean="0"/>
              <a:t>19</a:t>
            </a:fld>
            <a:endParaRPr lang="de-DE"/>
          </a:p>
        </p:txBody>
      </p:sp>
      <p:sp>
        <p:nvSpPr>
          <p:cNvPr id="9" name="Datumsplatzhalter 8">
            <a:extLst>
              <a:ext uri="{FF2B5EF4-FFF2-40B4-BE49-F238E27FC236}">
                <a16:creationId xmlns:a16="http://schemas.microsoft.com/office/drawing/2014/main" id="{3983476C-0498-9B47-BDB5-204371740E4B}"/>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285189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F038-A97E-4A24-92AD-15B1DF77DFA6}"/>
              </a:ext>
            </a:extLst>
          </p:cNvPr>
          <p:cNvSpPr>
            <a:spLocks noGrp="1"/>
          </p:cNvSpPr>
          <p:nvPr>
            <p:ph type="title"/>
          </p:nvPr>
        </p:nvSpPr>
        <p:spPr/>
        <p:txBody>
          <a:bodyPr>
            <a:normAutofit/>
          </a:bodyPr>
          <a:lstStyle/>
          <a:p>
            <a:r>
              <a:rPr lang="en-SG" b="1"/>
              <a:t>Send us your questions</a:t>
            </a:r>
          </a:p>
        </p:txBody>
      </p:sp>
      <p:sp>
        <p:nvSpPr>
          <p:cNvPr id="3" name="Content Placeholder 2">
            <a:extLst>
              <a:ext uri="{FF2B5EF4-FFF2-40B4-BE49-F238E27FC236}">
                <a16:creationId xmlns:a16="http://schemas.microsoft.com/office/drawing/2014/main" id="{DEF2DDF4-A9FD-419D-A58E-1EE83A1BF1D7}"/>
              </a:ext>
            </a:extLst>
          </p:cNvPr>
          <p:cNvSpPr>
            <a:spLocks noGrp="1"/>
          </p:cNvSpPr>
          <p:nvPr>
            <p:ph sz="half" idx="1"/>
          </p:nvPr>
        </p:nvSpPr>
        <p:spPr>
          <a:xfrm>
            <a:off x="226032" y="1904067"/>
            <a:ext cx="5044612" cy="4272896"/>
          </a:xfrm>
        </p:spPr>
        <p:txBody>
          <a:bodyPr>
            <a:normAutofit fontScale="92500" lnSpcReduction="20000"/>
          </a:bodyPr>
          <a:lstStyle/>
          <a:p>
            <a:pPr marL="0" indent="0">
              <a:buNone/>
            </a:pPr>
            <a:r>
              <a:rPr lang="en-SG" sz="3200" b="1">
                <a:solidFill>
                  <a:schemeClr val="accent5">
                    <a:lumMod val="50000"/>
                  </a:schemeClr>
                </a:solidFill>
              </a:rPr>
              <a:t>      Please, kindly:</a:t>
            </a:r>
          </a:p>
          <a:p>
            <a:pPr marL="0" indent="0">
              <a:buNone/>
            </a:pPr>
            <a:endParaRPr lang="en-SG" sz="2600">
              <a:solidFill>
                <a:schemeClr val="accent5">
                  <a:lumMod val="50000"/>
                </a:schemeClr>
              </a:solidFill>
            </a:endParaRPr>
          </a:p>
          <a:p>
            <a:pPr>
              <a:lnSpc>
                <a:spcPct val="110000"/>
              </a:lnSpc>
              <a:spcAft>
                <a:spcPts val="900"/>
              </a:spcAft>
            </a:pPr>
            <a:r>
              <a:rPr lang="en-SG" sz="2600">
                <a:solidFill>
                  <a:schemeClr val="accent5">
                    <a:lumMod val="50000"/>
                  </a:schemeClr>
                </a:solidFill>
              </a:rPr>
              <a:t>Mute your microphone.</a:t>
            </a:r>
          </a:p>
          <a:p>
            <a:pPr>
              <a:spcAft>
                <a:spcPts val="900"/>
              </a:spcAft>
            </a:pPr>
            <a:r>
              <a:rPr lang="en-SG" sz="2600">
                <a:solidFill>
                  <a:schemeClr val="accent5">
                    <a:lumMod val="50000"/>
                  </a:schemeClr>
                </a:solidFill>
              </a:rPr>
              <a:t>Disable your video.</a:t>
            </a:r>
          </a:p>
          <a:p>
            <a:pPr>
              <a:spcAft>
                <a:spcPts val="900"/>
              </a:spcAft>
            </a:pPr>
            <a:r>
              <a:rPr lang="en-SG" sz="2600">
                <a:solidFill>
                  <a:schemeClr val="accent5">
                    <a:lumMod val="50000"/>
                  </a:schemeClr>
                </a:solidFill>
              </a:rPr>
              <a:t>Use chat for comments/suggestions.</a:t>
            </a:r>
          </a:p>
          <a:p>
            <a:pPr marL="0" indent="0">
              <a:spcAft>
                <a:spcPts val="900"/>
              </a:spcAft>
              <a:buNone/>
            </a:pPr>
            <a:r>
              <a:rPr lang="en-SG" sz="2600">
                <a:solidFill>
                  <a:schemeClr val="accent5">
                    <a:lumMod val="50000"/>
                  </a:schemeClr>
                </a:solidFill>
              </a:rPr>
              <a:t>Your input will be duly addressed.</a:t>
            </a:r>
          </a:p>
          <a:p>
            <a:pPr marL="0" indent="0">
              <a:spcAft>
                <a:spcPts val="900"/>
              </a:spcAft>
              <a:buNone/>
            </a:pPr>
            <a:r>
              <a:rPr lang="en-SG" sz="2600" b="1">
                <a:solidFill>
                  <a:schemeClr val="accent5">
                    <a:lumMod val="50000"/>
                  </a:schemeClr>
                </a:solidFill>
              </a:rPr>
              <a:t>The presentation will follow shortly.</a:t>
            </a:r>
          </a:p>
          <a:p>
            <a:pPr marL="0" indent="0">
              <a:spcAft>
                <a:spcPts val="900"/>
              </a:spcAft>
              <a:buNone/>
            </a:pPr>
            <a:endParaRPr lang="en-SG" sz="1400">
              <a:solidFill>
                <a:schemeClr val="accent5">
                  <a:lumMod val="50000"/>
                </a:schemeClr>
              </a:solidFill>
            </a:endParaRPr>
          </a:p>
          <a:p>
            <a:pPr marL="0" indent="0">
              <a:spcAft>
                <a:spcPts val="900"/>
              </a:spcAft>
              <a:buNone/>
            </a:pPr>
            <a:r>
              <a:rPr lang="en-SG" sz="1300">
                <a:solidFill>
                  <a:schemeClr val="accent5">
                    <a:lumMod val="50000"/>
                  </a:schemeClr>
                </a:solidFill>
              </a:rPr>
              <a:t>Image: Courtesy of Web Chrome Store</a:t>
            </a:r>
          </a:p>
        </p:txBody>
      </p:sp>
      <p:pic>
        <p:nvPicPr>
          <p:cNvPr id="7" name="Picture 6">
            <a:extLst>
              <a:ext uri="{FF2B5EF4-FFF2-40B4-BE49-F238E27FC236}">
                <a16:creationId xmlns:a16="http://schemas.microsoft.com/office/drawing/2014/main" id="{B718BC82-7403-4DDA-AD13-48BF14F9035D}"/>
              </a:ext>
            </a:extLst>
          </p:cNvPr>
          <p:cNvPicPr>
            <a:picLocks noChangeAspect="1"/>
          </p:cNvPicPr>
          <p:nvPr/>
        </p:nvPicPr>
        <p:blipFill>
          <a:blip r:embed="rId2">
            <a:duotone>
              <a:prstClr val="black"/>
              <a:srgbClr val="4472C4">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102579"/>
            <a:ext cx="9144000" cy="1538941"/>
          </a:xfrm>
          <a:prstGeom prst="rect">
            <a:avLst/>
          </a:prstGeom>
          <a:solidFill>
            <a:schemeClr val="accent1"/>
          </a:solidFill>
          <a:ln>
            <a:solidFill>
              <a:schemeClr val="accent1"/>
            </a:solidFill>
          </a:ln>
        </p:spPr>
      </p:pic>
      <p:pic>
        <p:nvPicPr>
          <p:cNvPr id="11" name="Picture 10">
            <a:extLst>
              <a:ext uri="{FF2B5EF4-FFF2-40B4-BE49-F238E27FC236}">
                <a16:creationId xmlns:a16="http://schemas.microsoft.com/office/drawing/2014/main" id="{6842B73C-FE1B-4CD7-8606-1493E8146380}"/>
              </a:ext>
            </a:extLst>
          </p:cNvPr>
          <p:cNvPicPr>
            <a:picLocks noChangeAspect="1"/>
          </p:cNvPicPr>
          <p:nvPr/>
        </p:nvPicPr>
        <p:blipFill>
          <a:blip r:embed="rId4"/>
          <a:stretch>
            <a:fillRect/>
          </a:stretch>
        </p:blipFill>
        <p:spPr>
          <a:xfrm>
            <a:off x="5270644" y="2455561"/>
            <a:ext cx="3873356" cy="2239729"/>
          </a:xfrm>
          <a:prstGeom prst="rect">
            <a:avLst/>
          </a:prstGeom>
        </p:spPr>
      </p:pic>
      <p:pic>
        <p:nvPicPr>
          <p:cNvPr id="8" name="Picture 7">
            <a:extLst>
              <a:ext uri="{FF2B5EF4-FFF2-40B4-BE49-F238E27FC236}">
                <a16:creationId xmlns:a16="http://schemas.microsoft.com/office/drawing/2014/main" id="{6E8685E3-6DA2-4313-A705-64CD0E2B57B7}"/>
              </a:ext>
            </a:extLst>
          </p:cNvPr>
          <p:cNvPicPr>
            <a:picLocks noChangeAspect="1"/>
          </p:cNvPicPr>
          <p:nvPr/>
        </p:nvPicPr>
        <p:blipFill>
          <a:blip r:embed="rId5"/>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327162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811EF-4848-3A47-95F5-415F0B8E6BDD}"/>
              </a:ext>
            </a:extLst>
          </p:cNvPr>
          <p:cNvSpPr>
            <a:spLocks noGrp="1"/>
          </p:cNvSpPr>
          <p:nvPr>
            <p:ph type="title"/>
          </p:nvPr>
        </p:nvSpPr>
        <p:spPr/>
        <p:txBody>
          <a:bodyPr/>
          <a:lstStyle/>
          <a:p>
            <a:r>
              <a:rPr lang="en-GB"/>
              <a:t>Conclusions</a:t>
            </a:r>
          </a:p>
        </p:txBody>
      </p:sp>
      <p:sp>
        <p:nvSpPr>
          <p:cNvPr id="3" name="Inhaltsplatzhalter 2">
            <a:extLst>
              <a:ext uri="{FF2B5EF4-FFF2-40B4-BE49-F238E27FC236}">
                <a16:creationId xmlns:a16="http://schemas.microsoft.com/office/drawing/2014/main" id="{9CCC9BC7-B0BB-334A-9F47-181631EBC730}"/>
              </a:ext>
            </a:extLst>
          </p:cNvPr>
          <p:cNvSpPr>
            <a:spLocks noGrp="1"/>
          </p:cNvSpPr>
          <p:nvPr>
            <p:ph idx="1"/>
          </p:nvPr>
        </p:nvSpPr>
        <p:spPr/>
        <p:txBody>
          <a:bodyPr/>
          <a:lstStyle/>
          <a:p>
            <a:r>
              <a:rPr lang="en-GB"/>
              <a:t>Public meteorological information has a large economic benefit.</a:t>
            </a:r>
          </a:p>
          <a:p>
            <a:r>
              <a:rPr lang="en-GB"/>
              <a:t>Free and open access to public meteorological information supports the exploitation of its economic benefit.</a:t>
            </a:r>
          </a:p>
          <a:p>
            <a:r>
              <a:rPr lang="en-GB"/>
              <a:t>Requirements:</a:t>
            </a:r>
          </a:p>
          <a:p>
            <a:pPr lvl="1">
              <a:buFont typeface="Wingdings" pitchFamily="2" charset="2"/>
              <a:buChar char="§"/>
            </a:pPr>
            <a:r>
              <a:rPr lang="en-GB"/>
              <a:t>Role of government and its institutions in a society</a:t>
            </a:r>
          </a:p>
          <a:p>
            <a:pPr lvl="1">
              <a:buFont typeface="Wingdings" pitchFamily="2" charset="2"/>
              <a:buChar char="§"/>
            </a:pPr>
            <a:r>
              <a:rPr lang="en-GB"/>
              <a:t>Support of governments including the compensation of the loss of revenues</a:t>
            </a:r>
          </a:p>
          <a:p>
            <a:pPr lvl="1">
              <a:buFont typeface="Wingdings" pitchFamily="2" charset="2"/>
              <a:buChar char="§"/>
            </a:pPr>
            <a:r>
              <a:rPr lang="en-GB"/>
              <a:t>Transparent interfaces to the private sector (common understanding of the role of governmental organisations)</a:t>
            </a:r>
          </a:p>
          <a:p>
            <a:endParaRPr lang="en-GB"/>
          </a:p>
        </p:txBody>
      </p:sp>
      <p:sp>
        <p:nvSpPr>
          <p:cNvPr id="7" name="Fußzeilenplatzhalter 6">
            <a:extLst>
              <a:ext uri="{FF2B5EF4-FFF2-40B4-BE49-F238E27FC236}">
                <a16:creationId xmlns:a16="http://schemas.microsoft.com/office/drawing/2014/main" id="{F64278C6-367E-244A-A102-541959CB67A5}"/>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6D86AAC0-A89A-E54C-8E8E-DD79E79BD5EB}"/>
              </a:ext>
            </a:extLst>
          </p:cNvPr>
          <p:cNvSpPr>
            <a:spLocks noGrp="1"/>
          </p:cNvSpPr>
          <p:nvPr>
            <p:ph type="sldNum" sz="quarter" idx="12"/>
          </p:nvPr>
        </p:nvSpPr>
        <p:spPr/>
        <p:txBody>
          <a:bodyPr/>
          <a:lstStyle/>
          <a:p>
            <a:fld id="{6558FC84-22FA-4F5E-86B7-A7761BE44B02}" type="slidenum">
              <a:rPr lang="de-DE" smtClean="0"/>
              <a:t>20</a:t>
            </a:fld>
            <a:endParaRPr lang="de-DE"/>
          </a:p>
        </p:txBody>
      </p:sp>
      <p:sp>
        <p:nvSpPr>
          <p:cNvPr id="9" name="Datumsplatzhalter 8">
            <a:extLst>
              <a:ext uri="{FF2B5EF4-FFF2-40B4-BE49-F238E27FC236}">
                <a16:creationId xmlns:a16="http://schemas.microsoft.com/office/drawing/2014/main" id="{B546A47F-F750-B34F-B134-B2DAF6493CC4}"/>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287214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4F67-6CBC-3A44-AB74-742DBE0A6C5C}"/>
              </a:ext>
            </a:extLst>
          </p:cNvPr>
          <p:cNvSpPr>
            <a:spLocks noGrp="1"/>
          </p:cNvSpPr>
          <p:nvPr>
            <p:ph type="title"/>
          </p:nvPr>
        </p:nvSpPr>
        <p:spPr>
          <a:xfrm>
            <a:off x="395288" y="1166446"/>
            <a:ext cx="8353425" cy="750277"/>
          </a:xfrm>
        </p:spPr>
        <p:txBody>
          <a:bodyPr/>
          <a:lstStyle/>
          <a:p>
            <a:r>
              <a:rPr lang="de-DE" err="1"/>
              <a:t>Actual</a:t>
            </a:r>
            <a:r>
              <a:rPr lang="de-DE"/>
              <a:t> </a:t>
            </a:r>
            <a:r>
              <a:rPr lang="de-DE" err="1"/>
              <a:t>developments</a:t>
            </a:r>
            <a:r>
              <a:rPr lang="de-DE"/>
              <a:t> in ECMWF, EUMETSAT </a:t>
            </a:r>
            <a:r>
              <a:rPr lang="de-DE" err="1"/>
              <a:t>and</a:t>
            </a:r>
            <a:r>
              <a:rPr lang="de-DE"/>
              <a:t> EUMETNET</a:t>
            </a:r>
            <a:br>
              <a:rPr lang="de-DE"/>
            </a:br>
            <a:endParaRPr lang="de-DE"/>
          </a:p>
        </p:txBody>
      </p:sp>
      <p:sp>
        <p:nvSpPr>
          <p:cNvPr id="3" name="Inhaltsplatzhalter 2">
            <a:extLst>
              <a:ext uri="{FF2B5EF4-FFF2-40B4-BE49-F238E27FC236}">
                <a16:creationId xmlns:a16="http://schemas.microsoft.com/office/drawing/2014/main" id="{0F0797B0-88DF-E74D-ACC5-981940921264}"/>
              </a:ext>
            </a:extLst>
          </p:cNvPr>
          <p:cNvSpPr>
            <a:spLocks noGrp="1"/>
          </p:cNvSpPr>
          <p:nvPr>
            <p:ph idx="1"/>
          </p:nvPr>
        </p:nvSpPr>
        <p:spPr>
          <a:xfrm>
            <a:off x="395287" y="2080846"/>
            <a:ext cx="8353426" cy="3549219"/>
          </a:xfrm>
        </p:spPr>
        <p:txBody>
          <a:bodyPr>
            <a:normAutofit/>
          </a:bodyPr>
          <a:lstStyle/>
          <a:p>
            <a:r>
              <a:rPr lang="de-DE"/>
              <a:t>Development of a “European </a:t>
            </a:r>
            <a:r>
              <a:rPr lang="de-DE" err="1"/>
              <a:t>Weather</a:t>
            </a:r>
            <a:r>
              <a:rPr lang="de-DE"/>
              <a:t> Cloud“ as an open federated infrastructure</a:t>
            </a:r>
          </a:p>
          <a:p>
            <a:pPr lvl="1">
              <a:buFont typeface="Wingdings" pitchFamily="2" charset="2"/>
              <a:buChar char="§"/>
            </a:pPr>
            <a:r>
              <a:rPr lang="de-DE"/>
              <a:t>Challenge: complex data policies of the contributing member state organisations</a:t>
            </a:r>
          </a:p>
          <a:p>
            <a:r>
              <a:rPr lang="de-DE"/>
              <a:t>ECMWF Council agreed as a strategic </a:t>
            </a:r>
            <a:r>
              <a:rPr lang="de-DE" err="1"/>
              <a:t>goal</a:t>
            </a:r>
            <a:r>
              <a:rPr lang="de-DE"/>
              <a:t> </a:t>
            </a:r>
            <a:r>
              <a:rPr lang="de-DE" err="1"/>
              <a:t>to</a:t>
            </a:r>
            <a:r>
              <a:rPr lang="de-DE"/>
              <a:t> implement free and open data policy in the next five years</a:t>
            </a:r>
          </a:p>
          <a:p>
            <a:pPr lvl="1">
              <a:buFont typeface="Wingdings" pitchFamily="2" charset="2"/>
              <a:buChar char="§"/>
            </a:pPr>
            <a:r>
              <a:rPr lang="de-DE" err="1"/>
              <a:t>Increasing</a:t>
            </a:r>
            <a:r>
              <a:rPr lang="de-DE"/>
              <a:t> </a:t>
            </a:r>
            <a:r>
              <a:rPr lang="de-DE" err="1"/>
              <a:t>dependency</a:t>
            </a:r>
            <a:r>
              <a:rPr lang="de-DE"/>
              <a:t> on </a:t>
            </a:r>
            <a:r>
              <a:rPr lang="de-DE" err="1"/>
              <a:t>external</a:t>
            </a:r>
            <a:r>
              <a:rPr lang="de-DE"/>
              <a:t> </a:t>
            </a:r>
            <a:r>
              <a:rPr lang="de-DE" err="1"/>
              <a:t>funding</a:t>
            </a:r>
            <a:endParaRPr lang="de-DE"/>
          </a:p>
          <a:p>
            <a:pPr lvl="2">
              <a:buFont typeface="Courier New" panose="02070309020205020404" pitchFamily="49" charset="0"/>
              <a:buChar char="o"/>
            </a:pPr>
            <a:r>
              <a:rPr lang="de-DE"/>
              <a:t>Challenge: compensation of the loss of revenue </a:t>
            </a:r>
            <a:r>
              <a:rPr lang="de-DE" err="1"/>
              <a:t>from</a:t>
            </a:r>
            <a:r>
              <a:rPr lang="de-DE"/>
              <a:t> </a:t>
            </a:r>
            <a:r>
              <a:rPr lang="de-DE" err="1"/>
              <a:t>data</a:t>
            </a:r>
            <a:r>
              <a:rPr lang="de-DE"/>
              <a:t> </a:t>
            </a:r>
            <a:r>
              <a:rPr lang="de-DE" err="1"/>
              <a:t>selling</a:t>
            </a:r>
            <a:r>
              <a:rPr lang="de-DE"/>
              <a:t> outside the member states</a:t>
            </a:r>
          </a:p>
          <a:p>
            <a:pPr lvl="2">
              <a:buFont typeface="Courier New" panose="02070309020205020404" pitchFamily="49" charset="0"/>
              <a:buChar char="o"/>
            </a:pPr>
            <a:r>
              <a:rPr lang="de-DE"/>
              <a:t>BREXIT and COPERNICUS</a:t>
            </a:r>
          </a:p>
          <a:p>
            <a:pPr lvl="1">
              <a:buFont typeface="Wingdings" pitchFamily="2" charset="2"/>
              <a:buChar char="§"/>
            </a:pPr>
            <a:r>
              <a:rPr lang="de-DE" err="1"/>
              <a:t>Actual</a:t>
            </a:r>
            <a:r>
              <a:rPr lang="de-DE"/>
              <a:t> </a:t>
            </a:r>
            <a:r>
              <a:rPr lang="de-DE" err="1"/>
              <a:t>economic</a:t>
            </a:r>
            <a:r>
              <a:rPr lang="de-DE"/>
              <a:t> </a:t>
            </a:r>
            <a:r>
              <a:rPr lang="de-DE" err="1"/>
              <a:t>situation</a:t>
            </a:r>
            <a:r>
              <a:rPr lang="de-DE"/>
              <a:t> in </a:t>
            </a:r>
            <a:r>
              <a:rPr lang="de-DE" err="1"/>
              <a:t>the</a:t>
            </a:r>
            <a:r>
              <a:rPr lang="de-DE"/>
              <a:t> </a:t>
            </a:r>
            <a:r>
              <a:rPr lang="de-DE" err="1"/>
              <a:t>member</a:t>
            </a:r>
            <a:r>
              <a:rPr lang="de-DE"/>
              <a:t> </a:t>
            </a:r>
            <a:r>
              <a:rPr lang="de-DE" err="1"/>
              <a:t>states</a:t>
            </a:r>
            <a:r>
              <a:rPr lang="de-DE"/>
              <a:t> </a:t>
            </a:r>
            <a:r>
              <a:rPr lang="de-DE" err="1"/>
              <a:t>caused</a:t>
            </a:r>
            <a:r>
              <a:rPr lang="de-DE"/>
              <a:t> </a:t>
            </a:r>
            <a:r>
              <a:rPr lang="de-DE" err="1"/>
              <a:t>by</a:t>
            </a:r>
            <a:r>
              <a:rPr lang="de-DE"/>
              <a:t> </a:t>
            </a:r>
            <a:r>
              <a:rPr lang="de-DE" err="1"/>
              <a:t>the</a:t>
            </a:r>
            <a:r>
              <a:rPr lang="de-DE"/>
              <a:t> </a:t>
            </a:r>
            <a:r>
              <a:rPr lang="de-DE" err="1"/>
              <a:t>pandemic</a:t>
            </a:r>
            <a:endParaRPr lang="de-DE"/>
          </a:p>
        </p:txBody>
      </p:sp>
      <p:sp>
        <p:nvSpPr>
          <p:cNvPr id="4" name="Datumsplatzhalter 3">
            <a:extLst>
              <a:ext uri="{FF2B5EF4-FFF2-40B4-BE49-F238E27FC236}">
                <a16:creationId xmlns:a16="http://schemas.microsoft.com/office/drawing/2014/main" id="{FE64008A-768E-2142-86FE-A83333D8FDA4}"/>
              </a:ext>
            </a:extLst>
          </p:cNvPr>
          <p:cNvSpPr>
            <a:spLocks noGrp="1"/>
          </p:cNvSpPr>
          <p:nvPr>
            <p:ph type="dt" sz="half" idx="10"/>
          </p:nvPr>
        </p:nvSpPr>
        <p:spPr/>
        <p:txBody>
          <a:bodyPr/>
          <a:lstStyle/>
          <a:p>
            <a:r>
              <a:rPr lang="de-DE"/>
              <a:t>October 2020</a:t>
            </a:r>
          </a:p>
        </p:txBody>
      </p:sp>
      <p:sp>
        <p:nvSpPr>
          <p:cNvPr id="5" name="Fußzeilenplatzhalter 4">
            <a:extLst>
              <a:ext uri="{FF2B5EF4-FFF2-40B4-BE49-F238E27FC236}">
                <a16:creationId xmlns:a16="http://schemas.microsoft.com/office/drawing/2014/main" id="{C0D86176-E9AC-AC48-A264-10DAE73ED047}"/>
              </a:ext>
            </a:extLst>
          </p:cNvPr>
          <p:cNvSpPr>
            <a:spLocks noGrp="1"/>
          </p:cNvSpPr>
          <p:nvPr>
            <p:ph type="ftr" sz="quarter" idx="11"/>
          </p:nvPr>
        </p:nvSpPr>
        <p:spPr/>
        <p:txBody>
          <a:bodyPr/>
          <a:lstStyle/>
          <a:p>
            <a:r>
              <a:rPr lang="de-DE"/>
              <a:t>Dr. Gerhard Adrian</a:t>
            </a:r>
          </a:p>
        </p:txBody>
      </p:sp>
      <p:sp>
        <p:nvSpPr>
          <p:cNvPr id="6" name="Foliennummernplatzhalter 5">
            <a:extLst>
              <a:ext uri="{FF2B5EF4-FFF2-40B4-BE49-F238E27FC236}">
                <a16:creationId xmlns:a16="http://schemas.microsoft.com/office/drawing/2014/main" id="{3F0FE0FB-8646-6F4F-A554-CD9BC377EBF1}"/>
              </a:ext>
            </a:extLst>
          </p:cNvPr>
          <p:cNvSpPr>
            <a:spLocks noGrp="1"/>
          </p:cNvSpPr>
          <p:nvPr>
            <p:ph type="sldNum" sz="quarter" idx="12"/>
          </p:nvPr>
        </p:nvSpPr>
        <p:spPr/>
        <p:txBody>
          <a:bodyPr/>
          <a:lstStyle/>
          <a:p>
            <a:fld id="{6558FC84-22FA-4F5E-86B7-A7761BE44B02}" type="slidenum">
              <a:rPr lang="de-DE" smtClean="0"/>
              <a:t>21</a:t>
            </a:fld>
            <a:endParaRPr lang="de-DE"/>
          </a:p>
        </p:txBody>
      </p:sp>
    </p:spTree>
    <p:extLst>
      <p:ext uri="{BB962C8B-B14F-4D97-AF65-F5344CB8AC3E}">
        <p14:creationId xmlns:p14="http://schemas.microsoft.com/office/powerpoint/2010/main" val="295709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F038-A97E-4A24-92AD-15B1DF77DFA6}"/>
              </a:ext>
            </a:extLst>
          </p:cNvPr>
          <p:cNvSpPr>
            <a:spLocks noGrp="1"/>
          </p:cNvSpPr>
          <p:nvPr>
            <p:ph type="title"/>
          </p:nvPr>
        </p:nvSpPr>
        <p:spPr/>
        <p:txBody>
          <a:bodyPr>
            <a:normAutofit/>
          </a:bodyPr>
          <a:lstStyle/>
          <a:p>
            <a:r>
              <a:rPr lang="en-SG" b="1" dirty="0"/>
              <a:t>Send us your questions</a:t>
            </a:r>
          </a:p>
        </p:txBody>
      </p:sp>
      <p:sp>
        <p:nvSpPr>
          <p:cNvPr id="3" name="Content Placeholder 2">
            <a:extLst>
              <a:ext uri="{FF2B5EF4-FFF2-40B4-BE49-F238E27FC236}">
                <a16:creationId xmlns:a16="http://schemas.microsoft.com/office/drawing/2014/main" id="{DEF2DDF4-A9FD-419D-A58E-1EE83A1BF1D7}"/>
              </a:ext>
            </a:extLst>
          </p:cNvPr>
          <p:cNvSpPr>
            <a:spLocks noGrp="1"/>
          </p:cNvSpPr>
          <p:nvPr>
            <p:ph sz="half" idx="1"/>
          </p:nvPr>
        </p:nvSpPr>
        <p:spPr>
          <a:xfrm>
            <a:off x="308225" y="1690689"/>
            <a:ext cx="4206625" cy="4486274"/>
          </a:xfrm>
        </p:spPr>
        <p:txBody>
          <a:bodyPr>
            <a:normAutofit fontScale="92500" lnSpcReduction="10000"/>
          </a:bodyPr>
          <a:lstStyle/>
          <a:p>
            <a:pPr marL="0" indent="0">
              <a:buNone/>
            </a:pPr>
            <a:r>
              <a:rPr lang="en-SG" sz="3200" b="1" dirty="0">
                <a:solidFill>
                  <a:schemeClr val="accent5">
                    <a:lumMod val="50000"/>
                  </a:schemeClr>
                </a:solidFill>
              </a:rPr>
              <a:t>Send us your questions</a:t>
            </a:r>
          </a:p>
          <a:p>
            <a:pPr marL="0" indent="0">
              <a:buNone/>
            </a:pPr>
            <a:endParaRPr lang="en-SG" sz="2600" dirty="0">
              <a:solidFill>
                <a:schemeClr val="accent5">
                  <a:lumMod val="50000"/>
                </a:schemeClr>
              </a:solidFill>
            </a:endParaRPr>
          </a:p>
          <a:p>
            <a:pPr marL="0" indent="0">
              <a:lnSpc>
                <a:spcPct val="110000"/>
              </a:lnSpc>
              <a:buNone/>
            </a:pPr>
            <a:r>
              <a:rPr lang="en-SG" sz="2600" dirty="0">
                <a:solidFill>
                  <a:schemeClr val="accent5">
                    <a:lumMod val="50000"/>
                  </a:schemeClr>
                </a:solidFill>
              </a:rPr>
              <a:t>You can join the live Q&amp;A by scanning the QR code or visiting slido.com</a:t>
            </a:r>
          </a:p>
          <a:p>
            <a:pPr>
              <a:lnSpc>
                <a:spcPct val="110000"/>
              </a:lnSpc>
              <a:spcAft>
                <a:spcPts val="900"/>
              </a:spcAft>
            </a:pPr>
            <a:r>
              <a:rPr lang="en-SG" sz="2600" dirty="0">
                <a:solidFill>
                  <a:schemeClr val="accent5">
                    <a:lumMod val="50000"/>
                  </a:schemeClr>
                </a:solidFill>
              </a:rPr>
              <a:t>Use event code #</a:t>
            </a:r>
            <a:r>
              <a:rPr lang="en-SG" sz="2600" dirty="0" err="1">
                <a:solidFill>
                  <a:schemeClr val="accent5">
                    <a:lumMod val="50000"/>
                  </a:schemeClr>
                </a:solidFill>
              </a:rPr>
              <a:t>GWEData</a:t>
            </a:r>
            <a:r>
              <a:rPr lang="en-SG" sz="2600" dirty="0">
                <a:solidFill>
                  <a:schemeClr val="accent5">
                    <a:lumMod val="50000"/>
                  </a:schemeClr>
                </a:solidFill>
              </a:rPr>
              <a:t>.</a:t>
            </a:r>
          </a:p>
          <a:p>
            <a:pPr>
              <a:spcAft>
                <a:spcPts val="900"/>
              </a:spcAft>
            </a:pPr>
            <a:r>
              <a:rPr lang="en-SG" sz="2600" dirty="0">
                <a:solidFill>
                  <a:schemeClr val="accent5">
                    <a:lumMod val="50000"/>
                  </a:schemeClr>
                </a:solidFill>
              </a:rPr>
              <a:t>Submit your own questions or upvote 👍 others.</a:t>
            </a:r>
          </a:p>
          <a:p>
            <a:pPr>
              <a:spcAft>
                <a:spcPts val="900"/>
              </a:spcAft>
            </a:pPr>
            <a:r>
              <a:rPr lang="en-SG" sz="2600" dirty="0">
                <a:solidFill>
                  <a:schemeClr val="accent5">
                    <a:lumMod val="50000"/>
                  </a:schemeClr>
                </a:solidFill>
              </a:rPr>
              <a:t>We will answer them after the presentation.</a:t>
            </a:r>
          </a:p>
        </p:txBody>
      </p:sp>
      <p:pic>
        <p:nvPicPr>
          <p:cNvPr id="6" name="Content Placeholder 5">
            <a:extLst>
              <a:ext uri="{FF2B5EF4-FFF2-40B4-BE49-F238E27FC236}">
                <a16:creationId xmlns:a16="http://schemas.microsoft.com/office/drawing/2014/main" id="{CAD5B229-1B26-4147-921C-1E59CDADC580}"/>
              </a:ext>
            </a:extLst>
          </p:cNvPr>
          <p:cNvPicPr>
            <a:picLocks noGrp="1" noChangeAspect="1"/>
          </p:cNvPicPr>
          <p:nvPr>
            <p:ph sz="half" idx="2"/>
          </p:nvPr>
        </p:nvPicPr>
        <p:blipFill>
          <a:blip r:embed="rId2"/>
          <a:srcRect/>
          <a:stretch/>
        </p:blipFill>
        <p:spPr>
          <a:xfrm>
            <a:off x="4629152" y="2589088"/>
            <a:ext cx="4298106" cy="2897312"/>
          </a:xfrm>
          <a:prstGeom prst="rect">
            <a:avLst/>
          </a:prstGeom>
        </p:spPr>
      </p:pic>
      <p:pic>
        <p:nvPicPr>
          <p:cNvPr id="7" name="Picture 6">
            <a:extLst>
              <a:ext uri="{FF2B5EF4-FFF2-40B4-BE49-F238E27FC236}">
                <a16:creationId xmlns:a16="http://schemas.microsoft.com/office/drawing/2014/main" id="{B718BC82-7403-4DDA-AD13-48BF14F9035D}"/>
              </a:ext>
            </a:extLst>
          </p:cNvPr>
          <p:cNvPicPr>
            <a:picLocks noChangeAspect="1"/>
          </p:cNvPicPr>
          <p:nvPr/>
        </p:nvPicPr>
        <p:blipFill>
          <a:blip r:embed="rId3">
            <a:duotone>
              <a:prstClr val="black"/>
              <a:srgbClr val="4472C4">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0" y="-102579"/>
            <a:ext cx="9144000" cy="1538941"/>
          </a:xfrm>
          <a:prstGeom prst="rect">
            <a:avLst/>
          </a:prstGeom>
          <a:solidFill>
            <a:schemeClr val="accent1"/>
          </a:solidFill>
          <a:ln>
            <a:solidFill>
              <a:schemeClr val="accent1"/>
            </a:solidFill>
          </a:ln>
        </p:spPr>
      </p:pic>
      <p:pic>
        <p:nvPicPr>
          <p:cNvPr id="8" name="Picture 7">
            <a:extLst>
              <a:ext uri="{FF2B5EF4-FFF2-40B4-BE49-F238E27FC236}">
                <a16:creationId xmlns:a16="http://schemas.microsoft.com/office/drawing/2014/main" id="{6681387A-5D73-432D-8383-08670D75720C}"/>
              </a:ext>
            </a:extLst>
          </p:cNvPr>
          <p:cNvPicPr>
            <a:picLocks noChangeAspect="1"/>
          </p:cNvPicPr>
          <p:nvPr/>
        </p:nvPicPr>
        <p:blipFill>
          <a:blip r:embed="rId5"/>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43790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537E-D938-E44F-8928-29572E2CC199}"/>
              </a:ext>
            </a:extLst>
          </p:cNvPr>
          <p:cNvPicPr>
            <a:picLocks noChangeAspect="1"/>
          </p:cNvPicPr>
          <p:nvPr/>
        </p:nvPicPr>
        <p:blipFill>
          <a:blip r:link="rId3"/>
          <a:stretch>
            <a:fillRect/>
          </a:stretch>
        </p:blipFill>
        <p:spPr>
          <a:xfrm>
            <a:off x="952500" y="1809750"/>
            <a:ext cx="47625" cy="57150"/>
          </a:xfrm>
          <a:prstGeom prst="rect">
            <a:avLst/>
          </a:prstGeom>
        </p:spPr>
      </p:pic>
      <p:pic>
        <p:nvPicPr>
          <p:cNvPr id="6" name="Picture 5">
            <a:extLst>
              <a:ext uri="{FF2B5EF4-FFF2-40B4-BE49-F238E27FC236}">
                <a16:creationId xmlns:a16="http://schemas.microsoft.com/office/drawing/2014/main" id="{4E20853D-80F3-4297-98CC-5C9CBD1960CA}"/>
              </a:ext>
            </a:extLst>
          </p:cNvPr>
          <p:cNvPicPr>
            <a:picLocks noChangeAspect="1"/>
          </p:cNvPicPr>
          <p:nvPr/>
        </p:nvPicPr>
        <p:blipFill>
          <a:blip r:embed="rId4"/>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309075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F038-A97E-4A24-92AD-15B1DF77DFA6}"/>
              </a:ext>
            </a:extLst>
          </p:cNvPr>
          <p:cNvSpPr>
            <a:spLocks noGrp="1"/>
          </p:cNvSpPr>
          <p:nvPr>
            <p:ph type="title"/>
          </p:nvPr>
        </p:nvSpPr>
        <p:spPr/>
        <p:txBody>
          <a:bodyPr>
            <a:normAutofit/>
          </a:bodyPr>
          <a:lstStyle/>
          <a:p>
            <a:r>
              <a:rPr lang="en-SG" b="1" dirty="0"/>
              <a:t>Send us your questions</a:t>
            </a:r>
          </a:p>
        </p:txBody>
      </p:sp>
      <p:sp>
        <p:nvSpPr>
          <p:cNvPr id="3" name="Content Placeholder 2">
            <a:extLst>
              <a:ext uri="{FF2B5EF4-FFF2-40B4-BE49-F238E27FC236}">
                <a16:creationId xmlns:a16="http://schemas.microsoft.com/office/drawing/2014/main" id="{DEF2DDF4-A9FD-419D-A58E-1EE83A1BF1D7}"/>
              </a:ext>
            </a:extLst>
          </p:cNvPr>
          <p:cNvSpPr>
            <a:spLocks noGrp="1"/>
          </p:cNvSpPr>
          <p:nvPr>
            <p:ph sz="half" idx="1"/>
          </p:nvPr>
        </p:nvSpPr>
        <p:spPr>
          <a:xfrm>
            <a:off x="421240" y="1904067"/>
            <a:ext cx="8188504" cy="3868083"/>
          </a:xfrm>
        </p:spPr>
        <p:txBody>
          <a:bodyPr>
            <a:normAutofit/>
          </a:bodyPr>
          <a:lstStyle/>
          <a:p>
            <a:pPr marL="0" indent="0">
              <a:buNone/>
            </a:pPr>
            <a:r>
              <a:rPr lang="en-SG" sz="3200" b="1" dirty="0">
                <a:solidFill>
                  <a:schemeClr val="accent5">
                    <a:lumMod val="50000"/>
                  </a:schemeClr>
                </a:solidFill>
              </a:rPr>
              <a:t>Agenda</a:t>
            </a:r>
          </a:p>
          <a:p>
            <a:pPr marL="0" indent="0">
              <a:buNone/>
            </a:pPr>
            <a:endParaRPr lang="en-SG" sz="2600" dirty="0">
              <a:solidFill>
                <a:schemeClr val="accent5">
                  <a:lumMod val="50000"/>
                </a:schemeClr>
              </a:solidFill>
            </a:endParaRPr>
          </a:p>
          <a:p>
            <a:pPr marL="0" indent="0">
              <a:lnSpc>
                <a:spcPct val="110000"/>
              </a:lnSpc>
              <a:spcBef>
                <a:spcPts val="600"/>
              </a:spcBef>
              <a:spcAft>
                <a:spcPts val="600"/>
              </a:spcAft>
              <a:buNone/>
            </a:pPr>
            <a:r>
              <a:rPr lang="en-SG" sz="2200" b="1" dirty="0">
                <a:solidFill>
                  <a:schemeClr val="accent5">
                    <a:lumMod val="50000"/>
                  </a:schemeClr>
                </a:solidFill>
              </a:rPr>
              <a:t>9:00 am – 9:10 am            </a:t>
            </a:r>
            <a:r>
              <a:rPr lang="en-US" sz="2200" dirty="0">
                <a:solidFill>
                  <a:schemeClr val="accent5">
                    <a:lumMod val="50000"/>
                  </a:schemeClr>
                </a:solidFill>
              </a:rPr>
              <a:t>Welcome, introduction and overview</a:t>
            </a:r>
            <a:endParaRPr lang="en-SG" sz="2200" dirty="0">
              <a:solidFill>
                <a:schemeClr val="accent5">
                  <a:lumMod val="50000"/>
                </a:schemeClr>
              </a:solidFill>
            </a:endParaRPr>
          </a:p>
          <a:p>
            <a:pPr marL="0" indent="0">
              <a:lnSpc>
                <a:spcPct val="110000"/>
              </a:lnSpc>
              <a:spcBef>
                <a:spcPts val="600"/>
              </a:spcBef>
              <a:spcAft>
                <a:spcPts val="600"/>
              </a:spcAft>
              <a:buNone/>
            </a:pPr>
            <a:r>
              <a:rPr lang="en-SG" sz="2200" b="1" dirty="0">
                <a:solidFill>
                  <a:schemeClr val="accent5">
                    <a:lumMod val="50000"/>
                  </a:schemeClr>
                </a:solidFill>
              </a:rPr>
              <a:t>9:10 am – 9.20 am            </a:t>
            </a:r>
            <a:r>
              <a:rPr lang="en-SG" sz="2200" dirty="0">
                <a:solidFill>
                  <a:schemeClr val="accent5">
                    <a:lumMod val="50000"/>
                  </a:schemeClr>
                </a:solidFill>
              </a:rPr>
              <a:t>Opening remarks, </a:t>
            </a:r>
            <a:r>
              <a:rPr lang="en-US" sz="2000" b="1" dirty="0">
                <a:solidFill>
                  <a:schemeClr val="accent5">
                    <a:lumMod val="50000"/>
                  </a:schemeClr>
                </a:solidFill>
              </a:rPr>
              <a:t>Dr. Sameh Wahba, WB</a:t>
            </a:r>
            <a:endParaRPr lang="en-SG" sz="2200" dirty="0">
              <a:solidFill>
                <a:schemeClr val="accent5">
                  <a:lumMod val="50000"/>
                </a:schemeClr>
              </a:solidFill>
            </a:endParaRPr>
          </a:p>
          <a:p>
            <a:pPr marL="0" indent="0">
              <a:spcBef>
                <a:spcPts val="600"/>
              </a:spcBef>
              <a:spcAft>
                <a:spcPts val="600"/>
              </a:spcAft>
              <a:buNone/>
            </a:pPr>
            <a:r>
              <a:rPr lang="en-SG" sz="2200" b="1" dirty="0">
                <a:solidFill>
                  <a:schemeClr val="accent5">
                    <a:lumMod val="50000"/>
                  </a:schemeClr>
                </a:solidFill>
              </a:rPr>
              <a:t>9:20 am – 9:50 am            </a:t>
            </a:r>
            <a:r>
              <a:rPr lang="en-SG" sz="2200" dirty="0">
                <a:solidFill>
                  <a:schemeClr val="accent5">
                    <a:lumMod val="50000"/>
                  </a:schemeClr>
                </a:solidFill>
              </a:rPr>
              <a:t>Presentation, </a:t>
            </a:r>
            <a:r>
              <a:rPr lang="en-US" sz="2000" b="1" dirty="0">
                <a:solidFill>
                  <a:schemeClr val="accent5">
                    <a:lumMod val="50000"/>
                  </a:schemeClr>
                </a:solidFill>
              </a:rPr>
              <a:t>Dr. Gerhard Adrian</a:t>
            </a:r>
            <a:r>
              <a:rPr lang="en-US" sz="2000" b="1">
                <a:solidFill>
                  <a:schemeClr val="accent5">
                    <a:lumMod val="50000"/>
                  </a:schemeClr>
                </a:solidFill>
              </a:rPr>
              <a:t>, DWD, WMO </a:t>
            </a:r>
            <a:endParaRPr lang="en-SG" sz="2000" dirty="0">
              <a:solidFill>
                <a:schemeClr val="accent5">
                  <a:lumMod val="50000"/>
                </a:schemeClr>
              </a:solidFill>
            </a:endParaRPr>
          </a:p>
          <a:p>
            <a:pPr marL="0" indent="0">
              <a:spcBef>
                <a:spcPts val="600"/>
              </a:spcBef>
              <a:spcAft>
                <a:spcPts val="600"/>
              </a:spcAft>
              <a:buNone/>
            </a:pPr>
            <a:r>
              <a:rPr lang="en-SG" sz="2200" b="1" dirty="0">
                <a:solidFill>
                  <a:schemeClr val="accent5">
                    <a:lumMod val="50000"/>
                  </a:schemeClr>
                </a:solidFill>
              </a:rPr>
              <a:t>9:50 am – 10:25 am          </a:t>
            </a:r>
            <a:r>
              <a:rPr lang="en-SG" sz="2200" dirty="0">
                <a:solidFill>
                  <a:schemeClr val="accent5">
                    <a:lumMod val="50000"/>
                  </a:schemeClr>
                </a:solidFill>
              </a:rPr>
              <a:t>Q&amp;A session</a:t>
            </a:r>
          </a:p>
          <a:p>
            <a:pPr marL="0" indent="0">
              <a:spcBef>
                <a:spcPts val="600"/>
              </a:spcBef>
              <a:spcAft>
                <a:spcPts val="600"/>
              </a:spcAft>
              <a:buNone/>
            </a:pPr>
            <a:r>
              <a:rPr lang="en-SG" sz="2200" b="1" dirty="0">
                <a:solidFill>
                  <a:schemeClr val="accent5">
                    <a:lumMod val="50000"/>
                  </a:schemeClr>
                </a:solidFill>
              </a:rPr>
              <a:t>10:25 am                             </a:t>
            </a:r>
            <a:r>
              <a:rPr lang="en-SG" sz="2200" dirty="0">
                <a:solidFill>
                  <a:schemeClr val="accent5">
                    <a:lumMod val="50000"/>
                  </a:schemeClr>
                </a:solidFill>
              </a:rPr>
              <a:t>Closing remarks</a:t>
            </a:r>
          </a:p>
          <a:p>
            <a:pPr marL="0" indent="0">
              <a:spcAft>
                <a:spcPts val="900"/>
              </a:spcAft>
              <a:buNone/>
            </a:pPr>
            <a:endParaRPr lang="en-SG" sz="1400" dirty="0">
              <a:solidFill>
                <a:schemeClr val="accent5">
                  <a:lumMod val="50000"/>
                </a:schemeClr>
              </a:solidFill>
            </a:endParaRPr>
          </a:p>
        </p:txBody>
      </p:sp>
      <p:pic>
        <p:nvPicPr>
          <p:cNvPr id="7" name="Picture 6">
            <a:extLst>
              <a:ext uri="{FF2B5EF4-FFF2-40B4-BE49-F238E27FC236}">
                <a16:creationId xmlns:a16="http://schemas.microsoft.com/office/drawing/2014/main" id="{B718BC82-7403-4DDA-AD13-48BF14F9035D}"/>
              </a:ext>
            </a:extLst>
          </p:cNvPr>
          <p:cNvPicPr>
            <a:picLocks noChangeAspect="1"/>
          </p:cNvPicPr>
          <p:nvPr/>
        </p:nvPicPr>
        <p:blipFill>
          <a:blip r:embed="rId2">
            <a:duotone>
              <a:prstClr val="black"/>
              <a:srgbClr val="4472C4">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102579"/>
            <a:ext cx="9144000" cy="1538941"/>
          </a:xfrm>
          <a:prstGeom prst="rect">
            <a:avLst/>
          </a:prstGeom>
          <a:solidFill>
            <a:schemeClr val="accent1"/>
          </a:solidFill>
          <a:ln>
            <a:solidFill>
              <a:schemeClr val="accent1"/>
            </a:solidFill>
          </a:ln>
        </p:spPr>
      </p:pic>
      <p:pic>
        <p:nvPicPr>
          <p:cNvPr id="8" name="Picture 7">
            <a:extLst>
              <a:ext uri="{FF2B5EF4-FFF2-40B4-BE49-F238E27FC236}">
                <a16:creationId xmlns:a16="http://schemas.microsoft.com/office/drawing/2014/main" id="{9E58169D-E7F5-4ABC-8050-330A879E1D07}"/>
              </a:ext>
            </a:extLst>
          </p:cNvPr>
          <p:cNvPicPr>
            <a:picLocks noChangeAspect="1"/>
          </p:cNvPicPr>
          <p:nvPr/>
        </p:nvPicPr>
        <p:blipFill>
          <a:blip r:embed="rId4"/>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41045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D0B791-BE7F-49D8-B707-F10BDD4E2501}"/>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0" y="-10111"/>
            <a:ext cx="9144000" cy="1538941"/>
          </a:xfrm>
          <a:prstGeom prst="rect">
            <a:avLst/>
          </a:prstGeom>
        </p:spPr>
      </p:pic>
      <p:sp>
        <p:nvSpPr>
          <p:cNvPr id="4" name="Title 1">
            <a:extLst>
              <a:ext uri="{FF2B5EF4-FFF2-40B4-BE49-F238E27FC236}">
                <a16:creationId xmlns:a16="http://schemas.microsoft.com/office/drawing/2014/main" id="{47CFB377-B16C-4CA6-8D79-23B0C25FD329}"/>
              </a:ext>
            </a:extLst>
          </p:cNvPr>
          <p:cNvSpPr txBox="1">
            <a:spLocks/>
          </p:cNvSpPr>
          <p:nvPr/>
        </p:nvSpPr>
        <p:spPr>
          <a:xfrm>
            <a:off x="513707" y="1332689"/>
            <a:ext cx="4880225" cy="171873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br>
            <a:r>
              <a:rPr lang="en-US" sz="3900" b="1">
                <a:solidFill>
                  <a:schemeClr val="accent5">
                    <a:lumMod val="50000"/>
                  </a:schemeClr>
                </a:solidFill>
              </a:rPr>
              <a:t>Unlocking the Benefits of Open Weather Data</a:t>
            </a:r>
          </a:p>
        </p:txBody>
      </p:sp>
      <p:sp>
        <p:nvSpPr>
          <p:cNvPr id="5" name="Subtitle 2">
            <a:extLst>
              <a:ext uri="{FF2B5EF4-FFF2-40B4-BE49-F238E27FC236}">
                <a16:creationId xmlns:a16="http://schemas.microsoft.com/office/drawing/2014/main" id="{9B91BA52-C0A4-4094-B5E0-FD3CD67B5372}"/>
              </a:ext>
            </a:extLst>
          </p:cNvPr>
          <p:cNvSpPr txBox="1">
            <a:spLocks/>
          </p:cNvSpPr>
          <p:nvPr/>
        </p:nvSpPr>
        <p:spPr>
          <a:xfrm>
            <a:off x="513707" y="3429001"/>
            <a:ext cx="4880225" cy="2940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5">
                    <a:lumMod val="50000"/>
                  </a:schemeClr>
                </a:solidFill>
              </a:rPr>
              <a:t>Opening remarks</a:t>
            </a:r>
          </a:p>
          <a:p>
            <a:pPr marL="0" indent="0">
              <a:buNone/>
            </a:pPr>
            <a:endParaRPr lang="en-US" sz="2400" b="1">
              <a:solidFill>
                <a:schemeClr val="accent5">
                  <a:lumMod val="50000"/>
                </a:schemeClr>
              </a:solidFill>
            </a:endParaRPr>
          </a:p>
          <a:p>
            <a:pPr marL="0" indent="0">
              <a:buNone/>
            </a:pPr>
            <a:r>
              <a:rPr lang="en-US" sz="2400" b="1">
                <a:solidFill>
                  <a:schemeClr val="accent5">
                    <a:lumMod val="50000"/>
                  </a:schemeClr>
                </a:solidFill>
              </a:rPr>
              <a:t>Dr. </a:t>
            </a:r>
            <a:r>
              <a:rPr lang="en-US" sz="2400" b="1" err="1">
                <a:solidFill>
                  <a:schemeClr val="accent5">
                    <a:lumMod val="50000"/>
                  </a:schemeClr>
                </a:solidFill>
              </a:rPr>
              <a:t>Sameh</a:t>
            </a:r>
            <a:r>
              <a:rPr lang="en-US" sz="2400" b="1">
                <a:solidFill>
                  <a:schemeClr val="accent5">
                    <a:lumMod val="50000"/>
                  </a:schemeClr>
                </a:solidFill>
              </a:rPr>
              <a:t> Wahba</a:t>
            </a:r>
          </a:p>
          <a:p>
            <a:pPr marL="0" indent="0">
              <a:lnSpc>
                <a:spcPct val="110000"/>
              </a:lnSpc>
              <a:spcBef>
                <a:spcPts val="0"/>
              </a:spcBef>
              <a:buNone/>
            </a:pPr>
            <a:r>
              <a:rPr lang="en-US" sz="2400">
                <a:solidFill>
                  <a:schemeClr val="accent5">
                    <a:lumMod val="50000"/>
                  </a:schemeClr>
                </a:solidFill>
              </a:rPr>
              <a:t>World Bank </a:t>
            </a:r>
          </a:p>
          <a:p>
            <a:pPr marL="0" indent="0">
              <a:lnSpc>
                <a:spcPct val="110000"/>
              </a:lnSpc>
              <a:spcBef>
                <a:spcPts val="0"/>
              </a:spcBef>
              <a:buNone/>
            </a:pPr>
            <a:r>
              <a:rPr lang="en-US" sz="2400">
                <a:solidFill>
                  <a:schemeClr val="accent5">
                    <a:lumMod val="50000"/>
                  </a:schemeClr>
                </a:solidFill>
              </a:rPr>
              <a:t>Global Director for Urban, Disaster Risk Management, Resilience and Land</a:t>
            </a:r>
          </a:p>
        </p:txBody>
      </p:sp>
      <p:pic>
        <p:nvPicPr>
          <p:cNvPr id="3" name="Picture 2">
            <a:extLst>
              <a:ext uri="{FF2B5EF4-FFF2-40B4-BE49-F238E27FC236}">
                <a16:creationId xmlns:a16="http://schemas.microsoft.com/office/drawing/2014/main" id="{D38CECA2-0953-4A5F-A5D3-24B130B1B7E4}"/>
              </a:ext>
            </a:extLst>
          </p:cNvPr>
          <p:cNvPicPr>
            <a:picLocks noChangeAspect="1"/>
          </p:cNvPicPr>
          <p:nvPr/>
        </p:nvPicPr>
        <p:blipFill>
          <a:blip r:embed="rId4"/>
          <a:stretch>
            <a:fillRect/>
          </a:stretch>
        </p:blipFill>
        <p:spPr>
          <a:xfrm>
            <a:off x="5393932" y="2004959"/>
            <a:ext cx="3362004" cy="3362004"/>
          </a:xfrm>
          <a:prstGeom prst="rect">
            <a:avLst/>
          </a:prstGeom>
        </p:spPr>
      </p:pic>
      <p:pic>
        <p:nvPicPr>
          <p:cNvPr id="9" name="Picture 8">
            <a:extLst>
              <a:ext uri="{FF2B5EF4-FFF2-40B4-BE49-F238E27FC236}">
                <a16:creationId xmlns:a16="http://schemas.microsoft.com/office/drawing/2014/main" id="{7E309A45-783E-48D9-8A0B-B3713E2551E9}"/>
              </a:ext>
            </a:extLst>
          </p:cNvPr>
          <p:cNvPicPr>
            <a:picLocks noChangeAspect="1"/>
          </p:cNvPicPr>
          <p:nvPr/>
        </p:nvPicPr>
        <p:blipFill>
          <a:blip r:embed="rId5"/>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624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F038-A97E-4A24-92AD-15B1DF77DFA6}"/>
              </a:ext>
            </a:extLst>
          </p:cNvPr>
          <p:cNvSpPr>
            <a:spLocks noGrp="1"/>
          </p:cNvSpPr>
          <p:nvPr>
            <p:ph type="title"/>
          </p:nvPr>
        </p:nvSpPr>
        <p:spPr/>
        <p:txBody>
          <a:bodyPr>
            <a:normAutofit/>
          </a:bodyPr>
          <a:lstStyle/>
          <a:p>
            <a:r>
              <a:rPr lang="en-SG" b="1"/>
              <a:t>Send us your questions</a:t>
            </a:r>
          </a:p>
        </p:txBody>
      </p:sp>
      <p:sp>
        <p:nvSpPr>
          <p:cNvPr id="3" name="Content Placeholder 2">
            <a:extLst>
              <a:ext uri="{FF2B5EF4-FFF2-40B4-BE49-F238E27FC236}">
                <a16:creationId xmlns:a16="http://schemas.microsoft.com/office/drawing/2014/main" id="{DEF2DDF4-A9FD-419D-A58E-1EE83A1BF1D7}"/>
              </a:ext>
            </a:extLst>
          </p:cNvPr>
          <p:cNvSpPr>
            <a:spLocks noGrp="1"/>
          </p:cNvSpPr>
          <p:nvPr>
            <p:ph sz="half" idx="1"/>
          </p:nvPr>
        </p:nvSpPr>
        <p:spPr>
          <a:xfrm>
            <a:off x="308225" y="1690689"/>
            <a:ext cx="4206625" cy="4486274"/>
          </a:xfrm>
        </p:spPr>
        <p:txBody>
          <a:bodyPr>
            <a:normAutofit fontScale="92500" lnSpcReduction="10000"/>
          </a:bodyPr>
          <a:lstStyle/>
          <a:p>
            <a:pPr marL="0" indent="0">
              <a:buNone/>
            </a:pPr>
            <a:r>
              <a:rPr lang="en-SG" sz="3200" b="1">
                <a:solidFill>
                  <a:schemeClr val="accent5">
                    <a:lumMod val="50000"/>
                  </a:schemeClr>
                </a:solidFill>
              </a:rPr>
              <a:t>Send us your questions</a:t>
            </a:r>
          </a:p>
          <a:p>
            <a:pPr marL="0" indent="0">
              <a:buNone/>
            </a:pPr>
            <a:endParaRPr lang="en-SG" sz="2600">
              <a:solidFill>
                <a:schemeClr val="accent5">
                  <a:lumMod val="50000"/>
                </a:schemeClr>
              </a:solidFill>
            </a:endParaRPr>
          </a:p>
          <a:p>
            <a:pPr marL="0" indent="0">
              <a:lnSpc>
                <a:spcPct val="110000"/>
              </a:lnSpc>
              <a:buNone/>
            </a:pPr>
            <a:r>
              <a:rPr lang="en-SG" sz="2600">
                <a:solidFill>
                  <a:schemeClr val="accent5">
                    <a:lumMod val="50000"/>
                  </a:schemeClr>
                </a:solidFill>
              </a:rPr>
              <a:t>You can join the live Q&amp;A by scanning the QR code or visiting slido.com</a:t>
            </a:r>
          </a:p>
          <a:p>
            <a:pPr>
              <a:lnSpc>
                <a:spcPct val="110000"/>
              </a:lnSpc>
              <a:spcAft>
                <a:spcPts val="900"/>
              </a:spcAft>
            </a:pPr>
            <a:r>
              <a:rPr lang="en-SG" sz="2600">
                <a:solidFill>
                  <a:schemeClr val="accent5">
                    <a:lumMod val="50000"/>
                  </a:schemeClr>
                </a:solidFill>
              </a:rPr>
              <a:t>Use event code #</a:t>
            </a:r>
            <a:r>
              <a:rPr lang="en-SG" sz="2600" err="1">
                <a:solidFill>
                  <a:schemeClr val="accent5">
                    <a:lumMod val="50000"/>
                  </a:schemeClr>
                </a:solidFill>
              </a:rPr>
              <a:t>GWEData</a:t>
            </a:r>
            <a:r>
              <a:rPr lang="en-SG" sz="2600">
                <a:solidFill>
                  <a:schemeClr val="accent5">
                    <a:lumMod val="50000"/>
                  </a:schemeClr>
                </a:solidFill>
              </a:rPr>
              <a:t>.</a:t>
            </a:r>
          </a:p>
          <a:p>
            <a:pPr>
              <a:spcAft>
                <a:spcPts val="900"/>
              </a:spcAft>
            </a:pPr>
            <a:r>
              <a:rPr lang="en-SG" sz="2600">
                <a:solidFill>
                  <a:schemeClr val="accent5">
                    <a:lumMod val="50000"/>
                  </a:schemeClr>
                </a:solidFill>
              </a:rPr>
              <a:t>Submit your own questions or upvote 👍 others.</a:t>
            </a:r>
          </a:p>
          <a:p>
            <a:pPr>
              <a:spcAft>
                <a:spcPts val="900"/>
              </a:spcAft>
            </a:pPr>
            <a:r>
              <a:rPr lang="en-SG" sz="2600">
                <a:solidFill>
                  <a:schemeClr val="accent5">
                    <a:lumMod val="50000"/>
                  </a:schemeClr>
                </a:solidFill>
              </a:rPr>
              <a:t>We will answer them after the presentation.</a:t>
            </a:r>
          </a:p>
        </p:txBody>
      </p:sp>
      <p:pic>
        <p:nvPicPr>
          <p:cNvPr id="6" name="Content Placeholder 5">
            <a:extLst>
              <a:ext uri="{FF2B5EF4-FFF2-40B4-BE49-F238E27FC236}">
                <a16:creationId xmlns:a16="http://schemas.microsoft.com/office/drawing/2014/main" id="{CAD5B229-1B26-4147-921C-1E59CDADC580}"/>
              </a:ext>
            </a:extLst>
          </p:cNvPr>
          <p:cNvPicPr>
            <a:picLocks noGrp="1" noChangeAspect="1"/>
          </p:cNvPicPr>
          <p:nvPr>
            <p:ph sz="half" idx="2"/>
          </p:nvPr>
        </p:nvPicPr>
        <p:blipFill>
          <a:blip r:embed="rId2"/>
          <a:srcRect/>
          <a:stretch/>
        </p:blipFill>
        <p:spPr>
          <a:xfrm>
            <a:off x="4629152" y="2589088"/>
            <a:ext cx="4298106" cy="2897312"/>
          </a:xfrm>
          <a:prstGeom prst="rect">
            <a:avLst/>
          </a:prstGeom>
        </p:spPr>
      </p:pic>
      <p:pic>
        <p:nvPicPr>
          <p:cNvPr id="7" name="Picture 6">
            <a:extLst>
              <a:ext uri="{FF2B5EF4-FFF2-40B4-BE49-F238E27FC236}">
                <a16:creationId xmlns:a16="http://schemas.microsoft.com/office/drawing/2014/main" id="{B718BC82-7403-4DDA-AD13-48BF14F9035D}"/>
              </a:ext>
            </a:extLst>
          </p:cNvPr>
          <p:cNvPicPr>
            <a:picLocks noChangeAspect="1"/>
          </p:cNvPicPr>
          <p:nvPr/>
        </p:nvPicPr>
        <p:blipFill>
          <a:blip r:embed="rId3">
            <a:duotone>
              <a:prstClr val="black"/>
              <a:srgbClr val="4472C4">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0" y="-102579"/>
            <a:ext cx="9144000" cy="1538941"/>
          </a:xfrm>
          <a:prstGeom prst="rect">
            <a:avLst/>
          </a:prstGeom>
          <a:solidFill>
            <a:schemeClr val="accent1"/>
          </a:solidFill>
          <a:ln>
            <a:solidFill>
              <a:schemeClr val="accent1"/>
            </a:solidFill>
          </a:ln>
        </p:spPr>
      </p:pic>
      <p:pic>
        <p:nvPicPr>
          <p:cNvPr id="8" name="Picture 7">
            <a:extLst>
              <a:ext uri="{FF2B5EF4-FFF2-40B4-BE49-F238E27FC236}">
                <a16:creationId xmlns:a16="http://schemas.microsoft.com/office/drawing/2014/main" id="{86652C87-1EF8-4A66-BA75-6AA331966BA5}"/>
              </a:ext>
            </a:extLst>
          </p:cNvPr>
          <p:cNvPicPr>
            <a:picLocks noChangeAspect="1"/>
          </p:cNvPicPr>
          <p:nvPr/>
        </p:nvPicPr>
        <p:blipFill>
          <a:blip r:embed="rId5"/>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249549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D0B791-BE7F-49D8-B707-F10BDD4E2501}"/>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0" y="-10111"/>
            <a:ext cx="9144000" cy="1538941"/>
          </a:xfrm>
          <a:prstGeom prst="rect">
            <a:avLst/>
          </a:prstGeom>
        </p:spPr>
      </p:pic>
      <p:sp>
        <p:nvSpPr>
          <p:cNvPr id="4" name="Title 1">
            <a:extLst>
              <a:ext uri="{FF2B5EF4-FFF2-40B4-BE49-F238E27FC236}">
                <a16:creationId xmlns:a16="http://schemas.microsoft.com/office/drawing/2014/main" id="{47CFB377-B16C-4CA6-8D79-23B0C25FD329}"/>
              </a:ext>
            </a:extLst>
          </p:cNvPr>
          <p:cNvSpPr txBox="1">
            <a:spLocks/>
          </p:cNvSpPr>
          <p:nvPr/>
        </p:nvSpPr>
        <p:spPr>
          <a:xfrm>
            <a:off x="513707" y="1332689"/>
            <a:ext cx="4880225" cy="171873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br>
            <a:r>
              <a:rPr lang="en-US" sz="3900" b="1">
                <a:solidFill>
                  <a:schemeClr val="accent5">
                    <a:lumMod val="50000"/>
                  </a:schemeClr>
                </a:solidFill>
              </a:rPr>
              <a:t>Unlocking the Benefits of Open Weather Data</a:t>
            </a:r>
          </a:p>
        </p:txBody>
      </p:sp>
      <p:sp>
        <p:nvSpPr>
          <p:cNvPr id="5" name="Subtitle 2">
            <a:extLst>
              <a:ext uri="{FF2B5EF4-FFF2-40B4-BE49-F238E27FC236}">
                <a16:creationId xmlns:a16="http://schemas.microsoft.com/office/drawing/2014/main" id="{9B91BA52-C0A4-4094-B5E0-FD3CD67B5372}"/>
              </a:ext>
            </a:extLst>
          </p:cNvPr>
          <p:cNvSpPr txBox="1">
            <a:spLocks/>
          </p:cNvSpPr>
          <p:nvPr/>
        </p:nvSpPr>
        <p:spPr>
          <a:xfrm>
            <a:off x="513707" y="3429001"/>
            <a:ext cx="4880225" cy="294097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5">
                    <a:lumMod val="50000"/>
                  </a:schemeClr>
                </a:solidFill>
              </a:rPr>
              <a:t>Presenter</a:t>
            </a:r>
          </a:p>
          <a:p>
            <a:pPr marL="0" indent="0">
              <a:buNone/>
            </a:pPr>
            <a:endParaRPr lang="en-US" b="1">
              <a:solidFill>
                <a:schemeClr val="accent5">
                  <a:lumMod val="50000"/>
                </a:schemeClr>
              </a:solidFill>
            </a:endParaRPr>
          </a:p>
          <a:p>
            <a:pPr marL="0" indent="0">
              <a:buNone/>
            </a:pPr>
            <a:r>
              <a:rPr lang="en-US" b="1">
                <a:solidFill>
                  <a:schemeClr val="accent5">
                    <a:lumMod val="50000"/>
                  </a:schemeClr>
                </a:solidFill>
              </a:rPr>
              <a:t>Dr. Gerhard Adrian</a:t>
            </a:r>
          </a:p>
          <a:p>
            <a:pPr marL="0" indent="0">
              <a:buNone/>
            </a:pPr>
            <a:r>
              <a:rPr lang="en-US">
                <a:solidFill>
                  <a:schemeClr val="accent5">
                    <a:lumMod val="50000"/>
                  </a:schemeClr>
                </a:solidFill>
              </a:rPr>
              <a:t>President, </a:t>
            </a:r>
          </a:p>
          <a:p>
            <a:pPr marL="0" indent="0">
              <a:buNone/>
            </a:pPr>
            <a:r>
              <a:rPr lang="en-US">
                <a:solidFill>
                  <a:schemeClr val="accent5">
                    <a:lumMod val="50000"/>
                  </a:schemeClr>
                </a:solidFill>
              </a:rPr>
              <a:t>World Meteorological Organization</a:t>
            </a:r>
          </a:p>
          <a:p>
            <a:pPr marL="0" indent="0">
              <a:buNone/>
            </a:pPr>
            <a:r>
              <a:rPr lang="en-US">
                <a:solidFill>
                  <a:schemeClr val="accent5">
                    <a:lumMod val="50000"/>
                  </a:schemeClr>
                </a:solidFill>
              </a:rPr>
              <a:t>President,</a:t>
            </a:r>
          </a:p>
          <a:p>
            <a:pPr marL="0" indent="0">
              <a:buNone/>
            </a:pPr>
            <a:r>
              <a:rPr lang="en-US">
                <a:solidFill>
                  <a:schemeClr val="accent5">
                    <a:lumMod val="50000"/>
                  </a:schemeClr>
                </a:solidFill>
              </a:rPr>
              <a:t>German Weather Service</a:t>
            </a:r>
          </a:p>
        </p:txBody>
      </p:sp>
      <p:pic>
        <p:nvPicPr>
          <p:cNvPr id="2" name="Picture 1">
            <a:extLst>
              <a:ext uri="{FF2B5EF4-FFF2-40B4-BE49-F238E27FC236}">
                <a16:creationId xmlns:a16="http://schemas.microsoft.com/office/drawing/2014/main" id="{2699FF65-3034-41EA-96A0-5079BED170B5}"/>
              </a:ext>
            </a:extLst>
          </p:cNvPr>
          <p:cNvPicPr>
            <a:picLocks noChangeAspect="1"/>
          </p:cNvPicPr>
          <p:nvPr/>
        </p:nvPicPr>
        <p:blipFill>
          <a:blip r:embed="rId4"/>
          <a:stretch>
            <a:fillRect/>
          </a:stretch>
        </p:blipFill>
        <p:spPr>
          <a:xfrm>
            <a:off x="6137910" y="1970896"/>
            <a:ext cx="2412333" cy="3618500"/>
          </a:xfrm>
          <a:prstGeom prst="rect">
            <a:avLst/>
          </a:prstGeom>
        </p:spPr>
      </p:pic>
      <p:pic>
        <p:nvPicPr>
          <p:cNvPr id="8" name="Picture 7">
            <a:extLst>
              <a:ext uri="{FF2B5EF4-FFF2-40B4-BE49-F238E27FC236}">
                <a16:creationId xmlns:a16="http://schemas.microsoft.com/office/drawing/2014/main" id="{64719529-BCDA-4110-99B0-6685D1921F32}"/>
              </a:ext>
            </a:extLst>
          </p:cNvPr>
          <p:cNvPicPr>
            <a:picLocks noChangeAspect="1"/>
          </p:cNvPicPr>
          <p:nvPr/>
        </p:nvPicPr>
        <p:blipFill>
          <a:blip r:embed="rId5"/>
          <a:stretch>
            <a:fillRect/>
          </a:stretch>
        </p:blipFill>
        <p:spPr>
          <a:xfrm>
            <a:off x="6778205" y="6196213"/>
            <a:ext cx="2257425" cy="600075"/>
          </a:xfrm>
          <a:prstGeom prst="rect">
            <a:avLst/>
          </a:prstGeom>
        </p:spPr>
      </p:pic>
    </p:spTree>
    <p:extLst>
      <p:ext uri="{BB962C8B-B14F-4D97-AF65-F5344CB8AC3E}">
        <p14:creationId xmlns:p14="http://schemas.microsoft.com/office/powerpoint/2010/main" val="381598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BC0F3CB1-56C1-2C4A-BEAF-768C0354A76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044" y="1304925"/>
            <a:ext cx="6513689" cy="4202405"/>
          </a:xfrm>
        </p:spPr>
      </p:pic>
      <p:sp>
        <p:nvSpPr>
          <p:cNvPr id="9" name="Textfeld 8">
            <a:extLst>
              <a:ext uri="{FF2B5EF4-FFF2-40B4-BE49-F238E27FC236}">
                <a16:creationId xmlns:a16="http://schemas.microsoft.com/office/drawing/2014/main" id="{0FFDF8EB-A249-0844-8C0D-170C3E0099DE}"/>
              </a:ext>
            </a:extLst>
          </p:cNvPr>
          <p:cNvSpPr txBox="1"/>
          <p:nvPr/>
        </p:nvSpPr>
        <p:spPr>
          <a:xfrm>
            <a:off x="6671734" y="2516717"/>
            <a:ext cx="2095445" cy="861774"/>
          </a:xfrm>
          <a:prstGeom prst="rect">
            <a:avLst/>
          </a:prstGeom>
          <a:noFill/>
        </p:spPr>
        <p:txBody>
          <a:bodyPr wrap="square" rtlCol="0">
            <a:spAutoFit/>
          </a:bodyPr>
          <a:lstStyle/>
          <a:p>
            <a:pPr algn="ctr"/>
            <a:r>
              <a:rPr lang="de-DE" sz="1800"/>
              <a:t>Expectation of the </a:t>
            </a:r>
          </a:p>
          <a:p>
            <a:pPr algn="ctr"/>
            <a:r>
              <a:rPr lang="de-DE" sz="1800"/>
              <a:t>EU-Commission</a:t>
            </a:r>
          </a:p>
          <a:p>
            <a:pPr algn="ctr"/>
            <a:r>
              <a:rPr lang="de-DE" sz="1200"/>
              <a:t>(EU Data Strategy)</a:t>
            </a:r>
          </a:p>
        </p:txBody>
      </p:sp>
      <p:sp>
        <p:nvSpPr>
          <p:cNvPr id="3" name="Fußzeilenplatzhalter 2">
            <a:extLst>
              <a:ext uri="{FF2B5EF4-FFF2-40B4-BE49-F238E27FC236}">
                <a16:creationId xmlns:a16="http://schemas.microsoft.com/office/drawing/2014/main" id="{D82F805A-9DD4-A84B-AB74-E2F3C4E94E00}"/>
              </a:ext>
            </a:extLst>
          </p:cNvPr>
          <p:cNvSpPr>
            <a:spLocks noGrp="1"/>
          </p:cNvSpPr>
          <p:nvPr>
            <p:ph type="ftr" sz="quarter" idx="11"/>
          </p:nvPr>
        </p:nvSpPr>
        <p:spPr/>
        <p:txBody>
          <a:bodyPr/>
          <a:lstStyle/>
          <a:p>
            <a:r>
              <a:rPr lang="de-DE"/>
              <a:t>Dr. Gerhard Adrian</a:t>
            </a:r>
          </a:p>
        </p:txBody>
      </p:sp>
      <p:sp>
        <p:nvSpPr>
          <p:cNvPr id="7" name="Foliennummernplatzhalter 6">
            <a:extLst>
              <a:ext uri="{FF2B5EF4-FFF2-40B4-BE49-F238E27FC236}">
                <a16:creationId xmlns:a16="http://schemas.microsoft.com/office/drawing/2014/main" id="{E6871617-98D5-014C-B2F0-99D04D0652C2}"/>
              </a:ext>
            </a:extLst>
          </p:cNvPr>
          <p:cNvSpPr>
            <a:spLocks noGrp="1"/>
          </p:cNvSpPr>
          <p:nvPr>
            <p:ph type="sldNum" sz="quarter" idx="12"/>
          </p:nvPr>
        </p:nvSpPr>
        <p:spPr/>
        <p:txBody>
          <a:bodyPr/>
          <a:lstStyle/>
          <a:p>
            <a:fld id="{6558FC84-22FA-4F5E-86B7-A7761BE44B02}" type="slidenum">
              <a:rPr lang="de-DE" smtClean="0"/>
              <a:t>7</a:t>
            </a:fld>
            <a:endParaRPr lang="de-DE"/>
          </a:p>
        </p:txBody>
      </p:sp>
      <p:sp>
        <p:nvSpPr>
          <p:cNvPr id="10" name="Datumsplatzhalter 9">
            <a:extLst>
              <a:ext uri="{FF2B5EF4-FFF2-40B4-BE49-F238E27FC236}">
                <a16:creationId xmlns:a16="http://schemas.microsoft.com/office/drawing/2014/main" id="{8636113B-4C7A-9848-9541-689565C25467}"/>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41829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FDAB4-1FF7-B546-A45C-ACBDD1981E0C}"/>
              </a:ext>
            </a:extLst>
          </p:cNvPr>
          <p:cNvSpPr>
            <a:spLocks noGrp="1"/>
          </p:cNvSpPr>
          <p:nvPr>
            <p:ph type="title"/>
          </p:nvPr>
        </p:nvSpPr>
        <p:spPr>
          <a:xfrm>
            <a:off x="395288" y="1166446"/>
            <a:ext cx="8353425" cy="744416"/>
          </a:xfrm>
        </p:spPr>
        <p:txBody>
          <a:bodyPr/>
          <a:lstStyle/>
          <a:p>
            <a:r>
              <a:rPr lang="en-GB"/>
              <a:t>European Data Strategy</a:t>
            </a:r>
            <a:br>
              <a:rPr lang="en-GB"/>
            </a:br>
            <a:r>
              <a:rPr lang="en-GB" sz="1800"/>
              <a:t>Making the EU a role model for a society empowered by data.</a:t>
            </a:r>
            <a:endParaRPr lang="en-GB"/>
          </a:p>
        </p:txBody>
      </p:sp>
      <p:sp>
        <p:nvSpPr>
          <p:cNvPr id="3" name="Inhaltsplatzhalter 2">
            <a:extLst>
              <a:ext uri="{FF2B5EF4-FFF2-40B4-BE49-F238E27FC236}">
                <a16:creationId xmlns:a16="http://schemas.microsoft.com/office/drawing/2014/main" id="{E9885B4D-DABE-1347-AF07-211736E6FD4F}"/>
              </a:ext>
            </a:extLst>
          </p:cNvPr>
          <p:cNvSpPr>
            <a:spLocks noGrp="1"/>
          </p:cNvSpPr>
          <p:nvPr>
            <p:ph idx="1"/>
          </p:nvPr>
        </p:nvSpPr>
        <p:spPr>
          <a:xfrm>
            <a:off x="248408" y="2244970"/>
            <a:ext cx="8353426" cy="3351584"/>
          </a:xfrm>
        </p:spPr>
        <p:txBody>
          <a:bodyPr>
            <a:normAutofit fontScale="92500" lnSpcReduction="20000"/>
          </a:bodyPr>
          <a:lstStyle/>
          <a:p>
            <a:r>
              <a:rPr lang="en-GB" b="1"/>
              <a:t>The EU will create a single market for data where</a:t>
            </a:r>
          </a:p>
          <a:p>
            <a:pPr lvl="1">
              <a:buFont typeface="Courier New" panose="02070309020205020404" pitchFamily="49" charset="0"/>
              <a:buChar char="o"/>
            </a:pPr>
            <a:r>
              <a:rPr lang="en-GB"/>
              <a:t>data can flow within the EU and across sectors, for the benefit of all</a:t>
            </a:r>
          </a:p>
          <a:p>
            <a:pPr lvl="1">
              <a:buFont typeface="Courier New" panose="02070309020205020404" pitchFamily="49" charset="0"/>
              <a:buChar char="o"/>
            </a:pPr>
            <a:r>
              <a:rPr lang="en-GB"/>
              <a:t>European rules, in particular privacy and data protection, as well as competition law, are fully respected</a:t>
            </a:r>
          </a:p>
          <a:p>
            <a:pPr lvl="1">
              <a:buFont typeface="Courier New" panose="02070309020205020404" pitchFamily="49" charset="0"/>
              <a:buChar char="o"/>
            </a:pPr>
            <a:r>
              <a:rPr lang="en-GB"/>
              <a:t>the rules for access and use of data are fair, practical and clear</a:t>
            </a:r>
          </a:p>
          <a:p>
            <a:pPr marL="431800" lvl="1" indent="0">
              <a:buNone/>
            </a:pPr>
            <a:endParaRPr lang="en-GB"/>
          </a:p>
          <a:p>
            <a:r>
              <a:rPr lang="en-GB" b="1"/>
              <a:t>The EU will become an attractive, secure and dynamic data economy by</a:t>
            </a:r>
          </a:p>
          <a:p>
            <a:pPr lvl="1">
              <a:buFont typeface="Courier New" panose="02070309020205020404" pitchFamily="49" charset="0"/>
              <a:buChar char="o"/>
            </a:pPr>
            <a:r>
              <a:rPr lang="en-GB"/>
              <a:t>setting clear and fair rules on access and re-use of data</a:t>
            </a:r>
          </a:p>
          <a:p>
            <a:pPr lvl="1">
              <a:buFont typeface="Courier New" panose="02070309020205020404" pitchFamily="49" charset="0"/>
              <a:buChar char="o"/>
            </a:pPr>
            <a:r>
              <a:rPr lang="en-GB"/>
              <a:t>investing in next generation tools and infrastructures to store and process data</a:t>
            </a:r>
          </a:p>
          <a:p>
            <a:pPr lvl="1">
              <a:buFont typeface="Courier New" panose="02070309020205020404" pitchFamily="49" charset="0"/>
              <a:buChar char="o"/>
            </a:pPr>
            <a:r>
              <a:rPr lang="en-GB"/>
              <a:t>joining forces in European cloud capacity</a:t>
            </a:r>
          </a:p>
          <a:p>
            <a:pPr lvl="1">
              <a:buFont typeface="Courier New" panose="02070309020205020404" pitchFamily="49" charset="0"/>
              <a:buChar char="o"/>
            </a:pPr>
            <a:r>
              <a:rPr lang="en-GB"/>
              <a:t>pooling European data in key sectors, with common and interoperable data spaces</a:t>
            </a:r>
          </a:p>
          <a:p>
            <a:pPr lvl="1">
              <a:buFont typeface="Courier New" panose="02070309020205020404" pitchFamily="49" charset="0"/>
              <a:buChar char="o"/>
            </a:pPr>
            <a:r>
              <a:rPr lang="en-GB"/>
              <a:t>giving users rights, tools and skills to stay in full control of their data</a:t>
            </a:r>
          </a:p>
          <a:p>
            <a:endParaRPr lang="en-GB"/>
          </a:p>
        </p:txBody>
      </p:sp>
      <p:sp>
        <p:nvSpPr>
          <p:cNvPr id="7" name="Fußzeilenplatzhalter 6">
            <a:extLst>
              <a:ext uri="{FF2B5EF4-FFF2-40B4-BE49-F238E27FC236}">
                <a16:creationId xmlns:a16="http://schemas.microsoft.com/office/drawing/2014/main" id="{76BF6116-2E5D-784A-AF95-37568B402EC7}"/>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4E687DA3-8A79-5644-ACA5-172D2CC28428}"/>
              </a:ext>
            </a:extLst>
          </p:cNvPr>
          <p:cNvSpPr>
            <a:spLocks noGrp="1"/>
          </p:cNvSpPr>
          <p:nvPr>
            <p:ph type="sldNum" sz="quarter" idx="12"/>
          </p:nvPr>
        </p:nvSpPr>
        <p:spPr/>
        <p:txBody>
          <a:bodyPr/>
          <a:lstStyle/>
          <a:p>
            <a:fld id="{6558FC84-22FA-4F5E-86B7-A7761BE44B02}" type="slidenum">
              <a:rPr lang="de-DE" smtClean="0"/>
              <a:t>8</a:t>
            </a:fld>
            <a:endParaRPr lang="de-DE"/>
          </a:p>
        </p:txBody>
      </p:sp>
      <p:sp>
        <p:nvSpPr>
          <p:cNvPr id="9" name="Datumsplatzhalter 8">
            <a:extLst>
              <a:ext uri="{FF2B5EF4-FFF2-40B4-BE49-F238E27FC236}">
                <a16:creationId xmlns:a16="http://schemas.microsoft.com/office/drawing/2014/main" id="{D273C88E-0BE0-ED47-9C6E-5755C5AE6078}"/>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211968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E0B86-A5C1-8847-B7ED-C1E18B76A940}"/>
              </a:ext>
            </a:extLst>
          </p:cNvPr>
          <p:cNvSpPr>
            <a:spLocks noGrp="1"/>
          </p:cNvSpPr>
          <p:nvPr>
            <p:ph type="title"/>
          </p:nvPr>
        </p:nvSpPr>
        <p:spPr/>
        <p:txBody>
          <a:bodyPr/>
          <a:lstStyle/>
          <a:p>
            <a:r>
              <a:rPr lang="en-GB"/>
              <a:t>WMO Perspective (I)</a:t>
            </a:r>
          </a:p>
        </p:txBody>
      </p:sp>
      <p:sp>
        <p:nvSpPr>
          <p:cNvPr id="3" name="Inhaltsplatzhalter 2">
            <a:extLst>
              <a:ext uri="{FF2B5EF4-FFF2-40B4-BE49-F238E27FC236}">
                <a16:creationId xmlns:a16="http://schemas.microsoft.com/office/drawing/2014/main" id="{D759AE74-CAF1-8D4A-9715-20972E12308F}"/>
              </a:ext>
            </a:extLst>
          </p:cNvPr>
          <p:cNvSpPr>
            <a:spLocks noGrp="1"/>
          </p:cNvSpPr>
          <p:nvPr>
            <p:ph idx="1"/>
          </p:nvPr>
        </p:nvSpPr>
        <p:spPr/>
        <p:txBody>
          <a:bodyPr>
            <a:normAutofit/>
          </a:bodyPr>
          <a:lstStyle/>
          <a:p>
            <a:r>
              <a:rPr lang="en-GB"/>
              <a:t>Resolution 40 Cg 12</a:t>
            </a:r>
          </a:p>
          <a:p>
            <a:pPr lvl="1">
              <a:buFont typeface="Wingdings" pitchFamily="2" charset="2"/>
              <a:buChar char="§"/>
            </a:pPr>
            <a:r>
              <a:rPr lang="en-GB"/>
              <a:t>Real time data (observations)</a:t>
            </a:r>
          </a:p>
          <a:p>
            <a:pPr lvl="1">
              <a:buFont typeface="Wingdings" pitchFamily="2" charset="2"/>
              <a:buChar char="§"/>
            </a:pPr>
            <a:r>
              <a:rPr lang="en-GB"/>
              <a:t>Essential Data </a:t>
            </a:r>
          </a:p>
          <a:p>
            <a:pPr lvl="2">
              <a:buFont typeface="Courier New" panose="02070309020205020404" pitchFamily="49" charset="0"/>
              <a:buChar char="o"/>
            </a:pPr>
            <a:r>
              <a:rPr lang="en-GB"/>
              <a:t>obligation for Members to “free and unrestricted” exchange </a:t>
            </a:r>
          </a:p>
          <a:p>
            <a:pPr lvl="2">
              <a:buFont typeface="Courier New" panose="02070309020205020404" pitchFamily="49" charset="0"/>
              <a:buChar char="o"/>
            </a:pPr>
            <a:r>
              <a:rPr lang="en-GB"/>
              <a:t>free and unrestricted means non-discriminatory and without charge. “Without charge” in the context of this resolution means at no more than the cost of reproduction and delivery, without charge for the data and products them- selves. </a:t>
            </a:r>
          </a:p>
          <a:p>
            <a:pPr lvl="2">
              <a:buFont typeface="Courier New" panose="02070309020205020404" pitchFamily="49" charset="0"/>
              <a:buChar char="o"/>
            </a:pPr>
            <a:r>
              <a:rPr lang="en-GB"/>
              <a:t>essential data set defined in an annex</a:t>
            </a:r>
          </a:p>
          <a:p>
            <a:r>
              <a:rPr lang="en-GB"/>
              <a:t>Additional Data</a:t>
            </a:r>
          </a:p>
          <a:p>
            <a:pPr lvl="1">
              <a:buFont typeface="Wingdings" pitchFamily="2" charset="2"/>
              <a:buChar char="§"/>
            </a:pPr>
            <a:r>
              <a:rPr lang="en-GB"/>
              <a:t>free exchange for “official duty”</a:t>
            </a:r>
          </a:p>
          <a:p>
            <a:r>
              <a:rPr lang="en-GB"/>
              <a:t>Other data</a:t>
            </a:r>
          </a:p>
          <a:p>
            <a:pPr marL="0" indent="0">
              <a:buNone/>
            </a:pPr>
            <a:endParaRPr lang="en-GB"/>
          </a:p>
          <a:p>
            <a:endParaRPr lang="en-GB"/>
          </a:p>
        </p:txBody>
      </p:sp>
      <p:sp>
        <p:nvSpPr>
          <p:cNvPr id="7" name="Fußzeilenplatzhalter 6">
            <a:extLst>
              <a:ext uri="{FF2B5EF4-FFF2-40B4-BE49-F238E27FC236}">
                <a16:creationId xmlns:a16="http://schemas.microsoft.com/office/drawing/2014/main" id="{FCC7B4D8-CC75-5C42-8D0D-6726BED22495}"/>
              </a:ext>
            </a:extLst>
          </p:cNvPr>
          <p:cNvSpPr>
            <a:spLocks noGrp="1"/>
          </p:cNvSpPr>
          <p:nvPr>
            <p:ph type="ftr" sz="quarter" idx="11"/>
          </p:nvPr>
        </p:nvSpPr>
        <p:spPr/>
        <p:txBody>
          <a:bodyPr/>
          <a:lstStyle/>
          <a:p>
            <a:r>
              <a:rPr lang="de-DE"/>
              <a:t>Dr. Gerhard Adrian</a:t>
            </a:r>
          </a:p>
        </p:txBody>
      </p:sp>
      <p:sp>
        <p:nvSpPr>
          <p:cNvPr id="8" name="Foliennummernplatzhalter 7">
            <a:extLst>
              <a:ext uri="{FF2B5EF4-FFF2-40B4-BE49-F238E27FC236}">
                <a16:creationId xmlns:a16="http://schemas.microsoft.com/office/drawing/2014/main" id="{8CD530C0-3B41-5142-A408-4803794A2974}"/>
              </a:ext>
            </a:extLst>
          </p:cNvPr>
          <p:cNvSpPr>
            <a:spLocks noGrp="1"/>
          </p:cNvSpPr>
          <p:nvPr>
            <p:ph type="sldNum" sz="quarter" idx="12"/>
          </p:nvPr>
        </p:nvSpPr>
        <p:spPr/>
        <p:txBody>
          <a:bodyPr/>
          <a:lstStyle/>
          <a:p>
            <a:fld id="{6558FC84-22FA-4F5E-86B7-A7761BE44B02}" type="slidenum">
              <a:rPr lang="de-DE" smtClean="0"/>
              <a:t>9</a:t>
            </a:fld>
            <a:endParaRPr lang="de-DE"/>
          </a:p>
        </p:txBody>
      </p:sp>
      <p:sp>
        <p:nvSpPr>
          <p:cNvPr id="9" name="Datumsplatzhalter 8">
            <a:extLst>
              <a:ext uri="{FF2B5EF4-FFF2-40B4-BE49-F238E27FC236}">
                <a16:creationId xmlns:a16="http://schemas.microsoft.com/office/drawing/2014/main" id="{2162EFF4-1CE1-604D-B1D1-0ADA74ABD5C7}"/>
              </a:ext>
            </a:extLst>
          </p:cNvPr>
          <p:cNvSpPr>
            <a:spLocks noGrp="1"/>
          </p:cNvSpPr>
          <p:nvPr>
            <p:ph type="dt" sz="half" idx="10"/>
          </p:nvPr>
        </p:nvSpPr>
        <p:spPr/>
        <p:txBody>
          <a:bodyPr/>
          <a:lstStyle/>
          <a:p>
            <a:r>
              <a:rPr lang="de-DE"/>
              <a:t>October 2020</a:t>
            </a:r>
          </a:p>
        </p:txBody>
      </p:sp>
    </p:spTree>
    <p:extLst>
      <p:ext uri="{BB962C8B-B14F-4D97-AF65-F5344CB8AC3E}">
        <p14:creationId xmlns:p14="http://schemas.microsoft.com/office/powerpoint/2010/main" val="427778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WD-PowerPoint">
  <a:themeElements>
    <a:clrScheme name="DWD-Farben PowerPoint">
      <a:dk1>
        <a:srgbClr val="2D4B9B"/>
      </a:dk1>
      <a:lt1>
        <a:sysClr val="window" lastClr="FFFFFF"/>
      </a:lt1>
      <a:dk2>
        <a:srgbClr val="96B9DC"/>
      </a:dk2>
      <a:lt2>
        <a:srgbClr val="D2E1F5"/>
      </a:lt2>
      <a:accent1>
        <a:srgbClr val="2D4B9B"/>
      </a:accent1>
      <a:accent2>
        <a:srgbClr val="9E3D00"/>
      </a:accent2>
      <a:accent3>
        <a:srgbClr val="945100"/>
      </a:accent3>
      <a:accent4>
        <a:srgbClr val="DE8004"/>
      </a:accent4>
      <a:accent5>
        <a:srgbClr val="608E00"/>
      </a:accent5>
      <a:accent6>
        <a:srgbClr val="2F6100"/>
      </a:accent6>
      <a:hlink>
        <a:srgbClr val="2D4B9B"/>
      </a:hlink>
      <a:folHlink>
        <a:srgbClr val="2D4B9B"/>
      </a:folHlink>
    </a:clrScheme>
    <a:fontScheme name="DWD-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876B24D0AB6A41BA5067F77AB95EAC" ma:contentTypeVersion="13" ma:contentTypeDescription="Create a new document." ma:contentTypeScope="" ma:versionID="b75736d050431a9c285f00de207c8d1c">
  <xsd:schema xmlns:xsd="http://www.w3.org/2001/XMLSchema" xmlns:xs="http://www.w3.org/2001/XMLSchema" xmlns:p="http://schemas.microsoft.com/office/2006/metadata/properties" xmlns:ns3="584946f0-8f13-4d94-94ea-8818de0ff669" xmlns:ns4="60bd9df5-a3e2-4ef4-9408-5642ed80e865" targetNamespace="http://schemas.microsoft.com/office/2006/metadata/properties" ma:root="true" ma:fieldsID="4f55d1f1e628015db41f60693384c4d3" ns3:_="" ns4:_="">
    <xsd:import namespace="584946f0-8f13-4d94-94ea-8818de0ff669"/>
    <xsd:import namespace="60bd9df5-a3e2-4ef4-9408-5642ed80e8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46f0-8f13-4d94-94ea-8818de0ff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d9df5-a3e2-4ef4-9408-5642ed80e86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45B2A8-BB7A-4591-B7AA-2DEE38C48477}">
  <ds:schemaRefs>
    <ds:schemaRef ds:uri="http://purl.org/dc/dcmitype/"/>
    <ds:schemaRef ds:uri="60bd9df5-a3e2-4ef4-9408-5642ed80e865"/>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584946f0-8f13-4d94-94ea-8818de0ff66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D5DA748-FFFA-4EFC-9524-0BF321ECA2D5}">
  <ds:schemaRefs>
    <ds:schemaRef ds:uri="http://schemas.microsoft.com/sharepoint/v3/contenttype/forms"/>
  </ds:schemaRefs>
</ds:datastoreItem>
</file>

<file path=customXml/itemProps3.xml><?xml version="1.0" encoding="utf-8"?>
<ds:datastoreItem xmlns:ds="http://schemas.openxmlformats.org/officeDocument/2006/customXml" ds:itemID="{9C03DDB0-8A47-42A5-9A77-7A58C79FC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946f0-8f13-4d94-94ea-8818de0ff669"/>
    <ds:schemaRef ds:uri="60bd9df5-a3e2-4ef4-9408-5642ed80e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1373</Words>
  <Application>Microsoft Office PowerPoint</Application>
  <PresentationFormat>On-screen Show (4:3)</PresentationFormat>
  <Paragraphs>217</Paragraphs>
  <Slides>23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Courier New</vt:lpstr>
      <vt:lpstr>Wingdings</vt:lpstr>
      <vt:lpstr>Office Theme</vt:lpstr>
      <vt:lpstr>DWD-PowerPoint</vt:lpstr>
      <vt:lpstr>PowerPoint Presentation</vt:lpstr>
      <vt:lpstr>Send us your questions</vt:lpstr>
      <vt:lpstr>Send us your questions</vt:lpstr>
      <vt:lpstr>PowerPoint Presentation</vt:lpstr>
      <vt:lpstr>Send us your questions</vt:lpstr>
      <vt:lpstr>PowerPoint Presentation</vt:lpstr>
      <vt:lpstr>PowerPoint Presentation</vt:lpstr>
      <vt:lpstr>European Data Strategy Making the EU a role model for a society empowered by data.</vt:lpstr>
      <vt:lpstr>WMO Perspective (I)</vt:lpstr>
      <vt:lpstr>WMO Perspective (II)</vt:lpstr>
      <vt:lpstr>NMHSs’ Perspective</vt:lpstr>
      <vt:lpstr>Perspective of ECMWF and EUMETSAT</vt:lpstr>
      <vt:lpstr>Implementation of the EU Data Strategy</vt:lpstr>
      <vt:lpstr>Directive on establishing an Infrastructure on Spatial Information in the European Union (2007) (“INSPIRE”) </vt:lpstr>
      <vt:lpstr>Directive on open data and the re-use of public sector information (20th June 2019) </vt:lpstr>
      <vt:lpstr>Directive on open data and the re-use of public sector information (20th June 2019) </vt:lpstr>
      <vt:lpstr>High-Value Datasets</vt:lpstr>
      <vt:lpstr>High-Value Datasets</vt:lpstr>
      <vt:lpstr>Experiences of DWD with Open Data</vt:lpstr>
      <vt:lpstr>Conclusions</vt:lpstr>
      <vt:lpstr>Actual developments in ECMWF, EUMETSAT and EUMETNET </vt:lpstr>
      <vt:lpstr>Send us your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NWP in 2030</dc:title>
  <dc:creator>Anna-Maria Bogdanova</dc:creator>
  <cp:lastModifiedBy>Tetiana Shalkivska</cp:lastModifiedBy>
  <cp:revision>3</cp:revision>
  <dcterms:created xsi:type="dcterms:W3CDTF">2020-06-27T11:33:30Z</dcterms:created>
  <dcterms:modified xsi:type="dcterms:W3CDTF">2020-10-27T21:07:57Z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0x0101008D876B24D0AB6A41BA5067F77AB95EAC</vt:lpwstr>
  </property>
</Properties>
</file>